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9"/>
  </p:notesMasterIdLst>
  <p:handoutMasterIdLst>
    <p:handoutMasterId r:id="rId20"/>
  </p:handoutMasterIdLst>
  <p:sldIdLst>
    <p:sldId id="424" r:id="rId2"/>
    <p:sldId id="428" r:id="rId3"/>
    <p:sldId id="425" r:id="rId4"/>
    <p:sldId id="449" r:id="rId5"/>
    <p:sldId id="427" r:id="rId6"/>
    <p:sldId id="439" r:id="rId7"/>
    <p:sldId id="431" r:id="rId8"/>
    <p:sldId id="451" r:id="rId9"/>
    <p:sldId id="453" r:id="rId10"/>
    <p:sldId id="441" r:id="rId11"/>
    <p:sldId id="445" r:id="rId12"/>
    <p:sldId id="454" r:id="rId13"/>
    <p:sldId id="452" r:id="rId14"/>
    <p:sldId id="436" r:id="rId15"/>
    <p:sldId id="447" r:id="rId16"/>
    <p:sldId id="448" r:id="rId17"/>
    <p:sldId id="422" r:id="rId1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 Sam" initials="CS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7096" autoAdjust="0"/>
  </p:normalViewPr>
  <p:slideViewPr>
    <p:cSldViewPr snapToGrid="0">
      <p:cViewPr>
        <p:scale>
          <a:sx n="74" d="100"/>
          <a:sy n="74" d="100"/>
        </p:scale>
        <p:origin x="-141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5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698" y="-10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0420B-5D73-4950-9AEB-13FE7383242B}" type="datetime1">
              <a:rPr lang="en-GB" altLang="zh-TW" smtClean="0"/>
              <a:pPr/>
              <a:t>22/05/2018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I:\Sam-conferences\Taiwan 2014 - ICT and higher education\talk at NTNU\Examining University Students' Use of Social Media for Educationv2.pptx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A9E64-F156-4D28-9CFE-2B5017797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536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5AE4C-E3DC-4ADD-8244-34D74D9C0E3F}" type="datetime1">
              <a:rPr lang="en-GB" altLang="zh-TW" smtClean="0"/>
              <a:pPr/>
              <a:t>22/05/2018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I:\Sam-conferences\Taiwan 2014 - ICT and higher education\talk at NTNU\Examining University Students' Use of Social Media for Educationv2.pptx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D8974-B2DF-4FD1-BF40-0A5428CCDF8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06399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2C5AE4C-E3DC-4ADD-8244-34D74D9C0E3F}" type="datetime1">
              <a:rPr lang="en-GB" altLang="zh-TW" smtClean="0"/>
              <a:pPr/>
              <a:t>22/05/2018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I:\Sam-conferences\Taiwan 2014 - ICT and higher education\talk at NTNU\Examining University Students' Use of Social Media for Educationv2.pptx</a:t>
            </a:r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8974-B2DF-4FD1-BF40-0A5428CCDF86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487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以問答方式，讓學生舉手回答目前還有在使用的傳播媒體，那一個最先出現？</a:t>
            </a:r>
            <a:endParaRPr lang="en-US" altLang="zh-TW" dirty="0"/>
          </a:p>
          <a:p>
            <a:r>
              <a:rPr lang="zh-TW" altLang="en-US" dirty="0"/>
              <a:t>再讓學生逐一搶答接下來出現的媒體。</a:t>
            </a:r>
            <a:endParaRPr lang="en-US" altLang="zh-TW" dirty="0"/>
          </a:p>
          <a:p>
            <a:r>
              <a:rPr lang="zh-TW" altLang="en-US" dirty="0"/>
              <a:t>每答對一項，教師可加以簡單說明。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2C5AE4C-E3DC-4ADD-8244-34D74D9C0E3F}" type="datetime1">
              <a:rPr lang="en-GB" altLang="zh-TW" smtClean="0"/>
              <a:pPr/>
              <a:t>22/05/2018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I:\Sam-conferences\Taiwan 2014 - ICT and higher education\talk at NTNU\Examining University Students' Use of Social Media for Educationv2.pptx</a:t>
            </a:r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8974-B2DF-4FD1-BF40-0A5428CCDF86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電子報：指的是由新聞媒體創建的網路平台，其文字內容主要還是由記者撰寫。</a:t>
            </a:r>
            <a:endParaRPr lang="en-US" altLang="zh-TW" dirty="0"/>
          </a:p>
          <a:p>
            <a:r>
              <a:rPr lang="zh-TW" altLang="en-US" dirty="0"/>
              <a:t>部落格：個人的數位內容平台，使用者可在平台上面建立個人的圖文。</a:t>
            </a:r>
            <a:endParaRPr lang="en-US" altLang="zh-TW" dirty="0"/>
          </a:p>
          <a:p>
            <a:r>
              <a:rPr lang="zh-TW" altLang="en-US" dirty="0"/>
              <a:t>協作平台：包含維基、</a:t>
            </a:r>
            <a:r>
              <a:rPr lang="en-US" altLang="zh-TW" dirty="0"/>
              <a:t>Google</a:t>
            </a:r>
            <a:r>
              <a:rPr lang="zh-TW" altLang="en-US" dirty="0"/>
              <a:t> </a:t>
            </a:r>
            <a:r>
              <a:rPr lang="en-US" altLang="zh-TW" dirty="0"/>
              <a:t>site</a:t>
            </a:r>
            <a:r>
              <a:rPr lang="zh-TW" altLang="en-US" dirty="0"/>
              <a:t>等，可以多人共同創作內容的</a:t>
            </a:r>
            <a:r>
              <a:rPr lang="zh-TW" altLang="en-US"/>
              <a:t>平台。著名大型</a:t>
            </a:r>
            <a:r>
              <a:rPr lang="zh-TW" altLang="en-US" dirty="0"/>
              <a:t>案例就是維基百科。</a:t>
            </a:r>
            <a:endParaRPr lang="en-US" altLang="zh-TW" dirty="0"/>
          </a:p>
          <a:p>
            <a:r>
              <a:rPr lang="zh-TW" altLang="en-US" dirty="0"/>
              <a:t>數位學習：包含付費平台，或開放平台如：均一、</a:t>
            </a:r>
            <a:r>
              <a:rPr lang="en-US" altLang="zh-TW" dirty="0"/>
              <a:t>MOOCs</a:t>
            </a:r>
            <a:r>
              <a:rPr lang="zh-TW" altLang="en-US" dirty="0"/>
              <a:t>、</a:t>
            </a:r>
            <a:r>
              <a:rPr lang="en-US" altLang="zh-TW" dirty="0"/>
              <a:t>Code.org</a:t>
            </a:r>
            <a:r>
              <a:rPr lang="zh-TW" altLang="en-US" dirty="0"/>
              <a:t>等，提供線上學習內容。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2C5AE4C-E3DC-4ADD-8244-34D74D9C0E3F}" type="datetime1">
              <a:rPr lang="en-GB" altLang="zh-TW" smtClean="0"/>
              <a:pPr/>
              <a:t>22/05/2018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I:\Sam-conferences\Taiwan 2014 - ICT and higher education\talk at NTNU\Examining University Students' Use of Social Media for Educationv2.pptx</a:t>
            </a:r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8974-B2DF-4FD1-BF40-0A5428CCDF86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公眾參與：公共政策網路參與平臺、臺北市公民參與網</a:t>
            </a:r>
            <a:endParaRPr lang="en-US" altLang="zh-TW" dirty="0"/>
          </a:p>
          <a:p>
            <a:r>
              <a:rPr lang="zh-TW" altLang="en-US" dirty="0"/>
              <a:t>影音平台：</a:t>
            </a:r>
            <a:r>
              <a:rPr lang="en-US" altLang="zh-TW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YouTube</a:t>
            </a:r>
            <a:r>
              <a:rPr lang="zh-TW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en-US" altLang="zh-TW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Dailymotion</a:t>
            </a:r>
            <a:endParaRPr lang="en-US" altLang="zh-TW" dirty="0"/>
          </a:p>
          <a:p>
            <a:r>
              <a:rPr lang="zh-TW" altLang="en-US" dirty="0"/>
              <a:t>社群網站：</a:t>
            </a:r>
            <a:r>
              <a:rPr lang="en-US" altLang="zh-TW" dirty="0" err="1"/>
              <a:t>Facebook</a:t>
            </a:r>
            <a:r>
              <a:rPr lang="zh-TW" altLang="en-US" dirty="0"/>
              <a:t>、</a:t>
            </a:r>
            <a:r>
              <a:rPr lang="en-US" altLang="zh-TW" dirty="0" err="1"/>
              <a:t>Instagram</a:t>
            </a:r>
            <a:r>
              <a:rPr lang="zh-TW" altLang="en-US" dirty="0"/>
              <a:t>、</a:t>
            </a:r>
            <a:r>
              <a:rPr lang="en-US" altLang="zh-TW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Twitter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2C5AE4C-E3DC-4ADD-8244-34D74D9C0E3F}" type="datetime1">
              <a:rPr lang="en-GB" altLang="zh-TW" smtClean="0"/>
              <a:pPr/>
              <a:t>22/05/2018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I:\Sam-conferences\Taiwan 2014 - ICT and higher education\talk at NTNU\Examining University Students' Use of Social Media for Educationv2.pptx</a:t>
            </a:r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8974-B2DF-4FD1-BF40-0A5428CCDF86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教師逐一巡視各組，並給予提示。各組建立第一層。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2C5AE4C-E3DC-4ADD-8244-34D74D9C0E3F}" type="datetime1">
              <a:rPr lang="en-GB" altLang="zh-TW" smtClean="0"/>
              <a:pPr/>
              <a:t>22/05/2018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I:\Sam-conferences\Taiwan 2014 - ICT and higher education\talk at NTNU\Examining University Students' Use of Social Media for Educationv2.pptx</a:t>
            </a:r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8974-B2DF-4FD1-BF40-0A5428CCDF86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1619" cy="457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8659" y="1141286"/>
            <a:ext cx="7759065" cy="2422398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924301"/>
            <a:ext cx="7543800" cy="4191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b="1" cap="all" spc="200" baseline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5457864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611822" y="6400800"/>
            <a:ext cx="637681" cy="39492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D97D78-0B82-405E-B35B-C2A00BE04ABE}" type="slidenum">
              <a:rPr lang="en-GB" sz="2000" smtClean="0"/>
              <a:pPr/>
              <a:t>‹#›</a:t>
            </a:fld>
            <a:endParaRPr lang="en-GB" sz="2000" dirty="0"/>
          </a:p>
        </p:txBody>
      </p:sp>
      <p:sp>
        <p:nvSpPr>
          <p:cNvPr id="12" name="文字方塊 11"/>
          <p:cNvSpPr txBox="1"/>
          <p:nvPr userDrawn="1"/>
        </p:nvSpPr>
        <p:spPr>
          <a:xfrm>
            <a:off x="92377" y="6440592"/>
            <a:ext cx="4251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圖書館利用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1-3  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認識傳播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媒體</a:t>
            </a:r>
            <a:endParaRPr lang="zh-TW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487" y="6289933"/>
            <a:ext cx="929640" cy="61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77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22960" y="1390648"/>
            <a:ext cx="7543800" cy="4478445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defRPr/>
            </a:lvl1pPr>
            <a:lvl2pPr>
              <a:lnSpc>
                <a:spcPct val="120000"/>
              </a:lnSpc>
              <a:spcBef>
                <a:spcPts val="0"/>
              </a:spcBef>
              <a:defRPr/>
            </a:lvl2pPr>
            <a:lvl3pPr>
              <a:lnSpc>
                <a:spcPct val="120000"/>
              </a:lnSpc>
              <a:spcBef>
                <a:spcPts val="0"/>
              </a:spcBef>
              <a:defRPr/>
            </a:lvl3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22960" y="362805"/>
            <a:ext cx="7543800" cy="7368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102920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 userDrawn="1"/>
        </p:nvSpPr>
        <p:spPr>
          <a:xfrm>
            <a:off x="0" y="6400800"/>
            <a:ext cx="9141619" cy="457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22960" y="532914"/>
            <a:ext cx="7543800" cy="5336179"/>
          </a:xfrm>
        </p:spPr>
        <p:txBody>
          <a:bodyPr/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</p:txBody>
      </p:sp>
      <p:sp>
        <p:nvSpPr>
          <p:cNvPr id="14" name="Rectangle 8"/>
          <p:cNvSpPr/>
          <p:nvPr userDrawn="1"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625677" y="6430598"/>
            <a:ext cx="63768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D97D78-0B82-405E-B35B-C2A00BE04ABE}" type="slidenum">
              <a:rPr lang="en-GB" sz="2000" smtClean="0"/>
              <a:pPr/>
              <a:t>‹#›</a:t>
            </a:fld>
            <a:endParaRPr lang="en-GB" sz="2000" dirty="0"/>
          </a:p>
        </p:txBody>
      </p:sp>
      <p:sp>
        <p:nvSpPr>
          <p:cNvPr id="11" name="文字方塊 10"/>
          <p:cNvSpPr txBox="1"/>
          <p:nvPr userDrawn="1"/>
        </p:nvSpPr>
        <p:spPr>
          <a:xfrm>
            <a:off x="92377" y="6440592"/>
            <a:ext cx="4251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圖書館利用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1-3  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認識傳播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媒體</a:t>
            </a:r>
            <a:endParaRPr lang="zh-TW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6" name="圖片 15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487" y="6289933"/>
            <a:ext cx="929640" cy="61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17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/>
          <p:cNvSpPr/>
          <p:nvPr userDrawn="1"/>
        </p:nvSpPr>
        <p:spPr>
          <a:xfrm>
            <a:off x="0" y="6400800"/>
            <a:ext cx="9141619" cy="457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2805"/>
            <a:ext cx="7543800" cy="7368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390650"/>
            <a:ext cx="7543801" cy="447844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023470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7667242" y="6430598"/>
            <a:ext cx="63768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D97D78-0B82-405E-B35B-C2A00BE04ABE}" type="slidenum">
              <a:rPr lang="en-GB" sz="2000" smtClean="0"/>
              <a:pPr/>
              <a:t>‹#›</a:t>
            </a:fld>
            <a:endParaRPr lang="en-GB" sz="2000" dirty="0"/>
          </a:p>
        </p:txBody>
      </p:sp>
      <p:sp>
        <p:nvSpPr>
          <p:cNvPr id="4" name="文字方塊 3"/>
          <p:cNvSpPr txBox="1"/>
          <p:nvPr userDrawn="1"/>
        </p:nvSpPr>
        <p:spPr>
          <a:xfrm>
            <a:off x="171450" y="6400314"/>
            <a:ext cx="45719" cy="582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5" name="文字方塊 14"/>
          <p:cNvSpPr txBox="1"/>
          <p:nvPr userDrawn="1"/>
        </p:nvSpPr>
        <p:spPr>
          <a:xfrm>
            <a:off x="92377" y="6440592"/>
            <a:ext cx="4251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圖書館利用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1-3  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認識傳播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媒體</a:t>
            </a:r>
            <a:endParaRPr lang="zh-TW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6" name="圖片 15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487" y="6289933"/>
            <a:ext cx="929640" cy="61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60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6" r:id="rId3"/>
  </p:sldLayoutIdLst>
  <p:hf sldNum="0"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000" kern="1200">
          <a:solidFill>
            <a:schemeClr val="tx1">
              <a:lumMod val="75000"/>
              <a:lumOff val="2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i9jQ2B" TargetMode="External"/><Relationship Id="rId7" Type="http://schemas.openxmlformats.org/officeDocument/2006/relationships/hyperlink" Target="https://goo.gl/uqhJ6G" TargetMode="External"/><Relationship Id="rId2" Type="http://schemas.openxmlformats.org/officeDocument/2006/relationships/hyperlink" Target="https://goo.gl/GzqM3N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goo.gl/c76SdU" TargetMode="External"/><Relationship Id="rId5" Type="http://schemas.openxmlformats.org/officeDocument/2006/relationships/hyperlink" Target="https://goo.gl/ctGUiP" TargetMode="External"/><Relationship Id="rId4" Type="http://schemas.openxmlformats.org/officeDocument/2006/relationships/hyperlink" Target="https://goo.gl/KwZVnH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08662" y="826972"/>
            <a:ext cx="7978141" cy="2422398"/>
          </a:xfrm>
        </p:spPr>
        <p:txBody>
          <a:bodyPr/>
          <a:lstStyle/>
          <a:p>
            <a:r>
              <a:rPr lang="zh-TW" altLang="en-US" sz="2800" b="0" dirty="0"/>
              <a:t>圖書館利用</a:t>
            </a:r>
            <a:r>
              <a:rPr lang="en-US" altLang="zh-TW" sz="2800" b="0" dirty="0"/>
              <a:t>1-3</a:t>
            </a:r>
            <a:r>
              <a:rPr lang="en-US" altLang="zh-TW" sz="3200" dirty="0"/>
              <a:t/>
            </a:r>
            <a:br>
              <a:rPr lang="en-US" altLang="zh-TW" sz="3200" dirty="0"/>
            </a:br>
            <a:r>
              <a:rPr lang="zh-TW" altLang="en-US" sz="4400" dirty="0"/>
              <a:t>認識傳播媒體</a:t>
            </a:r>
          </a:p>
        </p:txBody>
      </p:sp>
      <p:sp>
        <p:nvSpPr>
          <p:cNvPr id="5" name="副標題 3"/>
          <p:cNvSpPr txBox="1">
            <a:spLocks/>
          </p:cNvSpPr>
          <p:nvPr/>
        </p:nvSpPr>
        <p:spPr>
          <a:xfrm>
            <a:off x="839326" y="4233942"/>
            <a:ext cx="7543800" cy="12430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b="1" kern="1200" cap="all" spc="200" baseline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教育部增置國中圖書教師輔導與教育訓練計畫</a:t>
            </a:r>
            <a:endParaRPr lang="en-US" altLang="zh-TW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圖書資訊利用教育課程綱要及教案設計小組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國中組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設計者：嘉義縣忠和國民中學張家祥老師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763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="" xmlns:a16="http://schemas.microsoft.com/office/drawing/2014/main" id="{0CF6CC48-F6F1-4295-B192-4843427AF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平面媒體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="" xmlns:a16="http://schemas.microsoft.com/office/drawing/2014/main" id="{F22F40C1-22C0-4DB7-8EF9-9B39F06B71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34" y="272897"/>
            <a:ext cx="1583473" cy="916682"/>
          </a:xfrm>
          <a:prstGeom prst="rect">
            <a:avLst/>
          </a:prstGeom>
        </p:spPr>
      </p:pic>
      <p:graphicFrame>
        <p:nvGraphicFramePr>
          <p:cNvPr id="9" name="內容版面配置區 8">
            <a:extLst>
              <a:ext uri="{FF2B5EF4-FFF2-40B4-BE49-F238E27FC236}">
                <a16:creationId xmlns="" xmlns:a16="http://schemas.microsoft.com/office/drawing/2014/main" id="{CFA13FE6-FE2E-4CE2-957D-F65833E7E189}"/>
              </a:ext>
            </a:extLst>
          </p:cNvPr>
          <p:cNvGraphicFramePr>
            <a:graphicFrameLocks noGrp="1"/>
          </p:cNvGraphicFramePr>
          <p:nvPr>
            <p:ph sz="half" idx="10"/>
            <p:extLst>
              <p:ext uri="{D42A27DB-BD31-4B8C-83A1-F6EECF244321}">
                <p14:modId xmlns:p14="http://schemas.microsoft.com/office/powerpoint/2010/main" val="4149922126"/>
              </p:ext>
            </p:extLst>
          </p:nvPr>
        </p:nvGraphicFramePr>
        <p:xfrm>
          <a:off x="822324" y="1390650"/>
          <a:ext cx="7543799" cy="467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466">
                  <a:extLst>
                    <a:ext uri="{9D8B030D-6E8A-4147-A177-3AD203B41FA5}">
                      <a16:colId xmlns="" xmlns:a16="http://schemas.microsoft.com/office/drawing/2014/main" val="2735890994"/>
                    </a:ext>
                  </a:extLst>
                </a:gridCol>
                <a:gridCol w="1382751">
                  <a:extLst>
                    <a:ext uri="{9D8B030D-6E8A-4147-A177-3AD203B41FA5}">
                      <a16:colId xmlns="" xmlns:a16="http://schemas.microsoft.com/office/drawing/2014/main" val="336326457"/>
                    </a:ext>
                  </a:extLst>
                </a:gridCol>
                <a:gridCol w="1717288">
                  <a:extLst>
                    <a:ext uri="{9D8B030D-6E8A-4147-A177-3AD203B41FA5}">
                      <a16:colId xmlns="" xmlns:a16="http://schemas.microsoft.com/office/drawing/2014/main" val="3565056901"/>
                    </a:ext>
                  </a:extLst>
                </a:gridCol>
                <a:gridCol w="3069294">
                  <a:extLst>
                    <a:ext uri="{9D8B030D-6E8A-4147-A177-3AD203B41FA5}">
                      <a16:colId xmlns="" xmlns:a16="http://schemas.microsoft.com/office/drawing/2014/main" val="4211887542"/>
                    </a:ext>
                  </a:extLst>
                </a:gridCol>
              </a:tblGrid>
              <a:tr h="8928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種類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時效性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生命週期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內容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30524251"/>
                  </a:ext>
                </a:extLst>
              </a:tr>
              <a:tr h="8928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書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最低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最長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/>
                        <a:t>種類多元，專業性及完整性高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67502102"/>
                  </a:ext>
                </a:extLst>
              </a:tr>
              <a:tr h="8928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雜誌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較低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中等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/>
                        <a:t>內容可特殊化，報導深入，印刷精美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59032528"/>
                  </a:ext>
                </a:extLst>
              </a:tr>
              <a:tr h="8928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報紙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最高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短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/>
                        <a:t>容易攜帶，綜合性內容，有不同版面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77292267"/>
                  </a:ext>
                </a:extLst>
              </a:tr>
              <a:tr h="8928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宣傳品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較高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短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/>
                        <a:t>內容單一，容易理解，圖文並茂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22833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727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="" xmlns:a16="http://schemas.microsoft.com/office/drawing/2014/main" id="{0CF6CC48-F6F1-4295-B192-4843427AF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電子媒體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="" xmlns:a16="http://schemas.microsoft.com/office/drawing/2014/main" id="{F22F40C1-22C0-4DB7-8EF9-9B39F06B71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48727"/>
            <a:ext cx="1121044" cy="1083384"/>
          </a:xfrm>
          <a:prstGeom prst="rect">
            <a:avLst/>
          </a:prstGeom>
        </p:spPr>
      </p:pic>
      <p:graphicFrame>
        <p:nvGraphicFramePr>
          <p:cNvPr id="9" name="內容版面配置區 8">
            <a:extLst>
              <a:ext uri="{FF2B5EF4-FFF2-40B4-BE49-F238E27FC236}">
                <a16:creationId xmlns="" xmlns:a16="http://schemas.microsoft.com/office/drawing/2014/main" id="{CFA13FE6-FE2E-4CE2-957D-F65833E7E189}"/>
              </a:ext>
            </a:extLst>
          </p:cNvPr>
          <p:cNvGraphicFramePr>
            <a:graphicFrameLocks noGrp="1"/>
          </p:cNvGraphicFramePr>
          <p:nvPr>
            <p:ph sz="half" idx="10"/>
            <p:extLst>
              <p:ext uri="{D42A27DB-BD31-4B8C-83A1-F6EECF244321}">
                <p14:modId xmlns:p14="http://schemas.microsoft.com/office/powerpoint/2010/main" val="1653946658"/>
              </p:ext>
            </p:extLst>
          </p:nvPr>
        </p:nvGraphicFramePr>
        <p:xfrm>
          <a:off x="822324" y="1390650"/>
          <a:ext cx="7543799" cy="467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466">
                  <a:extLst>
                    <a:ext uri="{9D8B030D-6E8A-4147-A177-3AD203B41FA5}">
                      <a16:colId xmlns="" xmlns:a16="http://schemas.microsoft.com/office/drawing/2014/main" val="2735890994"/>
                    </a:ext>
                  </a:extLst>
                </a:gridCol>
                <a:gridCol w="1382751">
                  <a:extLst>
                    <a:ext uri="{9D8B030D-6E8A-4147-A177-3AD203B41FA5}">
                      <a16:colId xmlns="" xmlns:a16="http://schemas.microsoft.com/office/drawing/2014/main" val="336326457"/>
                    </a:ext>
                  </a:extLst>
                </a:gridCol>
                <a:gridCol w="1717288">
                  <a:extLst>
                    <a:ext uri="{9D8B030D-6E8A-4147-A177-3AD203B41FA5}">
                      <a16:colId xmlns="" xmlns:a16="http://schemas.microsoft.com/office/drawing/2014/main" val="3565056901"/>
                    </a:ext>
                  </a:extLst>
                </a:gridCol>
                <a:gridCol w="3069294">
                  <a:extLst>
                    <a:ext uri="{9D8B030D-6E8A-4147-A177-3AD203B41FA5}">
                      <a16:colId xmlns="" xmlns:a16="http://schemas.microsoft.com/office/drawing/2014/main" val="4211887542"/>
                    </a:ext>
                  </a:extLst>
                </a:gridCol>
              </a:tblGrid>
              <a:tr h="8928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種類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時效性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生命週期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內容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30524251"/>
                  </a:ext>
                </a:extLst>
              </a:tr>
              <a:tr h="8928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錄音帶</a:t>
                      </a:r>
                      <a:endParaRPr lang="en-US" altLang="zh-TW" sz="2800" dirty="0"/>
                    </a:p>
                    <a:p>
                      <a:pPr algn="ctr"/>
                      <a:r>
                        <a:rPr lang="en-US" altLang="zh-TW" sz="2800" dirty="0"/>
                        <a:t>CD</a:t>
                      </a:r>
                      <a:endParaRPr lang="zh-TW" altLang="en-US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低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長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/>
                        <a:t>聽覺媒體，只能單向溝通。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67502102"/>
                  </a:ext>
                </a:extLst>
              </a:tr>
              <a:tr h="8928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廣播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高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短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/>
                        <a:t>聽覺媒體，無線放送，可簡單互動。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59032528"/>
                  </a:ext>
                </a:extLst>
              </a:tr>
              <a:tr h="8928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電影</a:t>
                      </a:r>
                      <a:endParaRPr lang="en-US" altLang="zh-TW" sz="2800" dirty="0"/>
                    </a:p>
                    <a:p>
                      <a:pPr algn="ctr"/>
                      <a:r>
                        <a:rPr lang="en-US" altLang="zh-TW" sz="2800" dirty="0"/>
                        <a:t>DVD</a:t>
                      </a:r>
                      <a:endParaRPr lang="zh-TW" altLang="en-US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低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長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/>
                        <a:t>視聽媒體，單向溝通，製作成本高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77292267"/>
                  </a:ext>
                </a:extLst>
              </a:tr>
              <a:tr h="8928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電視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高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短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/>
                        <a:t>視聽媒體，無線放送，可簡單互動。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22833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941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="" xmlns:a16="http://schemas.microsoft.com/office/drawing/2014/main" id="{0CF6CC48-F6F1-4295-B192-4843427AF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網路媒體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="" xmlns:a16="http://schemas.microsoft.com/office/drawing/2014/main" id="{F22F40C1-22C0-4DB7-8EF9-9B39F06B71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28" y="-5316"/>
            <a:ext cx="1527717" cy="1527717"/>
          </a:xfrm>
          <a:prstGeom prst="rect">
            <a:avLst/>
          </a:prstGeom>
        </p:spPr>
      </p:pic>
      <p:graphicFrame>
        <p:nvGraphicFramePr>
          <p:cNvPr id="9" name="內容版面配置區 8">
            <a:extLst>
              <a:ext uri="{FF2B5EF4-FFF2-40B4-BE49-F238E27FC236}">
                <a16:creationId xmlns="" xmlns:a16="http://schemas.microsoft.com/office/drawing/2014/main" id="{CFA13FE6-FE2E-4CE2-957D-F65833E7E189}"/>
              </a:ext>
            </a:extLst>
          </p:cNvPr>
          <p:cNvGraphicFramePr>
            <a:graphicFrameLocks noGrp="1"/>
          </p:cNvGraphicFramePr>
          <p:nvPr>
            <p:ph sz="half" idx="10"/>
            <p:extLst/>
          </p:nvPr>
        </p:nvGraphicFramePr>
        <p:xfrm>
          <a:off x="822324" y="1390650"/>
          <a:ext cx="7543799" cy="467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154">
                  <a:extLst>
                    <a:ext uri="{9D8B030D-6E8A-4147-A177-3AD203B41FA5}">
                      <a16:colId xmlns="" xmlns:a16="http://schemas.microsoft.com/office/drawing/2014/main" val="2735890994"/>
                    </a:ext>
                  </a:extLst>
                </a:gridCol>
                <a:gridCol w="1282390">
                  <a:extLst>
                    <a:ext uri="{9D8B030D-6E8A-4147-A177-3AD203B41FA5}">
                      <a16:colId xmlns="" xmlns:a16="http://schemas.microsoft.com/office/drawing/2014/main" val="336326457"/>
                    </a:ext>
                  </a:extLst>
                </a:gridCol>
                <a:gridCol w="1650381">
                  <a:extLst>
                    <a:ext uri="{9D8B030D-6E8A-4147-A177-3AD203B41FA5}">
                      <a16:colId xmlns="" xmlns:a16="http://schemas.microsoft.com/office/drawing/2014/main" val="3565056901"/>
                    </a:ext>
                  </a:extLst>
                </a:gridCol>
                <a:gridCol w="2890874">
                  <a:extLst>
                    <a:ext uri="{9D8B030D-6E8A-4147-A177-3AD203B41FA5}">
                      <a16:colId xmlns="" xmlns:a16="http://schemas.microsoft.com/office/drawing/2014/main" val="4211887542"/>
                    </a:ext>
                  </a:extLst>
                </a:gridCol>
              </a:tblGrid>
              <a:tr h="8928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種類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時效性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生命週期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內容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30524251"/>
                  </a:ext>
                </a:extLst>
              </a:tr>
              <a:tr h="8928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電子報</a:t>
                      </a:r>
                      <a:endParaRPr lang="en-US" altLang="zh-TW" sz="2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高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短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/>
                        <a:t>內容由記者撰寫，時效性較報紙快。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67502102"/>
                  </a:ext>
                </a:extLst>
              </a:tr>
              <a:tr h="8928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電子書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低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長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/>
                        <a:t>內容類似紙本書，但輕巧便攜。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59032528"/>
                  </a:ext>
                </a:extLst>
              </a:tr>
              <a:tr h="8928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數位學習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低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長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/>
                        <a:t>影音多媒體為主，產製時間較長。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77292267"/>
                  </a:ext>
                </a:extLst>
              </a:tr>
              <a:tr h="8928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部落格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較低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長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/>
                        <a:t>圖文為主，篇幅較長，互動性低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22833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841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="" xmlns:a16="http://schemas.microsoft.com/office/drawing/2014/main" id="{0CF6CC48-F6F1-4295-B192-4843427AF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網路媒體 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="" xmlns:a16="http://schemas.microsoft.com/office/drawing/2014/main" id="{F22F40C1-22C0-4DB7-8EF9-9B39F06B71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28" y="-5316"/>
            <a:ext cx="1527717" cy="1527717"/>
          </a:xfrm>
          <a:prstGeom prst="rect">
            <a:avLst/>
          </a:prstGeom>
        </p:spPr>
      </p:pic>
      <p:graphicFrame>
        <p:nvGraphicFramePr>
          <p:cNvPr id="9" name="內容版面配置區 8">
            <a:extLst>
              <a:ext uri="{FF2B5EF4-FFF2-40B4-BE49-F238E27FC236}">
                <a16:creationId xmlns="" xmlns:a16="http://schemas.microsoft.com/office/drawing/2014/main" id="{CFA13FE6-FE2E-4CE2-957D-F65833E7E189}"/>
              </a:ext>
            </a:extLst>
          </p:cNvPr>
          <p:cNvGraphicFramePr>
            <a:graphicFrameLocks noGrp="1"/>
          </p:cNvGraphicFramePr>
          <p:nvPr>
            <p:ph sz="half" idx="10"/>
            <p:extLst/>
          </p:nvPr>
        </p:nvGraphicFramePr>
        <p:xfrm>
          <a:off x="822324" y="1390650"/>
          <a:ext cx="7543799" cy="467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154">
                  <a:extLst>
                    <a:ext uri="{9D8B030D-6E8A-4147-A177-3AD203B41FA5}">
                      <a16:colId xmlns="" xmlns:a16="http://schemas.microsoft.com/office/drawing/2014/main" val="2735890994"/>
                    </a:ext>
                  </a:extLst>
                </a:gridCol>
                <a:gridCol w="1282390">
                  <a:extLst>
                    <a:ext uri="{9D8B030D-6E8A-4147-A177-3AD203B41FA5}">
                      <a16:colId xmlns="" xmlns:a16="http://schemas.microsoft.com/office/drawing/2014/main" val="336326457"/>
                    </a:ext>
                  </a:extLst>
                </a:gridCol>
                <a:gridCol w="1650381">
                  <a:extLst>
                    <a:ext uri="{9D8B030D-6E8A-4147-A177-3AD203B41FA5}">
                      <a16:colId xmlns="" xmlns:a16="http://schemas.microsoft.com/office/drawing/2014/main" val="3565056901"/>
                    </a:ext>
                  </a:extLst>
                </a:gridCol>
                <a:gridCol w="2890874">
                  <a:extLst>
                    <a:ext uri="{9D8B030D-6E8A-4147-A177-3AD203B41FA5}">
                      <a16:colId xmlns="" xmlns:a16="http://schemas.microsoft.com/office/drawing/2014/main" val="4211887542"/>
                    </a:ext>
                  </a:extLst>
                </a:gridCol>
              </a:tblGrid>
              <a:tr h="8928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種類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時效性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生命週期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內容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30524251"/>
                  </a:ext>
                </a:extLst>
              </a:tr>
              <a:tr h="8928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影音平台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較低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長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/>
                        <a:t>使用者可觀看或分享影片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67502102"/>
                  </a:ext>
                </a:extLst>
              </a:tr>
              <a:tr h="8928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協作平台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較低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長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/>
                        <a:t>透過多人協作，共同創作內容。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59032528"/>
                  </a:ext>
                </a:extLst>
              </a:tr>
              <a:tr h="8928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社群網站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高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短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/>
                        <a:t>分眾化，內容普遍篇幅較短。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77292267"/>
                  </a:ext>
                </a:extLst>
              </a:tr>
              <a:tr h="8928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公眾參與平台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較低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長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/>
                        <a:t>民眾參與公共政策，討論與建議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22833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841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half" idx="10"/>
          </p:nvPr>
        </p:nvSpPr>
        <p:spPr/>
        <p:txBody>
          <a:bodyPr>
            <a:noAutofit/>
          </a:bodyPr>
          <a:lstStyle/>
          <a:p>
            <a:pPr marL="446088" indent="-446088">
              <a:lnSpc>
                <a:spcPct val="130000"/>
              </a:lnSpc>
              <a:buFont typeface="Wingdings" pitchFamily="2" charset="2"/>
              <a:buChar char="u"/>
            </a:pPr>
            <a:r>
              <a:rPr lang="zh-TW" altLang="en-US" sz="3200" dirty="0"/>
              <a:t>各組抽一個媒體類型，閱讀文章後，完成九宮格。</a:t>
            </a:r>
            <a:endParaRPr lang="en-US" altLang="zh-TW" sz="32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找一找，寫出內容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>
            <a:extLst>
              <a:ext uri="{FF2B5EF4-FFF2-40B4-BE49-F238E27FC236}">
                <a16:creationId xmlns="" xmlns:a16="http://schemas.microsoft.com/office/drawing/2014/main" id="{00442269-1B78-4276-AC03-0BD145556606}"/>
              </a:ext>
            </a:extLst>
          </p:cNvPr>
          <p:cNvGraphicFramePr>
            <a:graphicFrameLocks noGrp="1"/>
          </p:cNvGraphicFramePr>
          <p:nvPr>
            <p:ph sz="half" idx="10"/>
            <p:extLst>
              <p:ext uri="{D42A27DB-BD31-4B8C-83A1-F6EECF244321}">
                <p14:modId xmlns:p14="http://schemas.microsoft.com/office/powerpoint/2010/main" val="3993510645"/>
              </p:ext>
            </p:extLst>
          </p:nvPr>
        </p:nvGraphicFramePr>
        <p:xfrm>
          <a:off x="822325" y="1390650"/>
          <a:ext cx="7543800" cy="44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="" xmlns:a16="http://schemas.microsoft.com/office/drawing/2014/main" val="746798205"/>
                    </a:ext>
                  </a:extLst>
                </a:gridCol>
                <a:gridCol w="2514600">
                  <a:extLst>
                    <a:ext uri="{9D8B030D-6E8A-4147-A177-3AD203B41FA5}">
                      <a16:colId xmlns="" xmlns:a16="http://schemas.microsoft.com/office/drawing/2014/main" val="4033196216"/>
                    </a:ext>
                  </a:extLst>
                </a:gridCol>
                <a:gridCol w="2514600">
                  <a:extLst>
                    <a:ext uri="{9D8B030D-6E8A-4147-A177-3AD203B41FA5}">
                      <a16:colId xmlns="" xmlns:a16="http://schemas.microsoft.com/office/drawing/2014/main" val="1898392570"/>
                    </a:ext>
                  </a:extLst>
                </a:gridCol>
              </a:tblGrid>
              <a:tr h="1488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Who</a:t>
                      </a:r>
                    </a:p>
                    <a:p>
                      <a:pPr algn="ctr"/>
                      <a:r>
                        <a:rPr lang="zh-TW" altLang="en-US" sz="3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產製人員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Why</a:t>
                      </a:r>
                    </a:p>
                    <a:p>
                      <a:pPr algn="ctr"/>
                      <a:r>
                        <a:rPr lang="zh-TW" altLang="en-US" sz="3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傳播目的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3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3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媒體特性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33483875"/>
                  </a:ext>
                </a:extLst>
              </a:tr>
              <a:tr h="1488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3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個人感想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媒體類型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3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How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3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如何產製</a:t>
                      </a:r>
                      <a:endParaRPr lang="zh-TW" altLang="en-US" sz="3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1530216"/>
                  </a:ext>
                </a:extLst>
              </a:tr>
              <a:tr h="1488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Who</a:t>
                      </a:r>
                    </a:p>
                    <a:p>
                      <a:pPr algn="ctr"/>
                      <a:r>
                        <a:rPr lang="zh-TW" altLang="en-US" sz="3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閱讀對象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Where</a:t>
                      </a:r>
                    </a:p>
                    <a:p>
                      <a:pPr algn="ctr"/>
                      <a:r>
                        <a:rPr lang="zh-TW" altLang="en-US" sz="3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使用地點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When</a:t>
                      </a:r>
                    </a:p>
                    <a:p>
                      <a:pPr algn="ctr"/>
                      <a:r>
                        <a:rPr lang="zh-TW" altLang="en-US" sz="3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時效性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5618458"/>
                  </a:ext>
                </a:extLst>
              </a:tr>
            </a:tbl>
          </a:graphicData>
        </a:graphic>
      </p:graphicFrame>
      <p:sp>
        <p:nvSpPr>
          <p:cNvPr id="3" name="標題 2">
            <a:extLst>
              <a:ext uri="{FF2B5EF4-FFF2-40B4-BE49-F238E27FC236}">
                <a16:creationId xmlns="" xmlns:a16="http://schemas.microsoft.com/office/drawing/2014/main" id="{886194BB-4766-4E99-8C30-AF02D6A7E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九宮格寫法</a:t>
            </a:r>
          </a:p>
        </p:txBody>
      </p:sp>
    </p:spTree>
    <p:extLst>
      <p:ext uri="{BB962C8B-B14F-4D97-AF65-F5344CB8AC3E}">
        <p14:creationId xmlns:p14="http://schemas.microsoft.com/office/powerpoint/2010/main" val="2234501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="" xmlns:a16="http://schemas.microsoft.com/office/drawing/2014/main" id="{FE365CC3-1023-4C7A-B313-1FDE49713DAE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22960" y="532914"/>
            <a:ext cx="7543800" cy="57563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zh-TW" altLang="en-US" sz="3200" dirty="0"/>
              <a:t>書籍</a:t>
            </a:r>
            <a:r>
              <a:rPr lang="en-US" altLang="zh-TW" sz="3200" dirty="0"/>
              <a:t>	 </a:t>
            </a:r>
            <a:r>
              <a:rPr lang="en-US" altLang="zh-TW" sz="3200" dirty="0">
                <a:hlinkClick r:id="rId2"/>
              </a:rPr>
              <a:t>https://goo.gl/GzqM3N</a:t>
            </a:r>
            <a:endParaRPr lang="en-US" altLang="zh-TW" sz="3200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zh-TW" altLang="en-US" sz="3200" dirty="0"/>
              <a:t>報紙</a:t>
            </a:r>
            <a:r>
              <a:rPr lang="en-US" altLang="zh-TW" sz="3200" dirty="0"/>
              <a:t>	 </a:t>
            </a:r>
            <a:r>
              <a:rPr lang="en-US" altLang="zh-TW" sz="3200" dirty="0">
                <a:hlinkClick r:id="rId3"/>
              </a:rPr>
              <a:t>https://goo.gl/i9jQ2B</a:t>
            </a:r>
            <a:endParaRPr lang="en-US" altLang="zh-TW" sz="3200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zh-TW" altLang="en-US" sz="3200" dirty="0"/>
              <a:t>廣播</a:t>
            </a:r>
            <a:r>
              <a:rPr lang="en-US" altLang="zh-TW" sz="3200" dirty="0"/>
              <a:t>	 </a:t>
            </a:r>
            <a:r>
              <a:rPr lang="en-US" altLang="zh-TW" sz="3200" dirty="0">
                <a:hlinkClick r:id="rId4"/>
              </a:rPr>
              <a:t>https://goo.gl/KwZVnH</a:t>
            </a:r>
            <a:endParaRPr lang="en-US" altLang="zh-TW" sz="3200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zh-TW" altLang="en-US" sz="3200" dirty="0"/>
              <a:t>電影</a:t>
            </a:r>
            <a:r>
              <a:rPr lang="en-US" altLang="zh-TW" sz="3200" dirty="0"/>
              <a:t>	 </a:t>
            </a:r>
            <a:r>
              <a:rPr lang="en-US" altLang="zh-TW" sz="3200" dirty="0">
                <a:hlinkClick r:id="rId5"/>
              </a:rPr>
              <a:t>https://goo.gl/ctGUiP</a:t>
            </a:r>
            <a:endParaRPr lang="en-US" altLang="zh-TW" sz="3200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zh-TW" altLang="en-US" sz="3200" dirty="0"/>
              <a:t>部落客</a:t>
            </a:r>
            <a:r>
              <a:rPr lang="en-US" altLang="zh-TW" sz="3200" dirty="0"/>
              <a:t>	 </a:t>
            </a:r>
            <a:r>
              <a:rPr lang="en-US" altLang="zh-TW" sz="3200" dirty="0">
                <a:hlinkClick r:id="rId6"/>
              </a:rPr>
              <a:t>https://goo.gl/c76SdU</a:t>
            </a:r>
            <a:r>
              <a:rPr lang="en-US" altLang="zh-TW" sz="3200" dirty="0"/>
              <a:t>	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altLang="zh-TW" sz="3200" dirty="0"/>
              <a:t>Youtuber </a:t>
            </a:r>
            <a:r>
              <a:rPr lang="en-US" altLang="zh-TW" sz="3200" dirty="0">
                <a:hlinkClick r:id="rId7"/>
              </a:rPr>
              <a:t>https://goo.gl/uqhJ6G</a:t>
            </a:r>
            <a:endParaRPr lang="en-US" altLang="zh-TW" sz="3200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90123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5659" y="1915986"/>
            <a:ext cx="7759065" cy="24223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zh-TW" dirty="0"/>
              <a:t>Thank You</a:t>
            </a:r>
            <a:br>
              <a:rPr lang="en-US" altLang="zh-TW" dirty="0"/>
            </a:br>
            <a:r>
              <a:rPr lang="zh-TW" altLang="en-US" dirty="0"/>
              <a:t>敬請指教</a:t>
            </a:r>
          </a:p>
        </p:txBody>
      </p:sp>
    </p:spTree>
    <p:extLst>
      <p:ext uri="{BB962C8B-B14F-4D97-AF65-F5344CB8AC3E}">
        <p14:creationId xmlns:p14="http://schemas.microsoft.com/office/powerpoint/2010/main" val="1028989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822960" y="334229"/>
            <a:ext cx="7920990" cy="736866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sz="3600" dirty="0"/>
              <a:t>圖書資訊利用教育課程綱要及教案設計小組</a:t>
            </a:r>
          </a:p>
        </p:txBody>
      </p:sp>
      <p:sp>
        <p:nvSpPr>
          <p:cNvPr id="4" name="文字版面配置區 2"/>
          <p:cNvSpPr txBox="1">
            <a:spLocks/>
          </p:cNvSpPr>
          <p:nvPr/>
        </p:nvSpPr>
        <p:spPr>
          <a:xfrm>
            <a:off x="815377" y="1258125"/>
            <a:ext cx="7886700" cy="4838298"/>
          </a:xfrm>
          <a:prstGeom prst="rect">
            <a:avLst/>
          </a:prstGeom>
        </p:spPr>
        <p:txBody>
          <a:bodyPr/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主持人：國立臺灣師範大學圖資所陳昭珍教授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共同指導：</a:t>
            </a:r>
            <a:r>
              <a:rPr lang="zh-TW" altLang="zh-TW" sz="1900" dirty="0"/>
              <a:t>國立政治大學圖書資訊與檔案學研究所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林巧敏教授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</a:t>
            </a:r>
            <a:r>
              <a:rPr lang="zh-TW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國立</a:t>
            </a:r>
            <a:r>
              <a:rPr lang="zh-TW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中興</a:t>
            </a:r>
            <a:r>
              <a:rPr lang="zh-TW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大學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圖書資訊學研究所</a:t>
            </a:r>
            <a:r>
              <a:rPr lang="zh-TW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詹麗萍</a:t>
            </a:r>
            <a:r>
              <a:rPr lang="zh-TW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教授</a:t>
            </a:r>
          </a:p>
          <a:p>
            <a:pPr marL="0" indent="0">
              <a:buNone/>
            </a:pPr>
            <a:r>
              <a:rPr lang="zh-TW" altLang="en-US" sz="1900" dirty="0" smtClean="0"/>
              <a:t>                       </a:t>
            </a:r>
            <a:r>
              <a:rPr lang="zh-TW" altLang="zh-TW" sz="1900" dirty="0" smtClean="0"/>
              <a:t>國立</a:t>
            </a:r>
            <a:r>
              <a:rPr lang="zh-TW" altLang="zh-TW" sz="1900" dirty="0"/>
              <a:t>臺中教育大學區域與社會發展</a:t>
            </a:r>
            <a:r>
              <a:rPr lang="zh-TW" altLang="zh-TW" sz="1900" dirty="0" smtClean="0"/>
              <a:t>學系賴苑玲</a:t>
            </a:r>
            <a:r>
              <a:rPr lang="zh-TW" altLang="zh-TW" sz="1900" dirty="0"/>
              <a:t>教授</a:t>
            </a:r>
          </a:p>
          <a:p>
            <a:pPr marL="0" indent="0">
              <a:buNone/>
            </a:pPr>
            <a:r>
              <a:rPr lang="zh-TW" altLang="en-US" sz="1900" dirty="0" smtClean="0"/>
              <a:t>                       </a:t>
            </a:r>
            <a:r>
              <a:rPr lang="zh-TW" altLang="zh-TW" sz="1900" dirty="0" smtClean="0"/>
              <a:t>國立</a:t>
            </a:r>
            <a:r>
              <a:rPr lang="zh-TW" altLang="zh-TW" sz="1900" dirty="0"/>
              <a:t>臺南大學教育學</a:t>
            </a:r>
            <a:r>
              <a:rPr lang="zh-TW" altLang="zh-TW" sz="1900" dirty="0" smtClean="0"/>
              <a:t>系陳海泓教授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小組成員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：基隆市銘傳國民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中學林季儒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基隆市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武崙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國民中學魏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伶容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1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苗栗縣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致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民國民中學梁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語喬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1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臺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中市大墩國民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中學童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師薇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臺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中市四張犁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國民中學施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錦瑢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嘉義縣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忠和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國民中學張家祥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臺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南市中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山國民中學何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憶婷老師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臺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南市文賢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國民中學蔡佩伶老師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花蓮縣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玉里國民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中學姜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亭安老師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88562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大綱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84213" y="1858966"/>
            <a:ext cx="8002587" cy="416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kumimoji="0" lang="zh-TW" altLang="en-US" sz="2800" dirty="0"/>
              <a:t>綱要編號：圖書館利用</a:t>
            </a:r>
            <a:r>
              <a:rPr kumimoji="0" lang="en-US" altLang="zh-TW" sz="2800" dirty="0"/>
              <a:t>1-3</a:t>
            </a:r>
          </a:p>
          <a:p>
            <a:pPr eaLnBrk="1" hangingPunct="1">
              <a:lnSpc>
                <a:spcPct val="80000"/>
              </a:lnSpc>
            </a:pPr>
            <a:r>
              <a:rPr kumimoji="0" lang="zh-TW" altLang="en-US" sz="2800" dirty="0"/>
              <a:t>綱要構面</a:t>
            </a:r>
            <a:r>
              <a:rPr lang="zh-TW" altLang="en-US" sz="2800" dirty="0"/>
              <a:t>：圖書館利用</a:t>
            </a:r>
            <a:endParaRPr kumimoji="0" lang="en-US" altLang="zh-TW" sz="2800" dirty="0"/>
          </a:p>
          <a:p>
            <a:pPr eaLnBrk="1" hangingPunct="1">
              <a:lnSpc>
                <a:spcPct val="80000"/>
              </a:lnSpc>
            </a:pPr>
            <a:r>
              <a:rPr lang="zh-TW" altLang="en-US" sz="2800" dirty="0"/>
              <a:t>授課年級：一年級</a:t>
            </a:r>
            <a:endParaRPr kumimoji="0" lang="zh-TW" altLang="en-US" sz="2800" dirty="0"/>
          </a:p>
          <a:p>
            <a:pPr eaLnBrk="1" hangingPunct="1">
              <a:lnSpc>
                <a:spcPct val="80000"/>
              </a:lnSpc>
            </a:pPr>
            <a:r>
              <a:rPr lang="zh-TW" altLang="en-US" sz="2800" dirty="0"/>
              <a:t>課程名稱：認識傳播媒體</a:t>
            </a:r>
            <a:endParaRPr kumimoji="0" lang="zh-TW" altLang="en-US" sz="2800" dirty="0"/>
          </a:p>
          <a:p>
            <a:pPr eaLnBrk="1" hangingPunct="1">
              <a:lnSpc>
                <a:spcPct val="80000"/>
              </a:lnSpc>
            </a:pPr>
            <a:r>
              <a:rPr lang="zh-TW" altLang="en-US" sz="2800" dirty="0"/>
              <a:t>課程宗旨</a:t>
            </a:r>
            <a:r>
              <a:rPr kumimoji="0" lang="zh-TW" altLang="en-US" sz="2800" dirty="0"/>
              <a:t>：</a:t>
            </a:r>
            <a:endParaRPr kumimoji="0" lang="en-US" altLang="zh-TW" sz="2800" dirty="0"/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/>
              <a:t>1-3-1</a:t>
            </a:r>
            <a:r>
              <a:rPr lang="zh-TW" altLang="en-US" sz="2400" dirty="0"/>
              <a:t>認識傳播媒體的種類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/>
              <a:t>1-3-2</a:t>
            </a:r>
            <a:r>
              <a:rPr lang="zh-TW" altLang="en-US" sz="2400" dirty="0"/>
              <a:t>認識傳播媒體的發展歷程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/>
              <a:t>1-3-3</a:t>
            </a:r>
            <a:r>
              <a:rPr lang="zh-TW" altLang="en-US" sz="2400" dirty="0"/>
              <a:t>能瞭解不同傳播媒體的異同</a:t>
            </a:r>
            <a:endParaRPr kumimoji="0" lang="zh-TW" altLang="en-US" sz="2400" dirty="0"/>
          </a:p>
          <a:p>
            <a:pPr eaLnBrk="1" hangingPunct="1">
              <a:lnSpc>
                <a:spcPct val="80000"/>
              </a:lnSpc>
            </a:pPr>
            <a:r>
              <a:rPr kumimoji="0" lang="zh-TW" altLang="en-US" sz="2800" dirty="0"/>
              <a:t>教學活動：提問與討論、文本閱讀、九宮格填寫</a:t>
            </a:r>
          </a:p>
        </p:txBody>
      </p:sp>
    </p:spTree>
    <p:extLst>
      <p:ext uri="{BB962C8B-B14F-4D97-AF65-F5344CB8AC3E}">
        <p14:creationId xmlns:p14="http://schemas.microsoft.com/office/powerpoint/2010/main" val="867730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half" idx="10"/>
          </p:nvPr>
        </p:nvSpPr>
        <p:spPr/>
        <p:txBody>
          <a:bodyPr>
            <a:normAutofit/>
          </a:bodyPr>
          <a:lstStyle/>
          <a:p>
            <a:pPr marL="1254125" indent="-1254125">
              <a:spcAft>
                <a:spcPts val="600"/>
              </a:spcAft>
              <a:buNone/>
            </a:pPr>
            <a:r>
              <a:rPr lang="zh-TW" altLang="en-US" sz="3200" dirty="0">
                <a:solidFill>
                  <a:srgbClr val="0070C0"/>
                </a:solidFill>
              </a:rPr>
              <a:t>認知：</a:t>
            </a:r>
            <a:r>
              <a:rPr lang="en-US" altLang="zh-TW" sz="3200" dirty="0">
                <a:solidFill>
                  <a:srgbClr val="0070C0"/>
                </a:solidFill>
              </a:rPr>
              <a:t>	</a:t>
            </a:r>
            <a:r>
              <a:rPr lang="zh-TW" altLang="en-US" sz="3200" dirty="0"/>
              <a:t>能舉出各種媒體類型的不同形式。</a:t>
            </a:r>
            <a:r>
              <a:rPr lang="en-US" altLang="zh-TW" sz="3200" dirty="0"/>
              <a:t/>
            </a:r>
            <a:br>
              <a:rPr lang="en-US" altLang="zh-TW" sz="3200" dirty="0"/>
            </a:br>
            <a:r>
              <a:rPr lang="zh-TW" altLang="en-US" sz="3200" dirty="0"/>
              <a:t>能說出媒體演進的歷程。</a:t>
            </a:r>
            <a:endParaRPr lang="en-US" altLang="zh-TW" sz="3200" dirty="0"/>
          </a:p>
          <a:p>
            <a:pPr marL="1254125" indent="-1254125">
              <a:spcAft>
                <a:spcPts val="600"/>
              </a:spcAft>
              <a:buNone/>
            </a:pPr>
            <a:r>
              <a:rPr lang="zh-TW" altLang="en-US" sz="3200" dirty="0">
                <a:solidFill>
                  <a:srgbClr val="0070C0"/>
                </a:solidFill>
              </a:rPr>
              <a:t>情意：</a:t>
            </a:r>
            <a:r>
              <a:rPr lang="en-US" altLang="zh-TW" sz="3200" dirty="0">
                <a:solidFill>
                  <a:srgbClr val="0070C0"/>
                </a:solidFill>
              </a:rPr>
              <a:t>	</a:t>
            </a:r>
            <a:r>
              <a:rPr lang="zh-TW" altLang="en-US" sz="3200" dirty="0"/>
              <a:t>對於任何媒體傳播之資訊，能主動察覺可疑之處。</a:t>
            </a:r>
            <a:endParaRPr lang="en-US" altLang="zh-TW" sz="3200" dirty="0"/>
          </a:p>
          <a:p>
            <a:pPr marL="1254125" indent="-1254125">
              <a:spcAft>
                <a:spcPts val="600"/>
              </a:spcAft>
              <a:buNone/>
            </a:pPr>
            <a:r>
              <a:rPr lang="zh-TW" altLang="en-US" sz="3200" dirty="0">
                <a:solidFill>
                  <a:srgbClr val="0070C0"/>
                </a:solidFill>
              </a:rPr>
              <a:t>技能：</a:t>
            </a:r>
            <a:r>
              <a:rPr lang="en-US" altLang="zh-TW" sz="3200" dirty="0">
                <a:solidFill>
                  <a:srgbClr val="0070C0"/>
                </a:solidFill>
              </a:rPr>
              <a:t>	</a:t>
            </a:r>
            <a:r>
              <a:rPr lang="zh-TW" altLang="en-US" sz="3200" dirty="0"/>
              <a:t>能透過閱讀文本，整理出</a:t>
            </a:r>
            <a:r>
              <a:rPr lang="en-US" altLang="zh-TW" sz="3200" dirty="0"/>
              <a:t>5W1H</a:t>
            </a:r>
            <a:r>
              <a:rPr lang="zh-TW" altLang="en-US" sz="3200" dirty="0"/>
              <a:t>，並完成九宮格。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3">
                    <a:lumMod val="50000"/>
                  </a:schemeClr>
                </a:solidFill>
              </a:rPr>
              <a:t>教學目標</a:t>
            </a:r>
          </a:p>
        </p:txBody>
      </p:sp>
    </p:spTree>
    <p:extLst>
      <p:ext uri="{BB962C8B-B14F-4D97-AF65-F5344CB8AC3E}">
        <p14:creationId xmlns:p14="http://schemas.microsoft.com/office/powerpoint/2010/main" val="1673486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sz="half" idx="10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明天的天氣？</a:t>
            </a: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zh-TW" altLang="en-US" sz="4000" dirty="0"/>
              <a:t>高速公路現在的路況？</a:t>
            </a: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zh-TW" altLang="en-US" sz="4000" dirty="0"/>
              <a:t>韓語的你好怎麼說？</a:t>
            </a: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zh-TW" altLang="en-US" sz="4000" dirty="0"/>
              <a:t>蔡阿嗄介紹過哪些雞肉飯？</a:t>
            </a: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zh-TW" altLang="en-US" sz="4000" dirty="0"/>
              <a:t>統一發票中獎號碼？</a:t>
            </a:r>
            <a:endParaRPr lang="zh-TW" altLang="en-US" sz="3600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22960" y="362805"/>
            <a:ext cx="7543800" cy="736866"/>
          </a:xfrm>
        </p:spPr>
        <p:txBody>
          <a:bodyPr>
            <a:normAutofit fontScale="90000"/>
          </a:bodyPr>
          <a:lstStyle/>
          <a:p>
            <a:r>
              <a:rPr lang="zh-TW" altLang="en-US" sz="6000" dirty="0"/>
              <a:t>你知道嗎？</a:t>
            </a:r>
          </a:p>
        </p:txBody>
      </p:sp>
      <p:sp>
        <p:nvSpPr>
          <p:cNvPr id="7" name="標題 3"/>
          <p:cNvSpPr txBox="1">
            <a:spLocks/>
          </p:cNvSpPr>
          <p:nvPr/>
        </p:nvSpPr>
        <p:spPr>
          <a:xfrm>
            <a:off x="822960" y="5340126"/>
            <a:ext cx="7543800" cy="7368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1" i="0" u="none" strike="noStrike" kern="1200" cap="none" spc="-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你從哪裡知道的？</a:t>
            </a:r>
          </a:p>
        </p:txBody>
      </p:sp>
    </p:spTree>
    <p:extLst>
      <p:ext uri="{BB962C8B-B14F-4D97-AF65-F5344CB8AC3E}">
        <p14:creationId xmlns:p14="http://schemas.microsoft.com/office/powerpoint/2010/main" val="303263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7200" dirty="0"/>
              <a:t>什麼是傳播媒體？</a:t>
            </a: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2639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half" idx="10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zh-TW" altLang="en-US" sz="3200" dirty="0"/>
              <a:t>傳播，是指資訊的傳遞。包含了：傳播者、訊息、媒體、接受者。</a:t>
            </a:r>
            <a:endParaRPr lang="en-US" altLang="zh-TW" sz="3200" dirty="0"/>
          </a:p>
          <a:p>
            <a:pPr>
              <a:spcAft>
                <a:spcPts val="600"/>
              </a:spcAft>
            </a:pPr>
            <a:r>
              <a:rPr lang="zh-TW" altLang="en-US" sz="3200" dirty="0"/>
              <a:t>傳播媒體，就是指傳播資訊的媒體。也就是人類在傳遞資訊的時候，用來承載資訊各種不同形式的工具。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什麼是傳播媒體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傳播媒體的演進</a:t>
            </a:r>
          </a:p>
        </p:txBody>
      </p:sp>
      <p:graphicFrame>
        <p:nvGraphicFramePr>
          <p:cNvPr id="13" name="內容版面配置區 12"/>
          <p:cNvGraphicFramePr>
            <a:graphicFrameLocks noGrp="1"/>
          </p:cNvGraphicFramePr>
          <p:nvPr>
            <p:ph sz="half" idx="10"/>
          </p:nvPr>
        </p:nvGraphicFramePr>
        <p:xfrm>
          <a:off x="822325" y="1390650"/>
          <a:ext cx="7543800" cy="474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55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782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5320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依出現順序分</a:t>
                      </a:r>
                      <a:r>
                        <a:rPr lang="en-US" altLang="zh-TW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</a:t>
                      </a:r>
                      <a:r>
                        <a:rPr lang="en-US" altLang="zh-TW" sz="16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Tomi</a:t>
                      </a:r>
                      <a:r>
                        <a:rPr lang="en-US" altLang="zh-TW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T </a:t>
                      </a:r>
                      <a:r>
                        <a:rPr lang="en-US" altLang="zh-TW" sz="16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Ahonen</a:t>
                      </a:r>
                      <a:r>
                        <a:rPr lang="en-US" altLang="zh-TW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, 2008)</a:t>
                      </a:r>
                      <a:endParaRPr lang="zh-TW" altLang="en-US" sz="3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慣用分類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44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印刷品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	(15</a:t>
                      </a: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世紀後期開始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28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平面媒體</a:t>
                      </a:r>
                      <a:endParaRPr lang="zh-TW" altLang="en-US" sz="28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44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錄音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		(19</a:t>
                      </a: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世紀後期開始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28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電子媒體</a:t>
                      </a:r>
                      <a:endParaRPr lang="zh-TW" altLang="en-US" sz="28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44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電影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		(</a:t>
                      </a: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約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1910</a:t>
                      </a: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年開始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28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44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廣播電台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	(</a:t>
                      </a: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約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1920</a:t>
                      </a: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年開始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28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44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電視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		(</a:t>
                      </a: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約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1950</a:t>
                      </a: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年開始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28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844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網際網路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	(</a:t>
                      </a: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約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1990</a:t>
                      </a: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年開始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28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網路媒體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844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行動裝置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	(</a:t>
                      </a: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約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2000</a:t>
                      </a: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年開始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28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7200" dirty="0"/>
              <a:t>常見媒體有哪些？</a:t>
            </a: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26394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4124</TotalTime>
  <Words>834</Words>
  <Application>Microsoft Office PowerPoint</Application>
  <PresentationFormat>如螢幕大小 (4:3)</PresentationFormat>
  <Paragraphs>192</Paragraphs>
  <Slides>17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Retrospect</vt:lpstr>
      <vt:lpstr>圖書館利用1-3 認識傳播媒體</vt:lpstr>
      <vt:lpstr> 圖書資訊利用教育課程綱要及教案設計小組</vt:lpstr>
      <vt:lpstr>大綱</vt:lpstr>
      <vt:lpstr>教學目標</vt:lpstr>
      <vt:lpstr>你知道嗎？</vt:lpstr>
      <vt:lpstr>什麼是傳播媒體？</vt:lpstr>
      <vt:lpstr>什麼是傳播媒體</vt:lpstr>
      <vt:lpstr>傳播媒體的演進</vt:lpstr>
      <vt:lpstr>常見媒體有哪些？</vt:lpstr>
      <vt:lpstr>       平面媒體</vt:lpstr>
      <vt:lpstr>       電子媒體</vt:lpstr>
      <vt:lpstr>       網路媒體</vt:lpstr>
      <vt:lpstr>       網路媒體 </vt:lpstr>
      <vt:lpstr>找一找，寫出內容</vt:lpstr>
      <vt:lpstr>九宮格寫法</vt:lpstr>
      <vt:lpstr>PowerPoint 簡報</vt:lpstr>
      <vt:lpstr>Thank You 敬請指教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Interactions between English-Speaking and Chinese-Speaking Users and Librarians on Social Networking Sites  Hong Huang School of Information, University of South Florida, 4202 E. Fowler Ave, Tampa, Florida, 33620-7800. E-mail:  honghuang@usf.edu  Samuel Kai-Wah Chu Division of Information and Technology Studies, Faculty of Education,  The University of Hong Kong, Pokfulam Road, Hong Kong E-mail: samchu@hkucc.hku.hk   Dora Yu-Ting Chen Faculty of Education, The University of Hong Kong, Pokfulam Road, Hong Kong  E-mail: pcyuting@gmail.com</dc:title>
  <dc:creator>Derek Wong</dc:creator>
  <cp:lastModifiedBy>User</cp:lastModifiedBy>
  <cp:revision>289</cp:revision>
  <cp:lastPrinted>2014-05-27T09:44:12Z</cp:lastPrinted>
  <dcterms:created xsi:type="dcterms:W3CDTF">2014-05-24T15:43:25Z</dcterms:created>
  <dcterms:modified xsi:type="dcterms:W3CDTF">2018-05-22T07:53:32Z</dcterms:modified>
</cp:coreProperties>
</file>