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45"/>
  </p:notesMasterIdLst>
  <p:handoutMasterIdLst>
    <p:handoutMasterId r:id="rId46"/>
  </p:handoutMasterIdLst>
  <p:sldIdLst>
    <p:sldId id="424" r:id="rId2"/>
    <p:sldId id="428" r:id="rId3"/>
    <p:sldId id="425" r:id="rId4"/>
    <p:sldId id="520" r:id="rId5"/>
    <p:sldId id="446" r:id="rId6"/>
    <p:sldId id="457" r:id="rId7"/>
    <p:sldId id="467" r:id="rId8"/>
    <p:sldId id="469" r:id="rId9"/>
    <p:sldId id="468" r:id="rId10"/>
    <p:sldId id="474" r:id="rId11"/>
    <p:sldId id="476" r:id="rId12"/>
    <p:sldId id="477" r:id="rId13"/>
    <p:sldId id="473" r:id="rId14"/>
    <p:sldId id="516" r:id="rId15"/>
    <p:sldId id="517" r:id="rId16"/>
    <p:sldId id="511" r:id="rId17"/>
    <p:sldId id="521" r:id="rId18"/>
    <p:sldId id="515" r:id="rId19"/>
    <p:sldId id="508" r:id="rId20"/>
    <p:sldId id="512" r:id="rId21"/>
    <p:sldId id="514" r:id="rId22"/>
    <p:sldId id="513" r:id="rId23"/>
    <p:sldId id="518" r:id="rId24"/>
    <p:sldId id="519" r:id="rId25"/>
    <p:sldId id="471" r:id="rId26"/>
    <p:sldId id="507" r:id="rId27"/>
    <p:sldId id="503" r:id="rId28"/>
    <p:sldId id="504" r:id="rId29"/>
    <p:sldId id="505" r:id="rId30"/>
    <p:sldId id="506" r:id="rId31"/>
    <p:sldId id="455" r:id="rId32"/>
    <p:sldId id="498" r:id="rId33"/>
    <p:sldId id="499" r:id="rId34"/>
    <p:sldId id="500" r:id="rId35"/>
    <p:sldId id="453" r:id="rId36"/>
    <p:sldId id="501" r:id="rId37"/>
    <p:sldId id="502" r:id="rId38"/>
    <p:sldId id="454" r:id="rId39"/>
    <p:sldId id="491" r:id="rId40"/>
    <p:sldId id="492" r:id="rId41"/>
    <p:sldId id="484" r:id="rId42"/>
    <p:sldId id="487" r:id="rId43"/>
    <p:sldId id="422" r:id="rId44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U Sam" initials="CS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00" autoAdjust="0"/>
    <p:restoredTop sz="99456" autoAdjust="0"/>
  </p:normalViewPr>
  <p:slideViewPr>
    <p:cSldViewPr snapToGrid="0">
      <p:cViewPr>
        <p:scale>
          <a:sx n="66" d="100"/>
          <a:sy n="66" d="100"/>
        </p:scale>
        <p:origin x="-1188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5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898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ED393E-1A72-4D70-AB76-9A694089497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0587074B-AE6C-4E39-A014-213F155D87DF}">
      <dgm:prSet phldrT="[文字]" custT="1"/>
      <dgm:spPr/>
      <dgm:t>
        <a:bodyPr/>
        <a:lstStyle/>
        <a:p>
          <a:pPr algn="ctr"/>
          <a:r>
            <a:rPr lang="zh-TW" altLang="en-US" sz="3600" b="1" smtClean="0"/>
            <a:t>國家圖書館</a:t>
          </a:r>
          <a:endParaRPr lang="zh-TW" altLang="en-US" sz="3600" b="1"/>
        </a:p>
      </dgm:t>
    </dgm:pt>
    <dgm:pt modelId="{6B948BE4-0B97-4F8E-BDDC-1391D0BCE78F}" type="parTrans" cxnId="{3097C8E7-AEB5-42B5-883D-97F70B4EEE31}">
      <dgm:prSet/>
      <dgm:spPr/>
      <dgm:t>
        <a:bodyPr/>
        <a:lstStyle/>
        <a:p>
          <a:pPr algn="ctr"/>
          <a:endParaRPr lang="zh-TW" altLang="en-US" sz="2800" b="1"/>
        </a:p>
      </dgm:t>
    </dgm:pt>
    <dgm:pt modelId="{C94F8F93-AE7A-4054-B004-C8FAD4610303}" type="sibTrans" cxnId="{3097C8E7-AEB5-42B5-883D-97F70B4EEE31}">
      <dgm:prSet/>
      <dgm:spPr/>
      <dgm:t>
        <a:bodyPr/>
        <a:lstStyle/>
        <a:p>
          <a:pPr algn="ctr"/>
          <a:endParaRPr lang="zh-TW" altLang="en-US" sz="2800" b="1"/>
        </a:p>
      </dgm:t>
    </dgm:pt>
    <dgm:pt modelId="{B91C8C08-4C13-4213-B9C0-3EF5EBE31F24}">
      <dgm:prSet custT="1"/>
      <dgm:spPr/>
      <dgm:t>
        <a:bodyPr/>
        <a:lstStyle/>
        <a:p>
          <a:pPr algn="ctr"/>
          <a:r>
            <a:rPr lang="zh-TW" altLang="en-US" sz="3600" b="1" smtClean="0"/>
            <a:t>專門圖書館</a:t>
          </a:r>
          <a:endParaRPr lang="en-US" altLang="zh-TW" sz="3600" b="1" dirty="0" smtClean="0"/>
        </a:p>
      </dgm:t>
    </dgm:pt>
    <dgm:pt modelId="{8758A1CA-728D-437D-B9BE-D7AE024C5E81}" type="parTrans" cxnId="{BF6763E1-697F-442A-AAC6-B69A6598E112}">
      <dgm:prSet/>
      <dgm:spPr/>
      <dgm:t>
        <a:bodyPr/>
        <a:lstStyle/>
        <a:p>
          <a:pPr algn="ctr"/>
          <a:endParaRPr lang="zh-TW" altLang="en-US" sz="2800" b="1"/>
        </a:p>
      </dgm:t>
    </dgm:pt>
    <dgm:pt modelId="{502EEB94-72F8-4FE3-9BDC-6A755DC39AF8}" type="sibTrans" cxnId="{BF6763E1-697F-442A-AAC6-B69A6598E112}">
      <dgm:prSet/>
      <dgm:spPr/>
      <dgm:t>
        <a:bodyPr/>
        <a:lstStyle/>
        <a:p>
          <a:pPr algn="ctr"/>
          <a:endParaRPr lang="zh-TW" altLang="en-US" sz="2800" b="1"/>
        </a:p>
      </dgm:t>
    </dgm:pt>
    <dgm:pt modelId="{81FD456B-4537-4C2F-A676-B17AF2BE429C}">
      <dgm:prSet custT="1"/>
      <dgm:spPr/>
      <dgm:t>
        <a:bodyPr/>
        <a:lstStyle/>
        <a:p>
          <a:pPr algn="ctr"/>
          <a:r>
            <a:rPr lang="zh-TW" altLang="en-US" sz="3700" b="1" dirty="0" smtClean="0">
              <a:solidFill>
                <a:schemeClr val="tx1"/>
              </a:solidFill>
            </a:rPr>
            <a:t>公共圖書館</a:t>
          </a:r>
          <a:endParaRPr lang="en-US" altLang="zh-TW" sz="3700" b="1" dirty="0" smtClean="0">
            <a:solidFill>
              <a:schemeClr val="tx1"/>
            </a:solidFill>
          </a:endParaRPr>
        </a:p>
      </dgm:t>
    </dgm:pt>
    <dgm:pt modelId="{8437AD90-684C-43FD-B739-2545668BA34D}" type="parTrans" cxnId="{8DB82BE4-AAC7-42B2-AC48-D3507D6AEBDF}">
      <dgm:prSet/>
      <dgm:spPr/>
      <dgm:t>
        <a:bodyPr/>
        <a:lstStyle/>
        <a:p>
          <a:pPr algn="ctr"/>
          <a:endParaRPr lang="zh-TW" altLang="en-US" sz="2800" b="1"/>
        </a:p>
      </dgm:t>
    </dgm:pt>
    <dgm:pt modelId="{6CD50292-C33D-4248-B890-BE5C87CEC467}" type="sibTrans" cxnId="{8DB82BE4-AAC7-42B2-AC48-D3507D6AEBDF}">
      <dgm:prSet/>
      <dgm:spPr/>
      <dgm:t>
        <a:bodyPr/>
        <a:lstStyle/>
        <a:p>
          <a:pPr algn="ctr"/>
          <a:endParaRPr lang="zh-TW" altLang="en-US" sz="2800" b="1"/>
        </a:p>
      </dgm:t>
    </dgm:pt>
    <dgm:pt modelId="{FE0A8B5D-AF76-47A1-A614-E571EA959D62}">
      <dgm:prSet custT="1"/>
      <dgm:spPr/>
      <dgm:t>
        <a:bodyPr/>
        <a:lstStyle/>
        <a:p>
          <a:pPr algn="ctr"/>
          <a:r>
            <a:rPr lang="zh-TW" altLang="en-US" sz="3600" b="1" smtClean="0"/>
            <a:t>學術圖書館</a:t>
          </a:r>
          <a:endParaRPr lang="en-US" altLang="zh-TW" sz="3600" b="1" dirty="0" smtClean="0"/>
        </a:p>
      </dgm:t>
    </dgm:pt>
    <dgm:pt modelId="{311264E5-E360-4103-9694-3F8F5F105535}" type="parTrans" cxnId="{B80376AC-7954-46F5-A8EA-9A12062AE991}">
      <dgm:prSet/>
      <dgm:spPr/>
      <dgm:t>
        <a:bodyPr/>
        <a:lstStyle/>
        <a:p>
          <a:pPr algn="ctr"/>
          <a:endParaRPr lang="zh-TW" altLang="en-US" sz="2800" b="1"/>
        </a:p>
      </dgm:t>
    </dgm:pt>
    <dgm:pt modelId="{80E57B99-1A4A-41C5-864D-C68D8F5314CC}" type="sibTrans" cxnId="{B80376AC-7954-46F5-A8EA-9A12062AE991}">
      <dgm:prSet/>
      <dgm:spPr/>
      <dgm:t>
        <a:bodyPr/>
        <a:lstStyle/>
        <a:p>
          <a:pPr algn="ctr"/>
          <a:endParaRPr lang="zh-TW" altLang="en-US" sz="2800" b="1"/>
        </a:p>
      </dgm:t>
    </dgm:pt>
    <dgm:pt modelId="{2D62BAF9-0CBE-4D2C-A26B-32F6C31D6DA3}">
      <dgm:prSet custT="1"/>
      <dgm:spPr/>
      <dgm:t>
        <a:bodyPr/>
        <a:lstStyle/>
        <a:p>
          <a:pPr algn="ctr"/>
          <a:r>
            <a:rPr lang="zh-TW" altLang="en-US" sz="3600" b="1" smtClean="0"/>
            <a:t>學校圖書館</a:t>
          </a:r>
          <a:endParaRPr lang="zh-TW" altLang="en-US" sz="3600" b="1" dirty="0"/>
        </a:p>
      </dgm:t>
    </dgm:pt>
    <dgm:pt modelId="{3A7927B0-7DA2-47AA-B99D-7FA99C5EA738}" type="parTrans" cxnId="{3830BD2F-E883-4996-B66E-81F849869D97}">
      <dgm:prSet/>
      <dgm:spPr/>
      <dgm:t>
        <a:bodyPr/>
        <a:lstStyle/>
        <a:p>
          <a:pPr algn="ctr"/>
          <a:endParaRPr lang="zh-TW" altLang="en-US" sz="2800" b="1"/>
        </a:p>
      </dgm:t>
    </dgm:pt>
    <dgm:pt modelId="{E5F4392E-43BD-4EE2-8FF7-5796165D0393}" type="sibTrans" cxnId="{3830BD2F-E883-4996-B66E-81F849869D97}">
      <dgm:prSet/>
      <dgm:spPr/>
      <dgm:t>
        <a:bodyPr/>
        <a:lstStyle/>
        <a:p>
          <a:pPr algn="ctr"/>
          <a:endParaRPr lang="zh-TW" altLang="en-US" sz="2800" b="1"/>
        </a:p>
      </dgm:t>
    </dgm:pt>
    <dgm:pt modelId="{3B3D8F5B-2BA6-4F18-8C0C-5D17F051118A}" type="pres">
      <dgm:prSet presAssocID="{E8ED393E-1A72-4D70-AB76-9A694089497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6EE8CEC-A537-411D-A2A5-851C93D6EB56}" type="pres">
      <dgm:prSet presAssocID="{0587074B-AE6C-4E39-A014-213F155D87DF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D58F22B-F691-4624-874B-0320162B29DE}" type="pres">
      <dgm:prSet presAssocID="{C94F8F93-AE7A-4054-B004-C8FAD4610303}" presName="spacer" presStyleCnt="0"/>
      <dgm:spPr/>
    </dgm:pt>
    <dgm:pt modelId="{E70A0F8E-B578-48AF-9C6B-5F3529C648B6}" type="pres">
      <dgm:prSet presAssocID="{B91C8C08-4C13-4213-B9C0-3EF5EBE31F2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B77B90E-513A-4FC3-A9E7-3463DD11B8C9}" type="pres">
      <dgm:prSet presAssocID="{502EEB94-72F8-4FE3-9BDC-6A755DC39AF8}" presName="spacer" presStyleCnt="0"/>
      <dgm:spPr/>
    </dgm:pt>
    <dgm:pt modelId="{5AF183B0-DF27-4833-9D39-932FE77258E7}" type="pres">
      <dgm:prSet presAssocID="{81FD456B-4537-4C2F-A676-B17AF2BE429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70F5866-1F3C-4784-B492-08C812902408}" type="pres">
      <dgm:prSet presAssocID="{6CD50292-C33D-4248-B890-BE5C87CEC467}" presName="spacer" presStyleCnt="0"/>
      <dgm:spPr/>
    </dgm:pt>
    <dgm:pt modelId="{047CC0C4-8538-4D2C-BF56-CC28D9519442}" type="pres">
      <dgm:prSet presAssocID="{FE0A8B5D-AF76-47A1-A614-E571EA959D6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230C850-44C5-46B6-A79E-772BD12FB03D}" type="pres">
      <dgm:prSet presAssocID="{80E57B99-1A4A-41C5-864D-C68D8F5314CC}" presName="spacer" presStyleCnt="0"/>
      <dgm:spPr/>
    </dgm:pt>
    <dgm:pt modelId="{50E73503-9EFD-4ACA-B305-44BE783BA439}" type="pres">
      <dgm:prSet presAssocID="{2D62BAF9-0CBE-4D2C-A26B-32F6C31D6DA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F2E810C-2695-4B35-8074-B528E5E35AC9}" type="presOf" srcId="{0587074B-AE6C-4E39-A014-213F155D87DF}" destId="{E6EE8CEC-A537-411D-A2A5-851C93D6EB56}" srcOrd="0" destOrd="0" presId="urn:microsoft.com/office/officeart/2005/8/layout/vList2"/>
    <dgm:cxn modelId="{4CB22E7A-F739-4935-84BC-A01ACB51C3F3}" type="presOf" srcId="{E8ED393E-1A72-4D70-AB76-9A694089497D}" destId="{3B3D8F5B-2BA6-4F18-8C0C-5D17F051118A}" srcOrd="0" destOrd="0" presId="urn:microsoft.com/office/officeart/2005/8/layout/vList2"/>
    <dgm:cxn modelId="{8DB82BE4-AAC7-42B2-AC48-D3507D6AEBDF}" srcId="{E8ED393E-1A72-4D70-AB76-9A694089497D}" destId="{81FD456B-4537-4C2F-A676-B17AF2BE429C}" srcOrd="2" destOrd="0" parTransId="{8437AD90-684C-43FD-B739-2545668BA34D}" sibTransId="{6CD50292-C33D-4248-B890-BE5C87CEC467}"/>
    <dgm:cxn modelId="{3097C8E7-AEB5-42B5-883D-97F70B4EEE31}" srcId="{E8ED393E-1A72-4D70-AB76-9A694089497D}" destId="{0587074B-AE6C-4E39-A014-213F155D87DF}" srcOrd="0" destOrd="0" parTransId="{6B948BE4-0B97-4F8E-BDDC-1391D0BCE78F}" sibTransId="{C94F8F93-AE7A-4054-B004-C8FAD4610303}"/>
    <dgm:cxn modelId="{3830BD2F-E883-4996-B66E-81F849869D97}" srcId="{E8ED393E-1A72-4D70-AB76-9A694089497D}" destId="{2D62BAF9-0CBE-4D2C-A26B-32F6C31D6DA3}" srcOrd="4" destOrd="0" parTransId="{3A7927B0-7DA2-47AA-B99D-7FA99C5EA738}" sibTransId="{E5F4392E-43BD-4EE2-8FF7-5796165D0393}"/>
    <dgm:cxn modelId="{B80376AC-7954-46F5-A8EA-9A12062AE991}" srcId="{E8ED393E-1A72-4D70-AB76-9A694089497D}" destId="{FE0A8B5D-AF76-47A1-A614-E571EA959D62}" srcOrd="3" destOrd="0" parTransId="{311264E5-E360-4103-9694-3F8F5F105535}" sibTransId="{80E57B99-1A4A-41C5-864D-C68D8F5314CC}"/>
    <dgm:cxn modelId="{79280D2B-0FBA-4391-BD52-CF1C7A9A9362}" type="presOf" srcId="{B91C8C08-4C13-4213-B9C0-3EF5EBE31F24}" destId="{E70A0F8E-B578-48AF-9C6B-5F3529C648B6}" srcOrd="0" destOrd="0" presId="urn:microsoft.com/office/officeart/2005/8/layout/vList2"/>
    <dgm:cxn modelId="{41B2DD68-CD2D-4AF3-97FC-8004F8854808}" type="presOf" srcId="{2D62BAF9-0CBE-4D2C-A26B-32F6C31D6DA3}" destId="{50E73503-9EFD-4ACA-B305-44BE783BA439}" srcOrd="0" destOrd="0" presId="urn:microsoft.com/office/officeart/2005/8/layout/vList2"/>
    <dgm:cxn modelId="{5CC41616-CCE3-4577-A7E8-A48A8293961D}" type="presOf" srcId="{FE0A8B5D-AF76-47A1-A614-E571EA959D62}" destId="{047CC0C4-8538-4D2C-BF56-CC28D9519442}" srcOrd="0" destOrd="0" presId="urn:microsoft.com/office/officeart/2005/8/layout/vList2"/>
    <dgm:cxn modelId="{BF6763E1-697F-442A-AAC6-B69A6598E112}" srcId="{E8ED393E-1A72-4D70-AB76-9A694089497D}" destId="{B91C8C08-4C13-4213-B9C0-3EF5EBE31F24}" srcOrd="1" destOrd="0" parTransId="{8758A1CA-728D-437D-B9BE-D7AE024C5E81}" sibTransId="{502EEB94-72F8-4FE3-9BDC-6A755DC39AF8}"/>
    <dgm:cxn modelId="{DC36BF74-9CEF-406E-9CE9-F68088CA9A6F}" type="presOf" srcId="{81FD456B-4537-4C2F-A676-B17AF2BE429C}" destId="{5AF183B0-DF27-4833-9D39-932FE77258E7}" srcOrd="0" destOrd="0" presId="urn:microsoft.com/office/officeart/2005/8/layout/vList2"/>
    <dgm:cxn modelId="{CCD75330-9FE3-4181-87F1-B8E52FB5D02F}" type="presParOf" srcId="{3B3D8F5B-2BA6-4F18-8C0C-5D17F051118A}" destId="{E6EE8CEC-A537-411D-A2A5-851C93D6EB56}" srcOrd="0" destOrd="0" presId="urn:microsoft.com/office/officeart/2005/8/layout/vList2"/>
    <dgm:cxn modelId="{4232FE3D-7228-46B5-B7E2-A9D7B19EC0B8}" type="presParOf" srcId="{3B3D8F5B-2BA6-4F18-8C0C-5D17F051118A}" destId="{4D58F22B-F691-4624-874B-0320162B29DE}" srcOrd="1" destOrd="0" presId="urn:microsoft.com/office/officeart/2005/8/layout/vList2"/>
    <dgm:cxn modelId="{34FAF875-8B15-44FB-86B4-8803FCC823DC}" type="presParOf" srcId="{3B3D8F5B-2BA6-4F18-8C0C-5D17F051118A}" destId="{E70A0F8E-B578-48AF-9C6B-5F3529C648B6}" srcOrd="2" destOrd="0" presId="urn:microsoft.com/office/officeart/2005/8/layout/vList2"/>
    <dgm:cxn modelId="{778B5D6E-C001-4296-B897-0C5257B81C79}" type="presParOf" srcId="{3B3D8F5B-2BA6-4F18-8C0C-5D17F051118A}" destId="{BB77B90E-513A-4FC3-A9E7-3463DD11B8C9}" srcOrd="3" destOrd="0" presId="urn:microsoft.com/office/officeart/2005/8/layout/vList2"/>
    <dgm:cxn modelId="{5836A708-B747-41CB-9AE3-BE681EA9026A}" type="presParOf" srcId="{3B3D8F5B-2BA6-4F18-8C0C-5D17F051118A}" destId="{5AF183B0-DF27-4833-9D39-932FE77258E7}" srcOrd="4" destOrd="0" presId="urn:microsoft.com/office/officeart/2005/8/layout/vList2"/>
    <dgm:cxn modelId="{D30A5F8E-B88F-4DDF-AB6E-A25A398705CF}" type="presParOf" srcId="{3B3D8F5B-2BA6-4F18-8C0C-5D17F051118A}" destId="{D70F5866-1F3C-4784-B492-08C812902408}" srcOrd="5" destOrd="0" presId="urn:microsoft.com/office/officeart/2005/8/layout/vList2"/>
    <dgm:cxn modelId="{649E06A2-89D4-466C-A6E3-93B09E71EBD6}" type="presParOf" srcId="{3B3D8F5B-2BA6-4F18-8C0C-5D17F051118A}" destId="{047CC0C4-8538-4D2C-BF56-CC28D9519442}" srcOrd="6" destOrd="0" presId="urn:microsoft.com/office/officeart/2005/8/layout/vList2"/>
    <dgm:cxn modelId="{A109A5EE-0787-4043-AA2C-7D799EA6BB37}" type="presParOf" srcId="{3B3D8F5B-2BA6-4F18-8C0C-5D17F051118A}" destId="{1230C850-44C5-46B6-A79E-772BD12FB03D}" srcOrd="7" destOrd="0" presId="urn:microsoft.com/office/officeart/2005/8/layout/vList2"/>
    <dgm:cxn modelId="{4D5288D8-3804-4D97-B1D2-D803677A512E}" type="presParOf" srcId="{3B3D8F5B-2BA6-4F18-8C0C-5D17F051118A}" destId="{50E73503-9EFD-4ACA-B305-44BE783BA43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E8CEC-A537-411D-A2A5-851C93D6EB56}">
      <dsp:nvSpPr>
        <dsp:cNvPr id="0" name=""/>
        <dsp:cNvSpPr/>
      </dsp:nvSpPr>
      <dsp:spPr>
        <a:xfrm>
          <a:off x="0" y="1495"/>
          <a:ext cx="2778125" cy="8860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smtClean="0"/>
            <a:t>國家圖書館</a:t>
          </a:r>
          <a:endParaRPr lang="zh-TW" altLang="en-US" sz="3600" b="1" kern="1200"/>
        </a:p>
      </dsp:txBody>
      <dsp:txXfrm>
        <a:off x="43254" y="44749"/>
        <a:ext cx="2691617" cy="799561"/>
      </dsp:txXfrm>
    </dsp:sp>
    <dsp:sp modelId="{E70A0F8E-B578-48AF-9C6B-5F3529C648B6}">
      <dsp:nvSpPr>
        <dsp:cNvPr id="0" name=""/>
        <dsp:cNvSpPr/>
      </dsp:nvSpPr>
      <dsp:spPr>
        <a:xfrm>
          <a:off x="0" y="898814"/>
          <a:ext cx="2778125" cy="886069"/>
        </a:xfrm>
        <a:prstGeom prst="roundRect">
          <a:avLst/>
        </a:prstGeom>
        <a:solidFill>
          <a:schemeClr val="accent2">
            <a:hueOff val="-2135873"/>
            <a:satOff val="6241"/>
            <a:lumOff val="-117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smtClean="0"/>
            <a:t>專門圖書館</a:t>
          </a:r>
          <a:endParaRPr lang="en-US" altLang="zh-TW" sz="3600" b="1" kern="1200" dirty="0" smtClean="0"/>
        </a:p>
      </dsp:txBody>
      <dsp:txXfrm>
        <a:off x="43254" y="942068"/>
        <a:ext cx="2691617" cy="799561"/>
      </dsp:txXfrm>
    </dsp:sp>
    <dsp:sp modelId="{5AF183B0-DF27-4833-9D39-932FE77258E7}">
      <dsp:nvSpPr>
        <dsp:cNvPr id="0" name=""/>
        <dsp:cNvSpPr/>
      </dsp:nvSpPr>
      <dsp:spPr>
        <a:xfrm>
          <a:off x="0" y="1796134"/>
          <a:ext cx="2778125" cy="886069"/>
        </a:xfrm>
        <a:prstGeom prst="roundRect">
          <a:avLst/>
        </a:prstGeom>
        <a:solidFill>
          <a:schemeClr val="accent2">
            <a:hueOff val="-4271745"/>
            <a:satOff val="12481"/>
            <a:lumOff val="-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dirty="0" smtClean="0">
              <a:solidFill>
                <a:schemeClr val="tx1"/>
              </a:solidFill>
            </a:rPr>
            <a:t>公共圖書館</a:t>
          </a:r>
          <a:endParaRPr lang="en-US" altLang="zh-TW" sz="3700" b="1" kern="1200" dirty="0" smtClean="0">
            <a:solidFill>
              <a:schemeClr val="tx1"/>
            </a:solidFill>
          </a:endParaRPr>
        </a:p>
      </dsp:txBody>
      <dsp:txXfrm>
        <a:off x="43254" y="1839388"/>
        <a:ext cx="2691617" cy="799561"/>
      </dsp:txXfrm>
    </dsp:sp>
    <dsp:sp modelId="{047CC0C4-8538-4D2C-BF56-CC28D9519442}">
      <dsp:nvSpPr>
        <dsp:cNvPr id="0" name=""/>
        <dsp:cNvSpPr/>
      </dsp:nvSpPr>
      <dsp:spPr>
        <a:xfrm>
          <a:off x="0" y="2693453"/>
          <a:ext cx="2778125" cy="886069"/>
        </a:xfrm>
        <a:prstGeom prst="roundRect">
          <a:avLst/>
        </a:prstGeom>
        <a:solidFill>
          <a:schemeClr val="accent2">
            <a:hueOff val="-6407618"/>
            <a:satOff val="18722"/>
            <a:lumOff val="-352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smtClean="0"/>
            <a:t>學術圖書館</a:t>
          </a:r>
          <a:endParaRPr lang="en-US" altLang="zh-TW" sz="3600" b="1" kern="1200" dirty="0" smtClean="0"/>
        </a:p>
      </dsp:txBody>
      <dsp:txXfrm>
        <a:off x="43254" y="2736707"/>
        <a:ext cx="2691617" cy="799561"/>
      </dsp:txXfrm>
    </dsp:sp>
    <dsp:sp modelId="{50E73503-9EFD-4ACA-B305-44BE783BA439}">
      <dsp:nvSpPr>
        <dsp:cNvPr id="0" name=""/>
        <dsp:cNvSpPr/>
      </dsp:nvSpPr>
      <dsp:spPr>
        <a:xfrm>
          <a:off x="0" y="3590773"/>
          <a:ext cx="2778125" cy="886069"/>
        </a:xfrm>
        <a:prstGeom prst="roundRect">
          <a:avLst/>
        </a:prstGeom>
        <a:solidFill>
          <a:schemeClr val="accent2">
            <a:hueOff val="-8543491"/>
            <a:satOff val="24962"/>
            <a:lumOff val="-47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smtClean="0"/>
            <a:t>學校圖書館</a:t>
          </a:r>
          <a:endParaRPr lang="zh-TW" altLang="en-US" sz="3600" b="1" kern="1200" dirty="0"/>
        </a:p>
      </dsp:txBody>
      <dsp:txXfrm>
        <a:off x="43254" y="3634027"/>
        <a:ext cx="2691617" cy="7995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0420B-5D73-4950-9AEB-13FE7383242B}" type="datetime1">
              <a:rPr lang="en-GB" altLang="zh-TW" smtClean="0"/>
              <a:pPr/>
              <a:t>22/05/2018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I:\Sam-conferences\Taiwan 2014 - ICT and higher education\talk at NTNU\Examining University Students' Use of Social Media for Educationv2.pptx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A9E64-F156-4D28-9CFE-2B5017797D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5360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5AE4C-E3DC-4ADD-8244-34D74D9C0E3F}" type="datetime1">
              <a:rPr lang="en-GB" altLang="zh-TW" smtClean="0"/>
              <a:pPr/>
              <a:t>22/05/2018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I:\Sam-conferences\Taiwan 2014 - ICT and higher education\talk at NTNU\Examining University Students' Use of Social Media for Educationv2.pptx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D8974-B2DF-4FD1-BF40-0A5428CCDF8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06399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2C5AE4C-E3DC-4ADD-8244-34D74D9C0E3F}" type="datetime1">
              <a:rPr lang="en-GB" altLang="zh-TW" smtClean="0"/>
              <a:pPr/>
              <a:t>22/05/2018</a:t>
            </a:fld>
            <a:endParaRPr lang="en-GB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I:\Sam-conferences\Taiwan 2014 - ICT and higher education\talk at NTNU\Examining University Students' Use of Social Media for Educationv2.pptx</a:t>
            </a:r>
            <a:endParaRPr lang="en-GB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8974-B2DF-4FD1-BF40-0A5428CCDF86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48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9141619" cy="457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8659" y="1141286"/>
            <a:ext cx="7759065" cy="2422398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924301"/>
            <a:ext cx="7543800" cy="4191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5457864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7611822" y="6400800"/>
            <a:ext cx="637681" cy="3949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D97D78-0B82-405E-B35B-C2A00BE04ABE}" type="slidenum">
              <a:rPr lang="en-GB" sz="2000" smtClean="0"/>
              <a:pPr/>
              <a:t>‹#›</a:t>
            </a:fld>
            <a:endParaRPr lang="en-GB" sz="2000" dirty="0"/>
          </a:p>
        </p:txBody>
      </p:sp>
      <p:sp>
        <p:nvSpPr>
          <p:cNvPr id="12" name="文字方塊 11"/>
          <p:cNvSpPr txBox="1"/>
          <p:nvPr userDrawn="1"/>
        </p:nvSpPr>
        <p:spPr>
          <a:xfrm>
            <a:off x="92377" y="6440592"/>
            <a:ext cx="4251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圖書館利用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2-1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公共圖書館資源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487" y="6289933"/>
            <a:ext cx="929640" cy="61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77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822960" y="1390648"/>
            <a:ext cx="7543800" cy="4478445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/>
            </a:lvl1pPr>
            <a:lvl2pPr>
              <a:lnSpc>
                <a:spcPct val="120000"/>
              </a:lnSpc>
              <a:spcBef>
                <a:spcPts val="0"/>
              </a:spcBef>
              <a:defRPr/>
            </a:lvl2pPr>
            <a:lvl3pPr>
              <a:lnSpc>
                <a:spcPct val="120000"/>
              </a:lnSpc>
              <a:spcBef>
                <a:spcPts val="0"/>
              </a:spcBef>
              <a:defRPr/>
            </a:lvl3pPr>
          </a:lstStyle>
          <a:p>
            <a:pPr lvl="0"/>
            <a:r>
              <a:rPr lang="en-US" altLang="zh-TW" dirty="0" smtClean="0"/>
              <a:t>Click to edit Master text styles</a:t>
            </a:r>
          </a:p>
          <a:p>
            <a:pPr lvl="1"/>
            <a:r>
              <a:rPr lang="en-US" altLang="zh-TW" dirty="0" smtClean="0"/>
              <a:t>Second level</a:t>
            </a:r>
          </a:p>
          <a:p>
            <a:pPr lvl="2"/>
            <a:r>
              <a:rPr lang="en-US" altLang="zh-TW" dirty="0" smtClean="0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22960" y="362805"/>
            <a:ext cx="7543800" cy="7368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205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/>
          <p:nvPr userDrawn="1"/>
        </p:nvSpPr>
        <p:spPr>
          <a:xfrm>
            <a:off x="0" y="6400800"/>
            <a:ext cx="9141619" cy="457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822960" y="532914"/>
            <a:ext cx="7543800" cy="5336179"/>
          </a:xfrm>
        </p:spPr>
        <p:txBody>
          <a:bodyPr/>
          <a:lstStyle/>
          <a:p>
            <a:pPr lvl="0"/>
            <a:r>
              <a:rPr lang="en-US" altLang="zh-TW" dirty="0" smtClean="0"/>
              <a:t>Click to edit Master text styles</a:t>
            </a:r>
          </a:p>
          <a:p>
            <a:pPr lvl="1"/>
            <a:r>
              <a:rPr lang="en-US" altLang="zh-TW" dirty="0" smtClean="0"/>
              <a:t>Second level</a:t>
            </a:r>
          </a:p>
          <a:p>
            <a:pPr lvl="2"/>
            <a:r>
              <a:rPr lang="en-US" altLang="zh-TW" dirty="0" smtClean="0"/>
              <a:t>Third level</a:t>
            </a:r>
          </a:p>
        </p:txBody>
      </p:sp>
      <p:sp>
        <p:nvSpPr>
          <p:cNvPr id="14" name="Rectangle 8"/>
          <p:cNvSpPr/>
          <p:nvPr userDrawn="1"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625677" y="6430598"/>
            <a:ext cx="6376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D97D78-0B82-405E-B35B-C2A00BE04ABE}" type="slidenum">
              <a:rPr lang="en-GB" sz="2000" smtClean="0"/>
              <a:pPr/>
              <a:t>‹#›</a:t>
            </a:fld>
            <a:endParaRPr lang="en-GB" sz="2000" dirty="0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92377" y="6440592"/>
            <a:ext cx="4251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圖書館利用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2-1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公共圖書館資源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487" y="6289933"/>
            <a:ext cx="929640" cy="61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77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7486A-44AA-4E2E-BB97-EB4D30E0F63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0026958"/>
      </p:ext>
    </p:extLst>
  </p:cSld>
  <p:clrMapOvr>
    <a:masterClrMapping/>
  </p:clrMapOvr>
  <p:transition spd="med">
    <p:random/>
    <p:sndAc>
      <p:stSnd>
        <p:snd r:embed="rId1" name="click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/>
          <p:nvPr userDrawn="1"/>
        </p:nvSpPr>
        <p:spPr>
          <a:xfrm>
            <a:off x="0" y="6400800"/>
            <a:ext cx="9141619" cy="457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2805"/>
            <a:ext cx="7543800" cy="7368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390650"/>
            <a:ext cx="7543801" cy="44784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023470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7667242" y="6430598"/>
            <a:ext cx="63768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D97D78-0B82-405E-B35B-C2A00BE04ABE}" type="slidenum">
              <a:rPr lang="en-GB" sz="2000" smtClean="0"/>
              <a:pPr/>
              <a:t>‹#›</a:t>
            </a:fld>
            <a:endParaRPr lang="en-GB" sz="2000" dirty="0"/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171450" y="6400314"/>
            <a:ext cx="45719" cy="58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5" name="文字方塊 14"/>
          <p:cNvSpPr txBox="1"/>
          <p:nvPr userDrawn="1"/>
        </p:nvSpPr>
        <p:spPr>
          <a:xfrm>
            <a:off x="92377" y="6440592"/>
            <a:ext cx="4251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圖書館利用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2-1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公共圖書館資源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487" y="6289933"/>
            <a:ext cx="929640" cy="61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0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6" r:id="rId3"/>
    <p:sldLayoutId id="2147483727" r:id="rId4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00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08662" y="826972"/>
            <a:ext cx="7978141" cy="2422398"/>
          </a:xfrm>
        </p:spPr>
        <p:txBody>
          <a:bodyPr/>
          <a:lstStyle/>
          <a:p>
            <a:r>
              <a:rPr lang="zh-TW" altLang="en-US" sz="2800" b="0" dirty="0" smtClean="0"/>
              <a:t>圖書館利用</a:t>
            </a:r>
            <a:r>
              <a:rPr lang="en-US" altLang="zh-TW" sz="2800" b="0" dirty="0" smtClean="0"/>
              <a:t>2-1</a:t>
            </a:r>
            <a:r>
              <a:rPr lang="en-US" altLang="zh-TW" sz="3200" dirty="0"/>
              <a:t/>
            </a:r>
            <a:br>
              <a:rPr lang="en-US" altLang="zh-TW" sz="3200" dirty="0"/>
            </a:br>
            <a:r>
              <a:rPr lang="zh-TW" altLang="en-US" sz="4400" dirty="0" smtClean="0"/>
              <a:t>公共圖書館資源</a:t>
            </a:r>
            <a:endParaRPr lang="zh-TW" altLang="en-US" sz="4400" dirty="0"/>
          </a:p>
        </p:txBody>
      </p:sp>
      <p:sp>
        <p:nvSpPr>
          <p:cNvPr id="5" name="副標題 3"/>
          <p:cNvSpPr txBox="1">
            <a:spLocks/>
          </p:cNvSpPr>
          <p:nvPr/>
        </p:nvSpPr>
        <p:spPr>
          <a:xfrm>
            <a:off x="839326" y="4233942"/>
            <a:ext cx="7543800" cy="1243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b="1" kern="1200" cap="all" spc="200" baseline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教育部增置國中圖書教師輔導與教育訓練計畫</a:t>
            </a: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圖書資訊利用教育課程綱要及教案設計小組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國中組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zh-TW" alt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設計者：臺南市中山國民中學何憶婷老師</a:t>
            </a:r>
            <a:endParaRPr lang="en-US" altLang="zh-TW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6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實體資源</a:t>
            </a:r>
            <a:r>
              <a:rPr lang="zh-TW" alt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：臺北市立圖書館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2471" b="2393"/>
          <a:stretch/>
        </p:blipFill>
        <p:spPr>
          <a:xfrm>
            <a:off x="-28353" y="1210613"/>
            <a:ext cx="9342373" cy="4997003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1968129" y="3478934"/>
            <a:ext cx="1368000" cy="3606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464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實體資源</a:t>
            </a:r>
            <a:r>
              <a:rPr lang="zh-TW" alt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：臺北市立圖書館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2398435" y="3195020"/>
            <a:ext cx="2560840" cy="3451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715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實體資源</a:t>
            </a:r>
            <a:r>
              <a:rPr lang="zh-TW" alt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：臺北市立圖書館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805"/>
            <a:ext cx="9144000" cy="5140990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4964132" y="3668358"/>
            <a:ext cx="538403" cy="24527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4964132" y="4294095"/>
            <a:ext cx="538403" cy="831924"/>
          </a:xfrm>
          <a:prstGeom prst="roundRect">
            <a:avLst>
              <a:gd name="adj" fmla="val 867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964132" y="5494494"/>
            <a:ext cx="538403" cy="2500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4964132" y="3996466"/>
            <a:ext cx="538403" cy="23128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4964132" y="5192359"/>
            <a:ext cx="538403" cy="23128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1053464" y="3668358"/>
            <a:ext cx="684000" cy="24527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1053464" y="4294095"/>
            <a:ext cx="684000" cy="831924"/>
          </a:xfrm>
          <a:prstGeom prst="roundRect">
            <a:avLst>
              <a:gd name="adj" fmla="val 867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1053464" y="5494494"/>
            <a:ext cx="684000" cy="2500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1053464" y="3996466"/>
            <a:ext cx="684000" cy="23128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1053464" y="5192359"/>
            <a:ext cx="684000" cy="23128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851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任務一：找一</a:t>
            </a:r>
            <a:r>
              <a:rPr lang="zh-TW" alt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找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682580" y="1661375"/>
            <a:ext cx="8049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1.</a:t>
            </a:r>
            <a:r>
              <a:rPr lang="zh-TW" altLang="en-US" sz="3200" dirty="0" smtClean="0"/>
              <a:t>找一找</a:t>
            </a:r>
            <a:r>
              <a:rPr lang="en-US" altLang="zh-TW" sz="3200" dirty="0" smtClean="0"/>
              <a:t>《</a:t>
            </a:r>
            <a:r>
              <a:rPr lang="zh-TW" altLang="en-US" sz="3200" dirty="0" smtClean="0"/>
              <a:t>奇蹟男孩</a:t>
            </a:r>
            <a:r>
              <a:rPr lang="en-US" altLang="zh-TW" sz="3200" dirty="0" smtClean="0"/>
              <a:t>》</a:t>
            </a:r>
            <a:r>
              <a:rPr lang="zh-TW" altLang="en-US" sz="3200" dirty="0" smtClean="0"/>
              <a:t>這本書，哪些分館目</a:t>
            </a:r>
            <a:endParaRPr lang="en-US" altLang="zh-TW" sz="3200" dirty="0" smtClean="0"/>
          </a:p>
          <a:p>
            <a:r>
              <a:rPr lang="zh-TW" altLang="en-US" sz="3200" dirty="0"/>
              <a:t>　</a:t>
            </a:r>
            <a:r>
              <a:rPr lang="zh-TW" altLang="en-US" sz="3200" dirty="0" smtClean="0"/>
              <a:t>前可外借呢？</a:t>
            </a:r>
            <a:endParaRPr lang="zh-TW" altLang="en-US" sz="32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82580" y="3134497"/>
            <a:ext cx="8049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2.</a:t>
            </a:r>
            <a:r>
              <a:rPr lang="zh-TW" altLang="en-US" sz="3200" dirty="0"/>
              <a:t>找一找台北市立圖書館是否有</a:t>
            </a:r>
            <a:r>
              <a:rPr lang="en-US" altLang="zh-TW" sz="3200" dirty="0"/>
              <a:t>《</a:t>
            </a:r>
            <a:r>
              <a:rPr lang="zh-TW" altLang="en-US" sz="3200" dirty="0"/>
              <a:t>未來少年</a:t>
            </a:r>
            <a:r>
              <a:rPr lang="en-US" altLang="zh-TW" sz="3200" dirty="0" smtClean="0"/>
              <a:t>》</a:t>
            </a:r>
          </a:p>
          <a:p>
            <a:r>
              <a:rPr lang="en-US" altLang="zh-TW" sz="3200" dirty="0"/>
              <a:t> </a:t>
            </a:r>
            <a:r>
              <a:rPr lang="en-US" altLang="zh-TW" sz="3200" dirty="0" smtClean="0"/>
              <a:t>  </a:t>
            </a:r>
            <a:r>
              <a:rPr lang="zh-TW" altLang="en-US" sz="3200" dirty="0" smtClean="0"/>
              <a:t>這</a:t>
            </a:r>
            <a:r>
              <a:rPr lang="zh-TW" altLang="en-US" sz="3200" dirty="0"/>
              <a:t>本期刊呢？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682580" y="4655548"/>
            <a:ext cx="8049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3.</a:t>
            </a:r>
            <a:r>
              <a:rPr lang="zh-TW" altLang="en-US" sz="3200" dirty="0"/>
              <a:t>找一找台北市立圖書館是否有</a:t>
            </a:r>
            <a:r>
              <a:rPr lang="en-US" altLang="zh-TW" sz="3200" dirty="0" smtClean="0"/>
              <a:t>《</a:t>
            </a:r>
            <a:r>
              <a:rPr lang="zh-TW" altLang="en-US" sz="3200" dirty="0" smtClean="0"/>
              <a:t>冰雪奇緣</a:t>
            </a:r>
            <a:r>
              <a:rPr lang="en-US" altLang="zh-TW" sz="3200" dirty="0" smtClean="0"/>
              <a:t>》</a:t>
            </a:r>
          </a:p>
          <a:p>
            <a:r>
              <a:rPr lang="en-US" altLang="zh-TW" sz="3200" dirty="0"/>
              <a:t> </a:t>
            </a:r>
            <a:r>
              <a:rPr lang="en-US" altLang="zh-TW" sz="3200" dirty="0" smtClean="0"/>
              <a:t>  </a:t>
            </a:r>
            <a:r>
              <a:rPr lang="zh-TW" altLang="en-US" sz="3200" dirty="0" smtClean="0"/>
              <a:t>這部動畫電影呢？哪些分館目前可外借呢</a:t>
            </a:r>
            <a:r>
              <a:rPr lang="zh-TW" altLang="en-US" sz="3200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03820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公共圖書館的聯合書目</a:t>
            </a:r>
            <a:endParaRPr lang="zh-TW" altLang="en-US" sz="48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8537" b="4535"/>
          <a:stretch/>
        </p:blipFill>
        <p:spPr>
          <a:xfrm>
            <a:off x="0" y="1519707"/>
            <a:ext cx="9144000" cy="446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4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公共圖書館的聯合書目</a:t>
            </a:r>
            <a:endParaRPr lang="zh-TW" altLang="en-US" sz="48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8102"/>
          <a:stretch/>
        </p:blipFill>
        <p:spPr>
          <a:xfrm>
            <a:off x="0" y="1403796"/>
            <a:ext cx="9144000" cy="472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8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公共圖書館的借閱服務</a:t>
            </a:r>
            <a:endParaRPr lang="zh-TW" altLang="en-US" sz="48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8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6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公共圖書館的借閱服務</a:t>
            </a:r>
            <a:endParaRPr lang="zh-TW" altLang="en-US" sz="48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8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5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公共圖書館的通閱服務</a:t>
            </a:r>
            <a:endParaRPr lang="zh-TW" altLang="en-US" sz="48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805"/>
            <a:ext cx="9144000" cy="514099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141" t="14615" r="41690" b="24009"/>
          <a:stretch/>
        </p:blipFill>
        <p:spPr>
          <a:xfrm>
            <a:off x="3116687" y="1801002"/>
            <a:ext cx="5318975" cy="3155324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5" name="直線接點 4"/>
          <p:cNvCxnSpPr/>
          <p:nvPr/>
        </p:nvCxnSpPr>
        <p:spPr>
          <a:xfrm flipV="1">
            <a:off x="1339403" y="3747752"/>
            <a:ext cx="1777284" cy="1208574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30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公共圖書館的區域資源中心</a:t>
            </a:r>
            <a:endParaRPr lang="zh-TW" altLang="en-US" sz="48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7314" t="9355" r="5599" b="5220"/>
          <a:stretch/>
        </p:blipFill>
        <p:spPr>
          <a:xfrm>
            <a:off x="0" y="1183835"/>
            <a:ext cx="9144000" cy="504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9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22960" y="334229"/>
            <a:ext cx="7920990" cy="736866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sz="3600" dirty="0"/>
              <a:t>圖書資訊利用教育課程綱要及</a:t>
            </a:r>
            <a:r>
              <a:rPr lang="zh-TW" altLang="en-US" sz="3600" dirty="0" smtClean="0"/>
              <a:t>教案設計</a:t>
            </a:r>
            <a:r>
              <a:rPr lang="zh-TW" altLang="en-US" sz="3600" dirty="0"/>
              <a:t>小組</a:t>
            </a:r>
          </a:p>
        </p:txBody>
      </p:sp>
      <p:sp>
        <p:nvSpPr>
          <p:cNvPr id="4" name="文字版面配置區 2"/>
          <p:cNvSpPr txBox="1">
            <a:spLocks/>
          </p:cNvSpPr>
          <p:nvPr/>
        </p:nvSpPr>
        <p:spPr>
          <a:xfrm>
            <a:off x="815377" y="1258125"/>
            <a:ext cx="7886700" cy="4838298"/>
          </a:xfrm>
          <a:prstGeom prst="rect">
            <a:avLst/>
          </a:prstGeom>
        </p:spPr>
        <p:txBody>
          <a:bodyPr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1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u"/>
            </a:pP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主持人：國立臺灣師範大學圖資所陳昭珍教授</a:t>
            </a:r>
            <a:endParaRPr lang="en-US" altLang="zh-TW" sz="19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共同指導：</a:t>
            </a:r>
            <a:r>
              <a:rPr lang="zh-TW" altLang="zh-TW" sz="1900" dirty="0"/>
              <a:t>國立政治大學圖書資訊與檔案學研究所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林巧敏教授</a:t>
            </a:r>
            <a:endParaRPr lang="en-US" altLang="zh-TW" sz="19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　　　 </a:t>
            </a:r>
            <a:r>
              <a:rPr lang="zh-TW" altLang="zh-TW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國立</a:t>
            </a:r>
            <a:r>
              <a:rPr lang="zh-TW" altLang="zh-TW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中興</a:t>
            </a:r>
            <a:r>
              <a:rPr lang="zh-TW" altLang="zh-TW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大學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圖書資訊學研究所</a:t>
            </a:r>
            <a:r>
              <a:rPr lang="zh-TW" altLang="zh-TW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詹麗萍</a:t>
            </a:r>
            <a:r>
              <a:rPr lang="zh-TW" altLang="zh-TW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教授</a:t>
            </a:r>
          </a:p>
          <a:p>
            <a:pPr marL="0" indent="0">
              <a:buNone/>
            </a:pPr>
            <a:r>
              <a:rPr lang="zh-TW" altLang="en-US" sz="1900" dirty="0" smtClean="0"/>
              <a:t>                       </a:t>
            </a:r>
            <a:r>
              <a:rPr lang="zh-TW" altLang="zh-TW" sz="1900" dirty="0" smtClean="0"/>
              <a:t>國立</a:t>
            </a:r>
            <a:r>
              <a:rPr lang="zh-TW" altLang="zh-TW" sz="1900" dirty="0"/>
              <a:t>臺中教育大學區域與社會發展</a:t>
            </a:r>
            <a:r>
              <a:rPr lang="zh-TW" altLang="zh-TW" sz="1900" dirty="0" smtClean="0"/>
              <a:t>學系賴苑玲</a:t>
            </a:r>
            <a:r>
              <a:rPr lang="zh-TW" altLang="zh-TW" sz="1900" dirty="0"/>
              <a:t>教授</a:t>
            </a:r>
          </a:p>
          <a:p>
            <a:pPr marL="0" indent="0">
              <a:buNone/>
            </a:pPr>
            <a:r>
              <a:rPr lang="zh-TW" altLang="en-US" sz="1900" dirty="0" smtClean="0"/>
              <a:t>                       </a:t>
            </a:r>
            <a:r>
              <a:rPr lang="zh-TW" altLang="zh-TW" sz="1900" dirty="0" smtClean="0"/>
              <a:t>國立</a:t>
            </a:r>
            <a:r>
              <a:rPr lang="zh-TW" altLang="zh-TW" sz="1900" dirty="0"/>
              <a:t>臺南大學教育學</a:t>
            </a:r>
            <a:r>
              <a:rPr lang="zh-TW" altLang="zh-TW" sz="1900" dirty="0" smtClean="0"/>
              <a:t>系陳海泓教授</a:t>
            </a:r>
            <a:endParaRPr lang="en-US" altLang="zh-TW" sz="19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小組成員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：基隆市銘傳國民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中學林季儒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endParaRPr lang="en-US" altLang="zh-TW" sz="19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基隆市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武崙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國民中學魏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伶容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endParaRPr lang="en-US" altLang="zh-TW" sz="1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苗栗縣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致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民國民中學梁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語喬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endParaRPr lang="en-US" altLang="zh-TW" sz="1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臺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中市大墩國民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中學童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師薇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endParaRPr lang="en-US" altLang="zh-TW" sz="19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臺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中市四張犁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國民中學施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錦瑢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endParaRPr lang="en-US" altLang="zh-TW" sz="19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嘉義縣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忠和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國民中學張家祥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endParaRPr lang="en-US" altLang="zh-TW" sz="19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臺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南市中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山國民中學何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憶婷老師</a:t>
            </a:r>
            <a:endParaRPr lang="en-US" altLang="zh-TW" sz="19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臺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南市文賢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國民中學蔡佩伶老師</a:t>
            </a:r>
            <a:endParaRPr lang="en-US" altLang="zh-TW" sz="19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花蓮縣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玉里國民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中學姜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亭安老師</a:t>
            </a:r>
            <a:endParaRPr lang="en-US" altLang="zh-TW" sz="19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885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公共圖書館的區域資源中心</a:t>
            </a:r>
            <a:endParaRPr lang="zh-TW" altLang="en-US" sz="48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648" t="12862" r="4508" b="18247"/>
          <a:stretch/>
        </p:blipFill>
        <p:spPr>
          <a:xfrm>
            <a:off x="0" y="1481070"/>
            <a:ext cx="9182872" cy="391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7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公共圖書館的區域資源中心</a:t>
            </a:r>
            <a:endParaRPr lang="zh-TW" altLang="en-US" sz="48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5212" t="25387" r="46620" b="19249"/>
          <a:stretch/>
        </p:blipFill>
        <p:spPr>
          <a:xfrm>
            <a:off x="1010991" y="1275008"/>
            <a:ext cx="7263685" cy="469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4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公共圖書館的區域資源中心</a:t>
            </a:r>
            <a:endParaRPr lang="zh-TW" altLang="en-US" sz="48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7535"/>
          <a:stretch/>
        </p:blipFill>
        <p:spPr>
          <a:xfrm>
            <a:off x="0" y="1468191"/>
            <a:ext cx="9144000" cy="475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實體資源</a:t>
            </a:r>
            <a:r>
              <a:rPr lang="zh-TW" alt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：臺北市立圖書館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805"/>
            <a:ext cx="9144000" cy="514099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8737" y="1969476"/>
            <a:ext cx="3226525" cy="3513584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cxnSp>
        <p:nvCxnSpPr>
          <p:cNvPr id="3" name="直線接點 2"/>
          <p:cNvCxnSpPr/>
          <p:nvPr/>
        </p:nvCxnSpPr>
        <p:spPr>
          <a:xfrm flipV="1">
            <a:off x="1868993" y="3356149"/>
            <a:ext cx="1045029" cy="49237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79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實體資源</a:t>
            </a:r>
            <a:r>
              <a:rPr lang="zh-TW" alt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：臺北市立圖書館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805"/>
            <a:ext cx="9144000" cy="514099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8209" y="3545945"/>
            <a:ext cx="2738088" cy="146304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cxnSp>
        <p:nvCxnSpPr>
          <p:cNvPr id="5" name="直線接點 4"/>
          <p:cNvCxnSpPr/>
          <p:nvPr/>
        </p:nvCxnSpPr>
        <p:spPr>
          <a:xfrm flipH="1" flipV="1">
            <a:off x="5687863" y="1964671"/>
            <a:ext cx="0" cy="1581274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60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任務</a:t>
            </a:r>
            <a:r>
              <a:rPr lang="zh-TW" alt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二</a:t>
            </a: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：辦理借閱證</a:t>
            </a:r>
            <a:endParaRPr lang="zh-TW" altLang="en-US" sz="48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09" t="-4519" r="-109" b="507"/>
          <a:stretch/>
        </p:blipFill>
        <p:spPr>
          <a:xfrm>
            <a:off x="0" y="954157"/>
            <a:ext cx="9144000" cy="534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1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公共圖書館的數位資</a:t>
            </a:r>
            <a:r>
              <a:rPr lang="zh-TW" alt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源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850006" y="1208467"/>
            <a:ext cx="758565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5200"/>
              </a:lnSpc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凡是</a:t>
            </a:r>
            <a:r>
              <a:rPr lang="zh-TW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數位化的圖書、期刊、論文</a:t>
            </a:r>
            <a:r>
              <a:rPr lang="zh-TW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等資料</a:t>
            </a:r>
            <a:r>
              <a:rPr lang="zh-TW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皆稱為電子資源，亦稱電子</a:t>
            </a:r>
            <a:r>
              <a:rPr lang="zh-TW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資料庫</a:t>
            </a:r>
            <a:r>
              <a:rPr lang="zh-TW" alt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zh-TW" altLang="en-US" sz="36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50006" y="3429010"/>
            <a:ext cx="7585656" cy="701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5200"/>
              </a:lnSpc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電子資源主要有三大類</a:t>
            </a:r>
            <a:endParaRPr lang="zh-TW" altLang="en-US" sz="36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558344" y="4258467"/>
            <a:ext cx="330987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資料庫</a:t>
            </a:r>
            <a:endParaRPr lang="en-US" altLang="zh-TW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電子期刊</a:t>
            </a:r>
            <a:endParaRPr lang="en-US" altLang="zh-TW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電子書</a:t>
            </a:r>
          </a:p>
        </p:txBody>
      </p:sp>
    </p:spTree>
    <p:extLst>
      <p:ext uri="{BB962C8B-B14F-4D97-AF65-F5344CB8AC3E}">
        <p14:creationId xmlns:p14="http://schemas.microsoft.com/office/powerpoint/2010/main" val="258443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數位資源：雲林縣立圖書館</a:t>
            </a:r>
            <a:endParaRPr lang="zh-TW" altLang="en-US" sz="48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3714" t="10992" r="4857" b="7189"/>
          <a:stretch/>
        </p:blipFill>
        <p:spPr>
          <a:xfrm>
            <a:off x="75433" y="1214845"/>
            <a:ext cx="9061242" cy="455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0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數位資源：臺</a:t>
            </a:r>
            <a:r>
              <a:rPr lang="zh-TW" alt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南市立圖書館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850006" y="1208467"/>
            <a:ext cx="7585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1.</a:t>
            </a:r>
            <a:endParaRPr lang="zh-TW" altLang="en-US" sz="36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9104" b="8978"/>
          <a:stretch/>
        </p:blipFill>
        <p:spPr>
          <a:xfrm>
            <a:off x="0" y="1326524"/>
            <a:ext cx="9144000" cy="421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8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數位資源：臺北市立圖書館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850006" y="1208467"/>
            <a:ext cx="7585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1.</a:t>
            </a:r>
            <a:endParaRPr lang="zh-TW" altLang="en-US" sz="36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8102" b="8227"/>
          <a:stretch/>
        </p:blipFill>
        <p:spPr>
          <a:xfrm>
            <a:off x="0" y="1275007"/>
            <a:ext cx="9144000" cy="430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5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大綱</a:t>
            </a:r>
            <a:endParaRPr lang="zh-TW" altLang="en-US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93566" y="1446841"/>
            <a:ext cx="8002587" cy="449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kumimoji="0" lang="zh-TW" altLang="en-US" sz="2800" dirty="0"/>
              <a:t>綱要編號：</a:t>
            </a:r>
            <a:r>
              <a:rPr kumimoji="0" lang="zh-TW" altLang="en-US" sz="2800" dirty="0" smtClean="0"/>
              <a:t>圖書館利用</a:t>
            </a:r>
            <a:r>
              <a:rPr kumimoji="0" lang="en-US" altLang="zh-TW" sz="2800" dirty="0" smtClean="0"/>
              <a:t>2-1</a:t>
            </a:r>
            <a:endParaRPr kumimoji="0" lang="en-US" altLang="zh-TW" sz="2800" dirty="0"/>
          </a:p>
          <a:p>
            <a:pPr eaLnBrk="1" hangingPunct="1">
              <a:lnSpc>
                <a:spcPct val="80000"/>
              </a:lnSpc>
            </a:pPr>
            <a:r>
              <a:rPr kumimoji="0" lang="zh-TW" altLang="en-US" sz="2800" dirty="0"/>
              <a:t>綱要構面</a:t>
            </a:r>
            <a:r>
              <a:rPr lang="zh-TW" altLang="en-US" sz="2800" dirty="0" smtClean="0"/>
              <a:t>：圖書館利用</a:t>
            </a:r>
            <a:endParaRPr kumimoji="0" lang="en-US" altLang="zh-TW" sz="2800" dirty="0" smtClean="0"/>
          </a:p>
          <a:p>
            <a:pPr eaLnBrk="1" hangingPunct="1">
              <a:lnSpc>
                <a:spcPct val="80000"/>
              </a:lnSpc>
            </a:pPr>
            <a:r>
              <a:rPr lang="zh-TW" altLang="en-US" sz="2800" dirty="0"/>
              <a:t>授課年級</a:t>
            </a:r>
            <a:r>
              <a:rPr lang="zh-TW" altLang="en-US" sz="2800" dirty="0" smtClean="0"/>
              <a:t>：二年級</a:t>
            </a:r>
            <a:endParaRPr kumimoji="0" lang="zh-TW" altLang="en-US" sz="2800" dirty="0"/>
          </a:p>
          <a:p>
            <a:pPr eaLnBrk="1" hangingPunct="1">
              <a:lnSpc>
                <a:spcPct val="80000"/>
              </a:lnSpc>
            </a:pPr>
            <a:r>
              <a:rPr lang="zh-TW" altLang="en-US" sz="2800" dirty="0" smtClean="0"/>
              <a:t>課程名稱：公共圖書館資源與服務</a:t>
            </a:r>
            <a:endParaRPr kumimoji="0" lang="zh-TW" altLang="en-US" sz="2800" dirty="0"/>
          </a:p>
          <a:p>
            <a:pPr eaLnBrk="1" hangingPunct="1">
              <a:lnSpc>
                <a:spcPct val="80000"/>
              </a:lnSpc>
            </a:pPr>
            <a:r>
              <a:rPr lang="zh-TW" altLang="en-US" sz="2800" dirty="0" smtClean="0"/>
              <a:t>課程宗旨</a:t>
            </a:r>
            <a:r>
              <a:rPr kumimoji="0" lang="zh-TW" altLang="en-US" sz="2800" dirty="0" smtClean="0"/>
              <a:t>：</a:t>
            </a:r>
            <a:endParaRPr kumimoji="0" lang="en-US" altLang="zh-TW" sz="2800" dirty="0" smtClean="0"/>
          </a:p>
          <a:p>
            <a:pPr lvl="1" eaLnBrk="1" hangingPunct="1">
              <a:lnSpc>
                <a:spcPct val="80000"/>
              </a:lnSpc>
            </a:pPr>
            <a:r>
              <a:rPr lang="zh-TW" altLang="en-US" sz="2400" dirty="0">
                <a:solidFill>
                  <a:srgbClr val="FF0000"/>
                </a:solidFill>
              </a:rPr>
              <a:t>能使用公共圖書館的實體資源</a:t>
            </a:r>
            <a:endParaRPr lang="zh-TW" altLang="en-US" dirty="0"/>
          </a:p>
          <a:p>
            <a:pPr lvl="1" eaLnBrk="1" hangingPunct="1">
              <a:lnSpc>
                <a:spcPct val="80000"/>
              </a:lnSpc>
            </a:pPr>
            <a:r>
              <a:rPr lang="zh-TW" altLang="en-US" sz="2400" dirty="0" smtClean="0">
                <a:solidFill>
                  <a:srgbClr val="FF0000"/>
                </a:solidFill>
              </a:rPr>
              <a:t>能</a:t>
            </a:r>
            <a:r>
              <a:rPr lang="zh-TW" altLang="en-US" sz="2400" dirty="0">
                <a:solidFill>
                  <a:srgbClr val="FF0000"/>
                </a:solidFill>
              </a:rPr>
              <a:t>使用公共圖書館的數位</a:t>
            </a:r>
            <a:r>
              <a:rPr lang="zh-TW" altLang="en-US" sz="2400" dirty="0" smtClean="0">
                <a:solidFill>
                  <a:srgbClr val="FF0000"/>
                </a:solidFill>
              </a:rPr>
              <a:t>資源</a:t>
            </a:r>
            <a:endParaRPr lang="en-US" altLang="zh-TW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kumimoji="0" lang="zh-TW" altLang="en-US" sz="2800" dirty="0" smtClean="0"/>
              <a:t>教學</a:t>
            </a:r>
            <a:r>
              <a:rPr kumimoji="0" lang="zh-TW" altLang="en-US" sz="2800" dirty="0"/>
              <a:t>活動</a:t>
            </a:r>
            <a:r>
              <a:rPr kumimoji="0" lang="zh-TW" altLang="en-US" sz="2800" dirty="0" smtClean="0"/>
              <a:t>：</a:t>
            </a:r>
            <a:endParaRPr kumimoji="0" lang="en-US" altLang="zh-TW" sz="2800" dirty="0" smtClean="0"/>
          </a:p>
          <a:p>
            <a:pPr lvl="1" eaLnBrk="1" hangingPunct="1">
              <a:lnSpc>
                <a:spcPct val="80000"/>
              </a:lnSpc>
            </a:pPr>
            <a:r>
              <a:rPr lang="zh-TW" altLang="en-US" sz="2400" dirty="0">
                <a:solidFill>
                  <a:srgbClr val="FF0000"/>
                </a:solidFill>
              </a:rPr>
              <a:t>查</a:t>
            </a:r>
            <a:r>
              <a:rPr lang="zh-TW" altLang="en-US" sz="2400" dirty="0" smtClean="0">
                <a:solidFill>
                  <a:srgbClr val="FF0000"/>
                </a:solidFill>
              </a:rPr>
              <a:t>找北市圖的書籍、期刊與多媒體資源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zh-TW" altLang="en-US" sz="2400" dirty="0" smtClean="0">
                <a:solidFill>
                  <a:srgbClr val="FF0000"/>
                </a:solidFill>
              </a:rPr>
              <a:t>申辦北市圖借書證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zh-TW" altLang="en-US" sz="2400" dirty="0" smtClean="0">
                <a:solidFill>
                  <a:srgbClr val="FF0000"/>
                </a:solidFill>
              </a:rPr>
              <a:t>運用北市圖借書證使用北市圖數位資源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3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25"/>
          <a:stretch/>
        </p:blipFill>
        <p:spPr>
          <a:xfrm>
            <a:off x="0" y="1193356"/>
            <a:ext cx="9144000" cy="476956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數位資源：臺北市立圖書館</a:t>
            </a:r>
          </a:p>
        </p:txBody>
      </p:sp>
    </p:spTree>
    <p:extLst>
      <p:ext uri="{BB962C8B-B14F-4D97-AF65-F5344CB8AC3E}">
        <p14:creationId xmlns:p14="http://schemas.microsoft.com/office/powerpoint/2010/main" val="41220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數位資源   </a:t>
            </a:r>
            <a:r>
              <a:rPr lang="zh-TW" altLang="en-US" sz="4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資料庫</a:t>
            </a:r>
            <a:endParaRPr lang="zh-TW" altLang="en-US" sz="40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50006" y="1208467"/>
            <a:ext cx="758565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3600" dirty="0"/>
              <a:t>收錄資料量大，包含各種資料類型及各家出版品。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50006" y="2964968"/>
            <a:ext cx="758565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3600" dirty="0"/>
              <a:t>便於查找某一主題的相關資料。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850006" y="4448254"/>
            <a:ext cx="7585656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3600" dirty="0"/>
              <a:t>例如</a:t>
            </a:r>
            <a:r>
              <a:rPr lang="zh-TW" altLang="en-US" sz="3600" dirty="0" smtClean="0"/>
              <a:t>：臺灣古蹟與歷史</a:t>
            </a:r>
            <a:endParaRPr lang="en-US" altLang="zh-TW" sz="3600" dirty="0" smtClean="0"/>
          </a:p>
          <a:p>
            <a:pPr>
              <a:lnSpc>
                <a:spcPct val="90000"/>
              </a:lnSpc>
              <a:defRPr/>
            </a:pPr>
            <a:r>
              <a:rPr lang="zh-TW" altLang="en-US" sz="3600" dirty="0" smtClean="0"/>
              <a:t>               臺灣美術圖像與文化解釋</a:t>
            </a:r>
            <a:endParaRPr lang="en-US" altLang="zh-TW" sz="3600" dirty="0" smtClean="0"/>
          </a:p>
          <a:p>
            <a:pPr>
              <a:lnSpc>
                <a:spcPct val="90000"/>
              </a:lnSpc>
              <a:defRPr/>
            </a:pPr>
            <a:r>
              <a:rPr lang="en-US" altLang="zh-TW" sz="3600" dirty="0"/>
              <a:t> </a:t>
            </a:r>
            <a:r>
              <a:rPr lang="en-US" altLang="zh-TW" sz="3600" dirty="0" smtClean="0"/>
              <a:t>              </a:t>
            </a:r>
            <a:r>
              <a:rPr lang="zh-TW" altLang="en-US" sz="3600" dirty="0" smtClean="0"/>
              <a:t>臺灣大型甲殼類資料庫</a:t>
            </a: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40082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數位資源   </a:t>
            </a:r>
            <a:r>
              <a:rPr lang="zh-TW" altLang="en-US" sz="4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資料庫</a:t>
            </a:r>
            <a:endParaRPr lang="zh-TW" altLang="en-US" sz="40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3381" t="12110" r="14789" b="10983"/>
          <a:stretch/>
        </p:blipFill>
        <p:spPr>
          <a:xfrm>
            <a:off x="347728" y="1080805"/>
            <a:ext cx="8564451" cy="515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1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數位資源   </a:t>
            </a:r>
            <a:r>
              <a:rPr lang="zh-TW" altLang="en-US" sz="4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資料庫</a:t>
            </a:r>
            <a:endParaRPr lang="zh-TW" altLang="en-US" sz="40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705" t="11108" r="1689" b="8227"/>
          <a:stretch/>
        </p:blipFill>
        <p:spPr>
          <a:xfrm>
            <a:off x="64394" y="1429555"/>
            <a:ext cx="8925060" cy="414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9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數位資源   </a:t>
            </a:r>
            <a:r>
              <a:rPr lang="zh-TW" altLang="en-US" sz="4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資料庫</a:t>
            </a:r>
            <a:endParaRPr lang="zh-TW" altLang="en-US" sz="40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872" t="10858" r="10564" b="9730"/>
          <a:stretch/>
        </p:blipFill>
        <p:spPr>
          <a:xfrm>
            <a:off x="167424" y="1080804"/>
            <a:ext cx="8855842" cy="490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8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數位資源   </a:t>
            </a:r>
            <a:r>
              <a:rPr lang="zh-TW" altLang="en-US" sz="4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電子期刊</a:t>
            </a:r>
            <a:endParaRPr lang="zh-TW" altLang="en-US" sz="40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50006" y="1208467"/>
            <a:ext cx="7585656" cy="1362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5200"/>
              </a:lnSpc>
              <a:buFont typeface="Arial" panose="020B0604020202020204" pitchFamily="34" charset="0"/>
              <a:buChar char="•"/>
            </a:pPr>
            <a:r>
              <a:rPr lang="zh-TW" altLang="en-US" sz="3600" dirty="0"/>
              <a:t>越來越多的紙本期刊同時發行電子版期刊</a:t>
            </a:r>
            <a:endParaRPr lang="zh-TW" altLang="en-US" sz="36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50006" y="2964968"/>
            <a:ext cx="758565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3600" dirty="0" smtClean="0"/>
              <a:t>電子期刊出刊較紙本期刊快速，使用者</a:t>
            </a:r>
            <a:r>
              <a:rPr lang="zh-TW" altLang="en-US" sz="3600" dirty="0"/>
              <a:t>可在遠端閱讀電子全文。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850006" y="4448254"/>
            <a:ext cx="758565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3600" dirty="0" smtClean="0"/>
              <a:t>例如：天下雜誌群知識庫</a:t>
            </a:r>
            <a:endParaRPr lang="en-US" altLang="zh-TW" sz="3600" dirty="0" smtClean="0"/>
          </a:p>
          <a:p>
            <a:pPr>
              <a:lnSpc>
                <a:spcPct val="90000"/>
              </a:lnSpc>
              <a:defRPr/>
            </a:pPr>
            <a:r>
              <a:rPr lang="en-US" altLang="zh-TW" sz="3600" dirty="0"/>
              <a:t> </a:t>
            </a:r>
            <a:r>
              <a:rPr lang="en-US" altLang="zh-TW" sz="3600" dirty="0" smtClean="0"/>
              <a:t>              </a:t>
            </a:r>
            <a:r>
              <a:rPr lang="zh-TW" altLang="en-US" sz="3600" dirty="0" smtClean="0"/>
              <a:t>科學教育月刊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8404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數位資源   </a:t>
            </a:r>
            <a:r>
              <a:rPr lang="zh-TW" altLang="en-US" sz="4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電子期刊</a:t>
            </a:r>
            <a:endParaRPr lang="zh-TW" altLang="en-US" sz="40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8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4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數位資源   </a:t>
            </a:r>
            <a:r>
              <a:rPr lang="zh-TW" altLang="en-US" sz="4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電子期刊</a:t>
            </a:r>
            <a:endParaRPr lang="zh-TW" altLang="en-US" sz="40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8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2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數位資源   </a:t>
            </a:r>
            <a:r>
              <a:rPr lang="zh-TW" altLang="en-US" sz="4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電子書</a:t>
            </a:r>
            <a:endParaRPr lang="zh-TW" altLang="en-US" sz="40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50006" y="1208467"/>
            <a:ext cx="758565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3600" dirty="0"/>
              <a:t>電子書逐漸普及，由西文電子書擴及中文電子書的出版。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50006" y="2964968"/>
            <a:ext cx="758565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3600" dirty="0"/>
              <a:t>可依使用者需要，擷取部分章節閱讀。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850006" y="4448254"/>
            <a:ext cx="758565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3600" dirty="0"/>
              <a:t>例如</a:t>
            </a:r>
            <a:r>
              <a:rPr lang="zh-TW" altLang="en-US" sz="3600" dirty="0" smtClean="0"/>
              <a:t>：</a:t>
            </a:r>
            <a:r>
              <a:rPr lang="en-US" altLang="zh-TW" sz="3600" dirty="0" err="1" smtClean="0"/>
              <a:t>AiritiBooks</a:t>
            </a:r>
            <a:r>
              <a:rPr lang="zh-TW" altLang="en-US" sz="3600" dirty="0" smtClean="0"/>
              <a:t>華藝中文電子書</a:t>
            </a:r>
            <a:endParaRPr lang="en-US" altLang="zh-TW" sz="3600" dirty="0" smtClean="0"/>
          </a:p>
          <a:p>
            <a:pPr>
              <a:lnSpc>
                <a:spcPct val="90000"/>
              </a:lnSpc>
              <a:defRPr/>
            </a:pPr>
            <a:r>
              <a:rPr lang="zh-TW" altLang="en-US" sz="3600" dirty="0" smtClean="0"/>
              <a:t>               遠足臺灣電子書</a:t>
            </a:r>
            <a:endParaRPr lang="en-US" altLang="zh-TW" sz="3600" dirty="0"/>
          </a:p>
        </p:txBody>
      </p:sp>
    </p:spTree>
    <p:extLst>
      <p:ext uri="{BB962C8B-B14F-4D97-AF65-F5344CB8AC3E}">
        <p14:creationId xmlns:p14="http://schemas.microsoft.com/office/powerpoint/2010/main" val="6377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數位資源   </a:t>
            </a:r>
            <a:r>
              <a:rPr lang="zh-TW" altLang="en-US" sz="4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電子書</a:t>
            </a:r>
            <a:endParaRPr lang="zh-TW" altLang="en-US" sz="40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8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4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認識不同</a:t>
            </a:r>
            <a:r>
              <a:rPr lang="zh-TW" altLang="en-US" dirty="0"/>
              <a:t>類型</a:t>
            </a:r>
            <a:r>
              <a:rPr lang="zh-TW" altLang="en-US" dirty="0" smtClean="0"/>
              <a:t>的圖書館  </a:t>
            </a:r>
            <a:r>
              <a:rPr lang="en-US" altLang="zh-TW" sz="2000" dirty="0" smtClean="0"/>
              <a:t>3</a:t>
            </a:r>
            <a:endParaRPr lang="zh-TW" altLang="en-US" sz="2000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822324" y="1390650"/>
          <a:ext cx="2778125" cy="4478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圓角矩形 5"/>
          <p:cNvSpPr/>
          <p:nvPr/>
        </p:nvSpPr>
        <p:spPr>
          <a:xfrm>
            <a:off x="3714750" y="1390650"/>
            <a:ext cx="4652010" cy="4478338"/>
          </a:xfrm>
          <a:prstGeom prst="roundRect">
            <a:avLst>
              <a:gd name="adj" fmla="val 2417"/>
            </a:avLst>
          </a:prstGeom>
          <a:ln w="38100">
            <a:solidFill>
              <a:srgbClr val="8DD3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solidFill>
                  <a:srgbClr val="33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公共圖書館是地方的知識門戶</a:t>
            </a:r>
            <a:r>
              <a:rPr lang="en-US" altLang="zh-TW" sz="2400" dirty="0" smtClean="0">
                <a:solidFill>
                  <a:srgbClr val="33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400" dirty="0" smtClean="0">
                <a:solidFill>
                  <a:srgbClr val="33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提供</a:t>
            </a:r>
            <a:r>
              <a:rPr lang="zh-TW" altLang="en-US" sz="2400" dirty="0">
                <a:solidFill>
                  <a:srgbClr val="33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個人及社團終生學習、獨立判斷及文化發展的環境。</a:t>
            </a:r>
          </a:p>
          <a:p>
            <a:pPr algn="r"/>
            <a:r>
              <a:rPr lang="en-US" altLang="zh-TW" sz="1050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105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國際圖書館協會聯盟</a:t>
            </a:r>
            <a:r>
              <a:rPr lang="en-US" altLang="zh-TW" sz="1050" dirty="0"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TW" altLang="en-US" sz="105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聯合國教科文組織</a:t>
            </a:r>
            <a:r>
              <a:rPr lang="en-US" altLang="zh-TW" sz="105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105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公共圖書館宣言</a:t>
            </a:r>
            <a:r>
              <a:rPr lang="en-US" altLang="zh-TW" sz="105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》,1994)</a:t>
            </a:r>
          </a:p>
          <a:p>
            <a:pPr algn="r"/>
            <a:endParaRPr lang="en-US" altLang="zh-TW" sz="105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r"/>
            <a:endParaRPr lang="en-US" altLang="zh-TW" sz="105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/>
              <a:t>由各級主管機關、</a:t>
            </a:r>
            <a:r>
              <a:rPr lang="zh-TW" altLang="en-US" sz="2400" dirty="0" smtClean="0"/>
              <a:t>鄉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鎮</a:t>
            </a:r>
            <a:r>
              <a:rPr lang="zh-TW" altLang="en-US" sz="2400" dirty="0"/>
              <a:t>、</a:t>
            </a:r>
            <a:r>
              <a:rPr lang="zh-TW" altLang="en-US" sz="2400" dirty="0" smtClean="0"/>
              <a:t>市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 </a:t>
            </a:r>
            <a:r>
              <a:rPr lang="zh-TW" altLang="en-US" sz="2400" dirty="0"/>
              <a:t>公所、個人、法人或團體設立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提供</a:t>
            </a:r>
            <a:r>
              <a:rPr lang="zh-TW" altLang="en-US" sz="2400" dirty="0"/>
              <a:t>各種形式的資源與</a:t>
            </a:r>
            <a:r>
              <a:rPr lang="zh-TW" altLang="en-US" sz="2400" dirty="0" smtClean="0"/>
              <a:t>服務</a:t>
            </a:r>
            <a:endParaRPr lang="en-US" altLang="zh-TW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200" dirty="0"/>
              <a:t>提供圖書資訊</a:t>
            </a:r>
            <a:r>
              <a:rPr lang="zh-TW" altLang="en-US" sz="2200" dirty="0" smtClean="0"/>
              <a:t>服務</a:t>
            </a:r>
            <a:endParaRPr lang="en-US" altLang="zh-TW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/>
              <a:t>推廣社會教育</a:t>
            </a:r>
            <a:endParaRPr lang="en-US" altLang="zh-TW" sz="2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/>
              <a:t>辦理</a:t>
            </a:r>
            <a:r>
              <a:rPr lang="zh-TW" altLang="en-US" sz="2200" dirty="0"/>
              <a:t>文化</a:t>
            </a:r>
            <a:r>
              <a:rPr lang="zh-TW" altLang="en-US" sz="2200" dirty="0" smtClean="0"/>
              <a:t>活動</a:t>
            </a:r>
            <a:endParaRPr lang="en-US" altLang="zh-TW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/>
              <a:t>服務對象：社會大眾</a:t>
            </a:r>
            <a:r>
              <a:rPr lang="en-US" altLang="zh-TW" sz="2400" dirty="0" smtClean="0"/>
              <a:t>0</a:t>
            </a:r>
            <a:r>
              <a:rPr lang="zh-TW" altLang="en-US" sz="2400" dirty="0" smtClean="0"/>
              <a:t>～</a:t>
            </a:r>
            <a:r>
              <a:rPr lang="en-US" altLang="zh-TW" sz="2400" dirty="0" smtClean="0"/>
              <a:t>99</a:t>
            </a:r>
            <a:r>
              <a:rPr lang="zh-TW" altLang="en-US" sz="2400" dirty="0" smtClean="0"/>
              <a:t>歲</a:t>
            </a:r>
            <a:endParaRPr lang="en-US" altLang="zh-TW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/>
              <a:t>例</a:t>
            </a:r>
            <a:r>
              <a:rPr lang="zh-TW" altLang="en-US" sz="2400" dirty="0" smtClean="0"/>
              <a:t>：國立公共資訊圖書館</a:t>
            </a:r>
            <a:endParaRPr lang="en-US" altLang="zh-TW" sz="2400" dirty="0" smtClean="0"/>
          </a:p>
        </p:txBody>
      </p:sp>
    </p:spTree>
    <p:extLst>
      <p:ext uri="{BB962C8B-B14F-4D97-AF65-F5344CB8AC3E}">
        <p14:creationId xmlns:p14="http://schemas.microsoft.com/office/powerpoint/2010/main" val="592111526"/>
      </p:ext>
    </p:extLst>
  </p:cSld>
  <p:clrMapOvr>
    <a:masterClrMapping/>
  </p:clrMapOvr>
  <p:transition spd="med">
    <p:random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數位資源   </a:t>
            </a:r>
            <a:r>
              <a:rPr lang="zh-TW" altLang="en-US" sz="40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電子書</a:t>
            </a:r>
            <a:endParaRPr lang="zh-TW" altLang="en-US" sz="4000" b="1" spc="-5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8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4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任務三：使用數位資</a:t>
            </a:r>
            <a:r>
              <a:rPr lang="zh-TW" alt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源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2776" b="9795"/>
          <a:stretch/>
        </p:blipFill>
        <p:spPr>
          <a:xfrm>
            <a:off x="0" y="1223493"/>
            <a:ext cx="9144000" cy="449472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03161" y="5718220"/>
            <a:ext cx="75856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000" spc="-5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借閱與聆聽空中英語教室任一期</a:t>
            </a:r>
            <a:endParaRPr lang="zh-TW" altLang="en-US" sz="4000" spc="-5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754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任務三：使用數位資</a:t>
            </a:r>
            <a:r>
              <a:rPr lang="zh-TW" alt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源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8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4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5659" y="1915986"/>
            <a:ext cx="7759065" cy="24223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dirty="0"/>
              <a:t>Thank You</a:t>
            </a:r>
            <a:br>
              <a:rPr lang="en-US" altLang="zh-TW" dirty="0"/>
            </a:br>
            <a:r>
              <a:rPr lang="zh-TW" altLang="en-US" dirty="0"/>
              <a:t>敬請指教</a:t>
            </a:r>
          </a:p>
        </p:txBody>
      </p:sp>
    </p:spTree>
    <p:extLst>
      <p:ext uri="{BB962C8B-B14F-4D97-AF65-F5344CB8AC3E}">
        <p14:creationId xmlns:p14="http://schemas.microsoft.com/office/powerpoint/2010/main" val="102898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公共圖書館與學校圖書館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117183"/>
              </p:ext>
            </p:extLst>
          </p:nvPr>
        </p:nvGraphicFramePr>
        <p:xfrm>
          <a:off x="455052" y="1281090"/>
          <a:ext cx="8302582" cy="490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356"/>
                <a:gridCol w="3284113"/>
                <a:gridCol w="3284113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項目</a:t>
                      </a:r>
                      <a:endParaRPr lang="zh-TW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公共圖書館</a:t>
                      </a:r>
                      <a:endParaRPr lang="zh-TW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學校圖書館</a:t>
                      </a:r>
                      <a:endParaRPr lang="zh-TW" altLang="en-US" sz="2800" dirty="0"/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設置目的</a:t>
                      </a:r>
                      <a:endParaRPr lang="zh-TW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民眾的終身學習</a:t>
                      </a:r>
                      <a:endParaRPr lang="zh-TW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教師教學</a:t>
                      </a:r>
                      <a:endParaRPr lang="en-US" altLang="zh-TW" sz="2800" dirty="0" smtClean="0"/>
                    </a:p>
                    <a:p>
                      <a:pPr algn="ctr"/>
                      <a:r>
                        <a:rPr lang="zh-TW" altLang="en-US" sz="2800" dirty="0" smtClean="0"/>
                        <a:t>學生學習</a:t>
                      </a:r>
                      <a:endParaRPr lang="zh-TW" altLang="en-US" sz="2800" dirty="0"/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服務對象</a:t>
                      </a:r>
                      <a:endParaRPr lang="zh-TW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一般民眾</a:t>
                      </a:r>
                      <a:endParaRPr lang="zh-TW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學校師生</a:t>
                      </a:r>
                      <a:endParaRPr lang="zh-TW" altLang="en-US" sz="2800" dirty="0"/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館藏冊數</a:t>
                      </a:r>
                      <a:endParaRPr lang="zh-TW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多</a:t>
                      </a:r>
                      <a:endParaRPr lang="zh-TW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少</a:t>
                      </a:r>
                      <a:endParaRPr lang="zh-TW" altLang="en-US" sz="2800" dirty="0"/>
                    </a:p>
                  </a:txBody>
                  <a:tcPr anchor="ctr"/>
                </a:tc>
              </a:tr>
              <a:tr h="12058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服務項目</a:t>
                      </a:r>
                      <a:endParaRPr lang="zh-TW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館藏借閱</a:t>
                      </a:r>
                      <a:endParaRPr lang="en-US" altLang="zh-TW" sz="2800" dirty="0" smtClean="0"/>
                    </a:p>
                    <a:p>
                      <a:pPr algn="ctr"/>
                      <a:r>
                        <a:rPr lang="zh-TW" altLang="en-US" sz="2800" dirty="0" smtClean="0"/>
                        <a:t>館藏預約</a:t>
                      </a:r>
                      <a:endParaRPr lang="en-US" altLang="zh-TW" sz="2800" dirty="0" smtClean="0"/>
                    </a:p>
                    <a:p>
                      <a:pPr algn="ctr"/>
                      <a:r>
                        <a:rPr lang="zh-TW" altLang="en-US" sz="2800" dirty="0" smtClean="0"/>
                        <a:t>通閱、視聽服務</a:t>
                      </a:r>
                      <a:endParaRPr lang="en-US" altLang="zh-TW" sz="2800" dirty="0" smtClean="0"/>
                    </a:p>
                    <a:p>
                      <a:pPr algn="ctr"/>
                      <a:r>
                        <a:rPr lang="zh-TW" altLang="en-US" sz="2800" dirty="0" smtClean="0"/>
                        <a:t>雲端電子書</a:t>
                      </a:r>
                      <a:endParaRPr lang="zh-TW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館藏借閱</a:t>
                      </a:r>
                      <a:endParaRPr lang="en-US" altLang="zh-TW" sz="2800" dirty="0" smtClean="0"/>
                    </a:p>
                    <a:p>
                      <a:pPr algn="ctr"/>
                      <a:r>
                        <a:rPr lang="zh-TW" altLang="en-US" sz="2800" dirty="0" smtClean="0"/>
                        <a:t>閱讀活動</a:t>
                      </a:r>
                      <a:endParaRPr lang="zh-TW" altLang="en-US" sz="28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4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/>
          <p:cNvSpPr/>
          <p:nvPr/>
        </p:nvSpPr>
        <p:spPr>
          <a:xfrm>
            <a:off x="555947" y="2019912"/>
            <a:ext cx="4134262" cy="1372385"/>
          </a:xfrm>
          <a:prstGeom prst="roundRect">
            <a:avLst>
              <a:gd name="adj" fmla="val 845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555947" y="3530028"/>
            <a:ext cx="4134262" cy="2524665"/>
          </a:xfrm>
          <a:prstGeom prst="roundRect">
            <a:avLst>
              <a:gd name="adj" fmla="val 479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4797025" y="2019911"/>
            <a:ext cx="4134262" cy="1372385"/>
          </a:xfrm>
          <a:prstGeom prst="roundRect">
            <a:avLst>
              <a:gd name="adj" fmla="val 845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4797025" y="3530027"/>
            <a:ext cx="4134262" cy="2524665"/>
          </a:xfrm>
          <a:prstGeom prst="roundRect">
            <a:avLst>
              <a:gd name="adj" fmla="val 479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圓角矩形 1"/>
          <p:cNvSpPr/>
          <p:nvPr/>
        </p:nvSpPr>
        <p:spPr>
          <a:xfrm>
            <a:off x="555947" y="1262128"/>
            <a:ext cx="4134262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4797025" y="1262127"/>
            <a:ext cx="4134262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公共圖書館資</a:t>
            </a:r>
            <a:r>
              <a:rPr lang="zh-TW" altLang="en-US" dirty="0"/>
              <a:t>源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76486" y="1262128"/>
            <a:ext cx="36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chemeClr val="bg1"/>
                </a:solidFill>
              </a:rPr>
              <a:t>數位資</a:t>
            </a:r>
            <a:r>
              <a:rPr lang="zh-TW" altLang="en-US" sz="3600" dirty="0">
                <a:solidFill>
                  <a:schemeClr val="bg1"/>
                </a:solidFill>
              </a:rPr>
              <a:t>源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192485" y="1249184"/>
            <a:ext cx="36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</a:rPr>
              <a:t>實體資源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46409" y="3718507"/>
            <a:ext cx="3600000" cy="1879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zh-TW" altLang="en-US" sz="3200" dirty="0" smtClean="0"/>
              <a:t>電子書</a:t>
            </a:r>
            <a:endParaRPr lang="en-US" altLang="zh-TW" sz="3200" dirty="0" smtClean="0"/>
          </a:p>
          <a:p>
            <a:pPr algn="ctr">
              <a:lnSpc>
                <a:spcPts val="4800"/>
              </a:lnSpc>
            </a:pPr>
            <a:r>
              <a:rPr lang="zh-TW" altLang="en-US" sz="3200" dirty="0" smtClean="0"/>
              <a:t>電子期刊</a:t>
            </a:r>
            <a:endParaRPr lang="en-US" altLang="zh-TW" sz="3200" dirty="0" smtClean="0"/>
          </a:p>
          <a:p>
            <a:pPr algn="ctr">
              <a:lnSpc>
                <a:spcPts val="4800"/>
              </a:lnSpc>
            </a:pPr>
            <a:r>
              <a:rPr lang="zh-TW" altLang="en-US" sz="3200" dirty="0" smtClean="0"/>
              <a:t>電子資料庫</a:t>
            </a:r>
            <a:endParaRPr lang="zh-TW" altLang="en-US" sz="3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4866426" y="2057971"/>
            <a:ext cx="3995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zh-TW" altLang="en-US" sz="3200" dirty="0"/>
              <a:t>圖書館</a:t>
            </a:r>
            <a:r>
              <a:rPr lang="zh-TW" altLang="en-US" sz="3200" dirty="0" smtClean="0"/>
              <a:t>典藏</a:t>
            </a:r>
            <a:endParaRPr lang="en-US" altLang="zh-TW" sz="3200" dirty="0" smtClean="0"/>
          </a:p>
          <a:p>
            <a:pPr algn="ctr">
              <a:lnSpc>
                <a:spcPts val="4800"/>
              </a:lnSpc>
            </a:pPr>
            <a:r>
              <a:rPr lang="zh-TW" altLang="en-US" sz="3200" dirty="0" smtClean="0"/>
              <a:t>紙本資料與視聽設備</a:t>
            </a:r>
            <a:endParaRPr lang="zh-TW" altLang="en-US" sz="3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25682" y="2029641"/>
            <a:ext cx="4241078" cy="1263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zh-TW" altLang="en-US" sz="3200" dirty="0"/>
              <a:t>儲存在網路</a:t>
            </a:r>
            <a:r>
              <a:rPr lang="zh-TW" altLang="en-US" sz="3200" dirty="0" smtClean="0"/>
              <a:t>上</a:t>
            </a:r>
            <a:endParaRPr lang="en-US" altLang="zh-TW" sz="3200" dirty="0" smtClean="0"/>
          </a:p>
          <a:p>
            <a:pPr algn="ctr">
              <a:lnSpc>
                <a:spcPts val="4800"/>
              </a:lnSpc>
            </a:pPr>
            <a:r>
              <a:rPr lang="zh-TW" altLang="en-US" sz="3200" dirty="0" smtClean="0"/>
              <a:t>數位化的資訊</a:t>
            </a:r>
            <a:endParaRPr lang="zh-TW" altLang="en-US" sz="32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064156" y="3500147"/>
            <a:ext cx="360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zh-TW" altLang="en-US" sz="3200" dirty="0"/>
              <a:t>書籍</a:t>
            </a:r>
            <a:endParaRPr lang="en-US" altLang="zh-TW" sz="3200" dirty="0"/>
          </a:p>
          <a:p>
            <a:pPr algn="ctr">
              <a:lnSpc>
                <a:spcPts val="4800"/>
              </a:lnSpc>
            </a:pPr>
            <a:r>
              <a:rPr lang="zh-TW" altLang="en-US" sz="3200" dirty="0"/>
              <a:t>期刊</a:t>
            </a:r>
            <a:endParaRPr lang="en-US" altLang="zh-TW" sz="3200" dirty="0"/>
          </a:p>
          <a:p>
            <a:pPr algn="ctr">
              <a:lnSpc>
                <a:spcPts val="4800"/>
              </a:lnSpc>
            </a:pPr>
            <a:r>
              <a:rPr lang="zh-TW" altLang="en-US" sz="3200" dirty="0" smtClean="0"/>
              <a:t>報紙</a:t>
            </a:r>
            <a:endParaRPr lang="en-US" altLang="zh-TW" sz="3200" dirty="0" smtClean="0"/>
          </a:p>
          <a:p>
            <a:pPr algn="ctr">
              <a:lnSpc>
                <a:spcPts val="4800"/>
              </a:lnSpc>
            </a:pPr>
            <a:r>
              <a:rPr lang="zh-TW" altLang="en-US" sz="3200" dirty="0" smtClean="0"/>
              <a:t>視聽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4267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實體資源</a:t>
            </a:r>
            <a:r>
              <a:rPr lang="zh-TW" alt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：臺北市立圖書館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8" t="19123" r="18083" b="9731"/>
          <a:stretch/>
        </p:blipFill>
        <p:spPr>
          <a:xfrm>
            <a:off x="0" y="1183836"/>
            <a:ext cx="9090991" cy="503666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1275008" y="2485623"/>
            <a:ext cx="811369" cy="3606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1275008" y="3341558"/>
            <a:ext cx="811369" cy="3606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904684" y="3338690"/>
            <a:ext cx="1368000" cy="3606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257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實體資源</a:t>
            </a:r>
            <a:r>
              <a:rPr lang="zh-TW" alt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：臺北市立圖書館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805"/>
            <a:ext cx="9144000" cy="514099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8737" y="1969476"/>
            <a:ext cx="3226525" cy="3513584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cxnSp>
        <p:nvCxnSpPr>
          <p:cNvPr id="3" name="直線接點 2"/>
          <p:cNvCxnSpPr/>
          <p:nvPr/>
        </p:nvCxnSpPr>
        <p:spPr>
          <a:xfrm flipV="1">
            <a:off x="1868993" y="3356149"/>
            <a:ext cx="1045029" cy="49237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92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805"/>
            <a:ext cx="9144000" cy="514099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50006" y="360608"/>
            <a:ext cx="75856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4800" b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實體資源</a:t>
            </a:r>
            <a:r>
              <a:rPr lang="zh-TW" alt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：臺北市立圖書館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301" y="1989574"/>
            <a:ext cx="6119358" cy="349682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97972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原創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4364</TotalTime>
  <Words>781</Words>
  <Application>Microsoft Office PowerPoint</Application>
  <PresentationFormat>如螢幕大小 (4:3)</PresentationFormat>
  <Paragraphs>150</Paragraphs>
  <Slides>43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44" baseType="lpstr">
      <vt:lpstr>Retrospect</vt:lpstr>
      <vt:lpstr>圖書館利用2-1 公共圖書館資源</vt:lpstr>
      <vt:lpstr> 圖書資訊利用教育課程綱要及教案設計小組</vt:lpstr>
      <vt:lpstr>大綱</vt:lpstr>
      <vt:lpstr>認識不同類型的圖書館  3</vt:lpstr>
      <vt:lpstr>PowerPoint 簡報</vt:lpstr>
      <vt:lpstr>公共圖書館資源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Thank You 敬請指教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Interactions between English-Speaking and Chinese-Speaking Users and Librarians on Social Networking Sites  Hong Huang School of Information, University of South Florida, 4202 E. Fowler Ave, Tampa, Florida, 33620-7800. E-mail:  honghuang@usf.edu  Samuel Kai-Wah Chu Division of Information and Technology Studies, Faculty of Education,  The University of Hong Kong, Pokfulam Road, Hong Kong E-mail: samchu@hkucc.hku.hk   Dora Yu-Ting Chen Faculty of Education, The University of Hong Kong, Pokfulam Road, Hong Kong  E-mail: pcyuting@gmail.com</dc:title>
  <dc:creator>Derek Wong</dc:creator>
  <cp:lastModifiedBy>User</cp:lastModifiedBy>
  <cp:revision>230</cp:revision>
  <cp:lastPrinted>2014-05-27T09:44:12Z</cp:lastPrinted>
  <dcterms:created xsi:type="dcterms:W3CDTF">2014-05-24T15:43:25Z</dcterms:created>
  <dcterms:modified xsi:type="dcterms:W3CDTF">2018-05-22T07:56:27Z</dcterms:modified>
</cp:coreProperties>
</file>