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53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80" r:id="rId10"/>
    <p:sldId id="269" r:id="rId11"/>
    <p:sldId id="274" r:id="rId12"/>
    <p:sldId id="275" r:id="rId13"/>
    <p:sldId id="283" r:id="rId14"/>
    <p:sldId id="284" r:id="rId15"/>
    <p:sldId id="286" r:id="rId16"/>
    <p:sldId id="277" r:id="rId17"/>
    <p:sldId id="281" r:id="rId18"/>
    <p:sldId id="282" r:id="rId19"/>
    <p:sldId id="271" r:id="rId20"/>
    <p:sldId id="276" r:id="rId21"/>
    <p:sldId id="272" r:id="rId22"/>
    <p:sldId id="273" r:id="rId23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3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buSzPts val="1400"/>
              <a:defRPr sz="1200">
                <a:latin typeface="Calibri" pitchFamily="34" charset="0"/>
                <a:sym typeface="Calibri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18435" name="Shape 4"/>
          <p:cNvSpPr txBox="1">
            <a:spLocks noGrp="1"/>
          </p:cNvSpPr>
          <p:nvPr/>
        </p:nvSpPr>
        <p:spPr bwMode="auto">
          <a:xfrm>
            <a:off x="3856038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r">
              <a:buSzPts val="1400"/>
            </a:pPr>
            <a:endParaRPr lang="zh-TW" altLang="en-US" sz="12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436" name="Shape 5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1168400" y="1243013"/>
            <a:ext cx="4470400" cy="33528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18438" name="Shape 7"/>
          <p:cNvSpPr txBox="1">
            <a:spLocks noGrp="1"/>
          </p:cNvSpPr>
          <p:nvPr/>
        </p:nvSpPr>
        <p:spPr bwMode="auto">
          <a:xfrm>
            <a:off x="0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buSzPts val="1400"/>
            </a:pPr>
            <a:endParaRPr lang="zh-TW" altLang="en-US" sz="12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439" name="Shape 8"/>
          <p:cNvSpPr txBox="1">
            <a:spLocks noGrp="1"/>
          </p:cNvSpPr>
          <p:nvPr/>
        </p:nvSpPr>
        <p:spPr bwMode="auto">
          <a:xfrm>
            <a:off x="3856038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50" tIns="45775" rIns="91550" bIns="45775" anchor="b"/>
          <a:lstStyle/>
          <a:p>
            <a:pPr algn="r"/>
            <a:fld id="{0DA903EE-E78F-4385-8516-D9C2046D4591}" type="slidenum">
              <a:rPr lang="zh-TW" altLang="zh-TW" sz="1200">
                <a:latin typeface="Calibri" pitchFamily="34" charset="0"/>
                <a:sym typeface="Calibri" pitchFamily="34" charset="0"/>
              </a:rPr>
              <a:pPr algn="r"/>
              <a:t>‹#›</a:t>
            </a:fld>
            <a:endParaRPr lang="zh-TW" altLang="zh-TW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42664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39"/>
          <p:cNvSpPr>
            <a:spLocks noGrp="1" noRot="1" noChangeAspect="1"/>
          </p:cNvSpPr>
          <p:nvPr>
            <p:ph type="sldImg" idx="2"/>
          </p:nvPr>
        </p:nvSpPr>
        <p:spPr>
          <a:noFill/>
          <a:ln w="9525">
            <a:miter lim="800000"/>
          </a:ln>
        </p:spPr>
      </p:sp>
      <p:sp>
        <p:nvSpPr>
          <p:cNvPr id="20482" name="Shape 4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lIns="91550" tIns="45775" rIns="91550" bIns="45775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  <a:latin typeface="Calibri" pitchFamily="34" charset="0"/>
              <a:ea typeface="新細明體" charset="-120"/>
              <a:sym typeface="Calibri" pitchFamily="34" charset="0"/>
            </a:endParaRPr>
          </a:p>
        </p:txBody>
      </p:sp>
      <p:sp>
        <p:nvSpPr>
          <p:cNvPr id="20483" name="Shape 41"/>
          <p:cNvSpPr>
            <a:spLocks noGrp="1"/>
          </p:cNvSpPr>
          <p:nvPr>
            <p:ph type="dt" sz="quarter" idx="4294967295"/>
          </p:nvPr>
        </p:nvSpPr>
        <p:spPr bwMode="auto">
          <a:xfrm>
            <a:off x="3856038" y="0"/>
            <a:ext cx="2949575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50" tIns="45775" rIns="91550" bIns="45775"/>
          <a:lstStyle/>
          <a:p>
            <a:pPr algn="r">
              <a:buSzPts val="1400"/>
            </a:pPr>
            <a:r>
              <a:rPr lang="zh-TW" altLang="zh-TW" sz="1200">
                <a:latin typeface="Calibri" pitchFamily="34" charset="0"/>
                <a:sym typeface="Calibri" pitchFamily="34" charset="0"/>
              </a:rPr>
              <a:t>01/03/2018</a:t>
            </a:r>
          </a:p>
        </p:txBody>
      </p:sp>
      <p:sp>
        <p:nvSpPr>
          <p:cNvPr id="20484" name="Shape 42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9440863"/>
            <a:ext cx="2949575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50" tIns="45775" rIns="91550" bIns="45775" anchor="b"/>
          <a:lstStyle/>
          <a:p>
            <a:pPr>
              <a:buSzPts val="1400"/>
            </a:pPr>
            <a:r>
              <a:rPr lang="zh-TW" altLang="zh-TW" sz="1200">
                <a:latin typeface="Calibri" pitchFamily="34" charset="0"/>
                <a:sym typeface="Calibri" pitchFamily="34" charset="0"/>
              </a:rPr>
              <a:t>I:\Sam-conferences\Taiwan 2014 - ICT and higher education\talk at NTNU\Examining University Students' Use of Social Media for Educationv2.pptx</a:t>
            </a:r>
          </a:p>
        </p:txBody>
      </p:sp>
      <p:sp>
        <p:nvSpPr>
          <p:cNvPr id="20485" name="Shape 4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56038" y="9440863"/>
            <a:ext cx="2949575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50" tIns="45775" rIns="91550" bIns="45775" anchor="b"/>
          <a:lstStyle/>
          <a:p>
            <a:pPr algn="r"/>
            <a:fld id="{3927725F-6888-48AE-BBBB-EE8C22BFF68D}" type="slidenum">
              <a:rPr lang="en-US" altLang="zh-TW"/>
              <a:pPr algn="r"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82475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6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  <a:latin typeface="Calibri" pitchFamily="34" charset="0"/>
              <a:ea typeface="新細明體" charset="-120"/>
              <a:sym typeface="Calibri" pitchFamily="34" charset="0"/>
            </a:endParaRPr>
          </a:p>
        </p:txBody>
      </p:sp>
      <p:sp>
        <p:nvSpPr>
          <p:cNvPr id="46082" name="Shape 167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10854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17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  <a:latin typeface="Calibri" pitchFamily="34" charset="0"/>
              <a:ea typeface="新細明體" charset="-120"/>
              <a:sym typeface="Calibri" pitchFamily="34" charset="0"/>
            </a:endParaRPr>
          </a:p>
        </p:txBody>
      </p:sp>
      <p:sp>
        <p:nvSpPr>
          <p:cNvPr id="48130" name="Shape 175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27455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4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  <a:latin typeface="Calibri" pitchFamily="34" charset="0"/>
              <a:ea typeface="新細明體" charset="-120"/>
              <a:sym typeface="Calibri" pitchFamily="34" charset="0"/>
            </a:endParaRPr>
          </a:p>
        </p:txBody>
      </p:sp>
      <p:sp>
        <p:nvSpPr>
          <p:cNvPr id="22530" name="Shape 49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24679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5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  <a:latin typeface="Calibri" pitchFamily="34" charset="0"/>
              <a:ea typeface="新細明體" charset="-120"/>
              <a:sym typeface="Calibri" pitchFamily="34" charset="0"/>
            </a:endParaRPr>
          </a:p>
        </p:txBody>
      </p:sp>
      <p:sp>
        <p:nvSpPr>
          <p:cNvPr id="24578" name="Shape 55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10824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6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  <a:latin typeface="Calibri" pitchFamily="34" charset="0"/>
              <a:ea typeface="新細明體" charset="-120"/>
              <a:sym typeface="Calibri" pitchFamily="34" charset="0"/>
            </a:endParaRPr>
          </a:p>
        </p:txBody>
      </p:sp>
      <p:sp>
        <p:nvSpPr>
          <p:cNvPr id="26626" name="Shape 61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0556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6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  <a:latin typeface="Calibri" pitchFamily="34" charset="0"/>
              <a:ea typeface="新細明體" charset="-120"/>
              <a:sym typeface="Calibri" pitchFamily="34" charset="0"/>
            </a:endParaRPr>
          </a:p>
        </p:txBody>
      </p:sp>
      <p:sp>
        <p:nvSpPr>
          <p:cNvPr id="28674" name="Shape 67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33948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7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  <a:latin typeface="Calibri" pitchFamily="34" charset="0"/>
              <a:ea typeface="新細明體" charset="-120"/>
              <a:sym typeface="Calibri" pitchFamily="34" charset="0"/>
            </a:endParaRPr>
          </a:p>
        </p:txBody>
      </p:sp>
      <p:sp>
        <p:nvSpPr>
          <p:cNvPr id="30722" name="Shape 73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14949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7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  <a:latin typeface="Calibri" pitchFamily="34" charset="0"/>
              <a:ea typeface="新細明體" charset="-120"/>
              <a:sym typeface="Calibri" pitchFamily="34" charset="0"/>
            </a:endParaRPr>
          </a:p>
        </p:txBody>
      </p:sp>
      <p:sp>
        <p:nvSpPr>
          <p:cNvPr id="32770" name="Shape 80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3355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4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  <a:latin typeface="Calibri" pitchFamily="34" charset="0"/>
              <a:ea typeface="新細明體" charset="-120"/>
              <a:sym typeface="Calibri" pitchFamily="34" charset="0"/>
            </a:endParaRPr>
          </a:p>
        </p:txBody>
      </p:sp>
      <p:sp>
        <p:nvSpPr>
          <p:cNvPr id="35842" name="Shape 147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26000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6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  <a:latin typeface="Calibri" pitchFamily="34" charset="0"/>
              <a:ea typeface="新細明體" charset="-120"/>
              <a:sym typeface="Calibri" pitchFamily="34" charset="0"/>
            </a:endParaRPr>
          </a:p>
        </p:txBody>
      </p:sp>
      <p:sp>
        <p:nvSpPr>
          <p:cNvPr id="43010" name="Shape 161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3011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0"/>
          <p:cNvSpPr>
            <a:spLocks noChangeArrowheads="1"/>
          </p:cNvSpPr>
          <p:nvPr/>
        </p:nvSpPr>
        <p:spPr bwMode="auto">
          <a:xfrm>
            <a:off x="0" y="6400800"/>
            <a:ext cx="9142413" cy="457200"/>
          </a:xfrm>
          <a:prstGeom prst="rect">
            <a:avLst/>
          </a:prstGeom>
          <a:solidFill>
            <a:srgbClr val="BFD6DB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zh-TW" altLang="en-US"/>
          </a:p>
        </p:txBody>
      </p:sp>
      <p:sp>
        <p:nvSpPr>
          <p:cNvPr id="5" name="Shape 21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zh-TW" altLang="en-US"/>
          </a:p>
        </p:txBody>
      </p:sp>
      <p:cxnSp>
        <p:nvCxnSpPr>
          <p:cNvPr id="6" name="Shape 22"/>
          <p:cNvCxnSpPr>
            <a:cxnSpLocks noChangeShapeType="1"/>
          </p:cNvCxnSpPr>
          <p:nvPr/>
        </p:nvCxnSpPr>
        <p:spPr bwMode="auto">
          <a:xfrm>
            <a:off x="906463" y="5457825"/>
            <a:ext cx="7405687" cy="0"/>
          </a:xfrm>
          <a:prstGeom prst="straightConnector1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</p:spPr>
      </p:cxnSp>
      <p:sp>
        <p:nvSpPr>
          <p:cNvPr id="7" name="Shape 23"/>
          <p:cNvSpPr txBox="1">
            <a:spLocks noChangeArrowheads="1"/>
          </p:cNvSpPr>
          <p:nvPr/>
        </p:nvSpPr>
        <p:spPr bwMode="auto">
          <a:xfrm>
            <a:off x="7612063" y="6400800"/>
            <a:ext cx="63817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fld id="{82E21AE9-65B8-447F-A178-A218AF28DED9}" type="slidenum">
              <a:rPr lang="zh-TW" altLang="zh-TW" sz="2000">
                <a:solidFill>
                  <a:srgbClr val="FFFFFF"/>
                </a:solidFill>
              </a:rPr>
              <a:pPr/>
              <a:t>‹#›</a:t>
            </a:fld>
            <a:endParaRPr lang="zh-TW" altLang="zh-TW" sz="2000">
              <a:solidFill>
                <a:srgbClr val="FFFFFF"/>
              </a:solidFill>
            </a:endParaRPr>
          </a:p>
        </p:txBody>
      </p:sp>
      <p:sp>
        <p:nvSpPr>
          <p:cNvPr id="8" name="Shape 24"/>
          <p:cNvSpPr txBox="1">
            <a:spLocks noChangeArrowheads="1"/>
          </p:cNvSpPr>
          <p:nvPr/>
        </p:nvSpPr>
        <p:spPr bwMode="auto">
          <a:xfrm>
            <a:off x="92075" y="6440488"/>
            <a:ext cx="425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r>
              <a:rPr lang="zh-TW" altLang="en-US" sz="1800">
                <a:solidFill>
                  <a:srgbClr val="595959"/>
                </a:solidFill>
              </a:rPr>
              <a:t>資訊素養</a:t>
            </a:r>
            <a:r>
              <a:rPr lang="zh-TW" altLang="zh-TW" sz="1800">
                <a:solidFill>
                  <a:srgbClr val="595959"/>
                </a:solidFill>
              </a:rPr>
              <a:t>3-1 </a:t>
            </a:r>
            <a:r>
              <a:rPr lang="zh-TW" altLang="en-US" sz="1800">
                <a:solidFill>
                  <a:srgbClr val="595959"/>
                </a:solidFill>
              </a:rPr>
              <a:t>具備學術倫理的觀念</a:t>
            </a:r>
          </a:p>
        </p:txBody>
      </p:sp>
      <p:sp>
        <p:nvSpPr>
          <p:cNvPr id="9" name="Shape 25"/>
          <p:cNvSpPr>
            <a:spLocks noChangeArrowheads="1"/>
          </p:cNvSpPr>
          <p:nvPr/>
        </p:nvSpPr>
        <p:spPr bwMode="auto">
          <a:xfrm>
            <a:off x="8139113" y="6289675"/>
            <a:ext cx="92868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708659" y="1141286"/>
            <a:ext cx="7759200" cy="24225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262626"/>
                </a:solidFill>
              </a:defRPr>
            </a:lvl1pPr>
            <a:lvl2pPr marL="0" lvl="1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0" lvl="2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0" lvl="3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0" lvl="4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457200" lvl="5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914400" lvl="6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1371600" lvl="7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1828800" lvl="8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825038" y="3924301"/>
            <a:ext cx="7543800" cy="4191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lvl="1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marL="914400" lvl="2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marL="1371600" lvl="3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2000"/>
              <a:buNone/>
              <a:defRPr sz="2000"/>
            </a:lvl4pPr>
            <a:lvl5pPr marL="1828800" lvl="4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2000"/>
              <a:buNone/>
              <a:defRPr sz="2000"/>
            </a:lvl5pPr>
            <a:lvl6pPr marL="2286000" lvl="5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2000"/>
              <a:buNone/>
              <a:defRPr sz="2000"/>
            </a:lvl6pPr>
            <a:lvl7pPr marL="2743200" lvl="6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2000"/>
              <a:buNone/>
              <a:defRPr sz="2000"/>
            </a:lvl7pPr>
            <a:lvl8pPr marL="3200400" lvl="7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2000"/>
              <a:buNone/>
              <a:defRPr sz="2000"/>
            </a:lvl8pPr>
            <a:lvl9pPr marL="3657600" lvl="8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50E481-2B1E-4418-9144-B8BA76177F4A}" type="datetimeFigureOut">
              <a:rPr lang="zh-TW" altLang="en-US"/>
              <a:pPr/>
              <a:t>2018/6/22</a:t>
            </a:fld>
            <a:endParaRPr lang="en-US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97AA0-9E41-466E-A078-DA7E08C8811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E65AF8-F9CA-4378-9A34-D97438EDAF6B}" type="datetimeFigureOut">
              <a:rPr lang="zh-TW" altLang="en-US"/>
              <a:pPr/>
              <a:t>2018/6/22</a:t>
            </a:fld>
            <a:endParaRPr lang="en-US" altLang="zh-TW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72175-D774-4806-A0AF-A0B368BFE7F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114CE7-8313-4AFD-918A-E357B6C4AFCD}" type="datetimeFigureOut">
              <a:rPr lang="zh-TW" altLang="en-US"/>
              <a:pPr/>
              <a:t>2018/6/22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0F808-9B70-46D9-84A8-1FC3EE6D3B7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8BF2C-CE14-498E-A8E3-FB35EA343CF4}" type="datetimeFigureOut">
              <a:rPr lang="zh-TW" altLang="en-US"/>
              <a:pPr/>
              <a:t>2018/6/22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86DCE-E606-4DC8-A75A-B033BA19389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5F1765-7E7C-4B2D-9B54-F02F34B8A3A9}" type="datetimeFigureOut">
              <a:rPr lang="zh-TW" altLang="en-US"/>
              <a:pPr/>
              <a:t>2018/6/22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EE917-9FC9-44E7-9D6A-8C53C783CC9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F7A220-3287-4815-963D-0663A5167E54}" type="datetimeFigureOut">
              <a:rPr lang="zh-TW" altLang="en-US"/>
              <a:pPr/>
              <a:t>2018/6/22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5F607-9AA8-4B5A-A432-96DAA561772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22960" y="1390648"/>
            <a:ext cx="7543800" cy="4478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90487" lvl="0" indent="10001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000"/>
              <a:buChar char=" "/>
              <a:defRPr/>
            </a:lvl1pPr>
            <a:lvl2pPr marL="382587" lvl="1" indent="-476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800"/>
              <a:buChar char="◦"/>
              <a:defRPr/>
            </a:lvl2pPr>
            <a:lvl3pPr marL="566737" lvl="2" indent="-5556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◦"/>
              <a:defRPr/>
            </a:lvl3pPr>
            <a:lvl4pPr marL="749300" lvl="3" indent="-6826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1800"/>
              <a:buChar char="◦"/>
              <a:defRPr/>
            </a:lvl4pPr>
            <a:lvl5pPr marL="931862" lvl="4" indent="-6826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1800"/>
              <a:buChar char="◦"/>
              <a:defRPr/>
            </a:lvl5pPr>
            <a:lvl6pPr marL="1100000" lvl="5" indent="-11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1800"/>
              <a:buChar char="◦"/>
              <a:defRPr/>
            </a:lvl6pPr>
            <a:lvl7pPr marL="1299999" lvl="6" indent="-11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1800"/>
              <a:buChar char="◦"/>
              <a:defRPr/>
            </a:lvl7pPr>
            <a:lvl8pPr marL="1499999" lvl="7" indent="-11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1800"/>
              <a:buChar char="◦"/>
              <a:defRPr/>
            </a:lvl8pPr>
            <a:lvl9pPr marL="1700000" lvl="8" indent="-11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0" lvl="1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0" lvl="2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0" lvl="3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0" lvl="4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457200" lvl="5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914400" lvl="6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1371600" lvl="7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1828800" lvl="8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2"/>
          <p:cNvSpPr>
            <a:spLocks noChangeArrowheads="1"/>
          </p:cNvSpPr>
          <p:nvPr/>
        </p:nvSpPr>
        <p:spPr bwMode="auto">
          <a:xfrm>
            <a:off x="0" y="6400800"/>
            <a:ext cx="9142413" cy="457200"/>
          </a:xfrm>
          <a:prstGeom prst="rect">
            <a:avLst/>
          </a:prstGeom>
          <a:solidFill>
            <a:srgbClr val="BFD6DB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zh-TW" altLang="en-US"/>
          </a:p>
        </p:txBody>
      </p:sp>
      <p:sp>
        <p:nvSpPr>
          <p:cNvPr id="4" name="Shape 33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zh-TW" altLang="en-US"/>
          </a:p>
        </p:txBody>
      </p:sp>
      <p:sp>
        <p:nvSpPr>
          <p:cNvPr id="5" name="Shape 34"/>
          <p:cNvSpPr txBox="1">
            <a:spLocks noChangeArrowheads="1"/>
          </p:cNvSpPr>
          <p:nvPr/>
        </p:nvSpPr>
        <p:spPr bwMode="auto">
          <a:xfrm>
            <a:off x="7626350" y="6430963"/>
            <a:ext cx="636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fld id="{84D0A557-B7CB-4E57-B636-90D8F8BFA6CD}" type="slidenum">
              <a:rPr lang="zh-TW" altLang="zh-TW" sz="2000">
                <a:solidFill>
                  <a:srgbClr val="FFFFFF"/>
                </a:solidFill>
              </a:rPr>
              <a:pPr/>
              <a:t>‹#›</a:t>
            </a:fld>
            <a:endParaRPr lang="zh-TW" altLang="zh-TW" sz="2000">
              <a:solidFill>
                <a:srgbClr val="FFFFFF"/>
              </a:solidFill>
            </a:endParaRPr>
          </a:p>
        </p:txBody>
      </p:sp>
      <p:sp>
        <p:nvSpPr>
          <p:cNvPr id="6" name="Shape 35"/>
          <p:cNvSpPr txBox="1">
            <a:spLocks noChangeArrowheads="1"/>
          </p:cNvSpPr>
          <p:nvPr/>
        </p:nvSpPr>
        <p:spPr bwMode="auto">
          <a:xfrm>
            <a:off x="92075" y="6440488"/>
            <a:ext cx="425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r>
              <a:rPr lang="zh-TW" altLang="en-US" sz="1800">
                <a:solidFill>
                  <a:srgbClr val="595959"/>
                </a:solidFill>
              </a:rPr>
              <a:t>資訊素養</a:t>
            </a:r>
            <a:r>
              <a:rPr lang="zh-TW" altLang="zh-TW" sz="1800">
                <a:solidFill>
                  <a:srgbClr val="595959"/>
                </a:solidFill>
              </a:rPr>
              <a:t>3-1  </a:t>
            </a:r>
            <a:r>
              <a:rPr lang="zh-TW" altLang="en-US" sz="1800">
                <a:solidFill>
                  <a:srgbClr val="595959"/>
                </a:solidFill>
              </a:rPr>
              <a:t>學術倫理及報告格式</a:t>
            </a:r>
          </a:p>
        </p:txBody>
      </p:sp>
      <p:sp>
        <p:nvSpPr>
          <p:cNvPr id="7" name="Shape 36"/>
          <p:cNvSpPr>
            <a:spLocks noChangeArrowheads="1"/>
          </p:cNvSpPr>
          <p:nvPr/>
        </p:nvSpPr>
        <p:spPr bwMode="auto">
          <a:xfrm>
            <a:off x="8139113" y="6289675"/>
            <a:ext cx="92868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22960" y="532914"/>
            <a:ext cx="7543800" cy="53361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90487" lvl="0" indent="2381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 "/>
              <a:defRPr/>
            </a:lvl1pPr>
            <a:lvl2pPr marL="382587" lvl="1" indent="-6826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◦"/>
              <a:defRPr/>
            </a:lvl2pPr>
            <a:lvl3pPr marL="566737" lvl="2" indent="-6826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◦"/>
              <a:defRPr/>
            </a:lvl3pPr>
            <a:lvl4pPr marL="749300" lvl="3" indent="-6826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1800"/>
              <a:buChar char="◦"/>
              <a:defRPr/>
            </a:lvl4pPr>
            <a:lvl5pPr marL="931862" lvl="4" indent="-6826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1800"/>
              <a:buChar char="◦"/>
              <a:defRPr/>
            </a:lvl5pPr>
            <a:lvl6pPr marL="1100000" lvl="5" indent="-11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1800"/>
              <a:buChar char="◦"/>
              <a:defRPr/>
            </a:lvl6pPr>
            <a:lvl7pPr marL="1299999" lvl="6" indent="-11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1800"/>
              <a:buChar char="◦"/>
              <a:defRPr/>
            </a:lvl7pPr>
            <a:lvl8pPr marL="1499999" lvl="7" indent="-11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1800"/>
              <a:buChar char="◦"/>
              <a:defRPr/>
            </a:lvl8pPr>
            <a:lvl9pPr marL="1700000" lvl="8" indent="-11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C1A14B-2AC4-49E2-9DD6-F3655BE3F105}" type="datetimeFigureOut">
              <a:rPr lang="zh-TW" altLang="en-US"/>
              <a:pPr/>
              <a:t>2018/6/22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3A995-8FAD-45C4-9CA4-1EE47751F903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268DC7-CCBD-4449-943F-78D951AA14BA}" type="datetimeFigureOut">
              <a:rPr lang="zh-TW" altLang="en-US"/>
              <a:pPr/>
              <a:t>2018/6/22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66E41-EB8C-4894-8B81-B8034AEA8E9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157B5-E4A0-4989-96EF-9D42FB6E4ECE}" type="datetimeFigureOut">
              <a:rPr lang="zh-TW" altLang="en-US"/>
              <a:pPr/>
              <a:t>2018/6/22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D4A99-236F-4090-8DB5-F767AF27F687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948D44-67DC-4B33-A65A-339F5FE5BDF4}" type="datetimeFigureOut">
              <a:rPr lang="zh-TW" altLang="en-US"/>
              <a:pPr/>
              <a:t>2018/6/22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02C46-0981-43D2-BA53-97BF7BD8E8B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30732-62E6-491D-BA1E-1E48B1EBAEAC}" type="datetimeFigureOut">
              <a:rPr lang="zh-TW" altLang="en-US"/>
              <a:pPr/>
              <a:t>2018/6/22</a:t>
            </a:fld>
            <a:endParaRPr lang="en-US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434ED-1A81-47AE-8A1F-844C6433318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"/>
          <p:cNvSpPr>
            <a:spLocks noChangeArrowheads="1"/>
          </p:cNvSpPr>
          <p:nvPr/>
        </p:nvSpPr>
        <p:spPr bwMode="auto">
          <a:xfrm>
            <a:off x="0" y="6400800"/>
            <a:ext cx="9142413" cy="457200"/>
          </a:xfrm>
          <a:prstGeom prst="rect">
            <a:avLst/>
          </a:prstGeom>
          <a:solidFill>
            <a:srgbClr val="BFD6DB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zh-TW" altLang="en-US"/>
          </a:p>
        </p:txBody>
      </p:sp>
      <p:sp>
        <p:nvSpPr>
          <p:cNvPr id="1027" name="Shape 11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zh-TW" altLang="en-US"/>
          </a:p>
        </p:txBody>
      </p:sp>
      <p:sp>
        <p:nvSpPr>
          <p:cNvPr id="1028" name="Shape 12"/>
          <p:cNvSpPr txBox="1">
            <a:spLocks noGrp="1"/>
          </p:cNvSpPr>
          <p:nvPr>
            <p:ph type="title"/>
          </p:nvPr>
        </p:nvSpPr>
        <p:spPr bwMode="auto">
          <a:xfrm>
            <a:off x="822325" y="363538"/>
            <a:ext cx="75438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zh-TW" altLang="en-US" smtClean="0">
              <a:sym typeface="Arial" charset="0"/>
            </a:endParaRPr>
          </a:p>
        </p:txBody>
      </p:sp>
      <p:sp>
        <p:nvSpPr>
          <p:cNvPr id="1029" name="Shape 13"/>
          <p:cNvSpPr txBox="1">
            <a:spLocks noGrp="1"/>
          </p:cNvSpPr>
          <p:nvPr>
            <p:ph type="body" idx="1"/>
          </p:nvPr>
        </p:nvSpPr>
        <p:spPr bwMode="auto">
          <a:xfrm>
            <a:off x="822325" y="1390650"/>
            <a:ext cx="75438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en-US" smtClean="0">
              <a:sym typeface="Arial" charset="0"/>
            </a:endParaRPr>
          </a:p>
        </p:txBody>
      </p:sp>
      <p:cxnSp>
        <p:nvCxnSpPr>
          <p:cNvPr id="1030" name="Shape 14"/>
          <p:cNvCxnSpPr>
            <a:cxnSpLocks noChangeShapeType="1"/>
          </p:cNvCxnSpPr>
          <p:nvPr/>
        </p:nvCxnSpPr>
        <p:spPr bwMode="auto">
          <a:xfrm>
            <a:off x="895350" y="1023938"/>
            <a:ext cx="7475538" cy="0"/>
          </a:xfrm>
          <a:prstGeom prst="straightConnector1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</p:spPr>
      </p:cxnSp>
      <p:sp>
        <p:nvSpPr>
          <p:cNvPr id="1031" name="Shape 15"/>
          <p:cNvSpPr txBox="1">
            <a:spLocks noChangeArrowheads="1"/>
          </p:cNvSpPr>
          <p:nvPr/>
        </p:nvSpPr>
        <p:spPr bwMode="auto">
          <a:xfrm>
            <a:off x="7667625" y="6430963"/>
            <a:ext cx="636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fld id="{6CDCCCD2-1834-4245-BCAB-A7CE61F81CB2}" type="slidenum">
              <a:rPr lang="zh-TW" altLang="zh-TW" sz="2000">
                <a:solidFill>
                  <a:srgbClr val="FFFFFF"/>
                </a:solidFill>
              </a:rPr>
              <a:pPr/>
              <a:t>‹#›</a:t>
            </a:fld>
            <a:endParaRPr lang="zh-TW" altLang="zh-TW" sz="2000">
              <a:solidFill>
                <a:srgbClr val="FFFFFF"/>
              </a:solidFill>
            </a:endParaRPr>
          </a:p>
        </p:txBody>
      </p:sp>
      <p:sp>
        <p:nvSpPr>
          <p:cNvPr id="1032" name="Shape 16"/>
          <p:cNvSpPr txBox="1">
            <a:spLocks noChangeArrowheads="1"/>
          </p:cNvSpPr>
          <p:nvPr/>
        </p:nvSpPr>
        <p:spPr bwMode="auto">
          <a:xfrm>
            <a:off x="171450" y="6400800"/>
            <a:ext cx="460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endParaRPr lang="zh-TW" altLang="en-US" sz="1800"/>
          </a:p>
        </p:txBody>
      </p:sp>
      <p:sp>
        <p:nvSpPr>
          <p:cNvPr id="1033" name="Shape 17"/>
          <p:cNvSpPr txBox="1">
            <a:spLocks noChangeArrowheads="1"/>
          </p:cNvSpPr>
          <p:nvPr/>
        </p:nvSpPr>
        <p:spPr bwMode="auto">
          <a:xfrm>
            <a:off x="92075" y="6440488"/>
            <a:ext cx="425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r>
              <a:rPr lang="zh-TW" altLang="en-US" sz="1800">
                <a:solidFill>
                  <a:srgbClr val="595959"/>
                </a:solidFill>
              </a:rPr>
              <a:t>資訊素養</a:t>
            </a:r>
            <a:r>
              <a:rPr lang="zh-TW" altLang="zh-TW" sz="1800">
                <a:solidFill>
                  <a:srgbClr val="595959"/>
                </a:solidFill>
              </a:rPr>
              <a:t>3-1 </a:t>
            </a:r>
            <a:r>
              <a:rPr lang="zh-TW" altLang="en-US" sz="1800">
                <a:solidFill>
                  <a:srgbClr val="595959"/>
                </a:solidFill>
              </a:rPr>
              <a:t>具備學術倫理的觀念</a:t>
            </a:r>
          </a:p>
        </p:txBody>
      </p:sp>
      <p:sp>
        <p:nvSpPr>
          <p:cNvPr id="1034" name="Shape 18"/>
          <p:cNvSpPr>
            <a:spLocks noChangeArrowheads="1"/>
          </p:cNvSpPr>
          <p:nvPr/>
        </p:nvSpPr>
        <p:spPr bwMode="auto">
          <a:xfrm>
            <a:off x="8139113" y="6289675"/>
            <a:ext cx="92868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57" r:id="rId2"/>
    <p:sldLayoutId id="2147483670" r:id="rId3"/>
    <p:sldLayoutId id="214748365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739DF5D-1C83-49F6-B9CB-E53DD58A25B1}" type="datetimeFigureOut">
              <a:rPr lang="zh-TW" altLang="en-US"/>
              <a:pPr/>
              <a:t>2018/6/22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76B7D86-8A92-4E47-AFA9-4014AAE9350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新細明體" charset="-12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新細明體" charset="-12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新細明體" charset="-12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新細明體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新細明體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新細明體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新細明體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新細明體" charset="-12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thics103.nctu.edu.tw/Ethics103/Contents/preview/u12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MijE2LzzG4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yAmbCWYRO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45"/>
          <p:cNvSpPr txBox="1">
            <a:spLocks noGrp="1"/>
          </p:cNvSpPr>
          <p:nvPr>
            <p:ph type="ctrTitle"/>
          </p:nvPr>
        </p:nvSpPr>
        <p:spPr>
          <a:xfrm>
            <a:off x="708025" y="827088"/>
            <a:ext cx="8120063" cy="2422525"/>
          </a:xfrm>
        </p:spPr>
        <p:txBody>
          <a:bodyPr tIns="45700" bIns="45700"/>
          <a:lstStyle/>
          <a:p>
            <a:pPr indent="-177800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2800"/>
            </a:pPr>
            <a:r>
              <a:rPr lang="zh-TW" altLang="en-US" sz="36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資訊素養</a:t>
            </a:r>
            <a:r>
              <a:rPr lang="zh-TW" altLang="zh-TW" sz="36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3-1</a:t>
            </a:r>
            <a:br>
              <a:rPr lang="zh-TW" altLang="zh-TW" sz="36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</a:b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具備學術倫理的觀念</a:t>
            </a:r>
          </a:p>
        </p:txBody>
      </p:sp>
      <p:sp>
        <p:nvSpPr>
          <p:cNvPr id="4" name="副標題 3"/>
          <p:cNvSpPr txBox="1">
            <a:spLocks/>
          </p:cNvSpPr>
          <p:nvPr/>
        </p:nvSpPr>
        <p:spPr bwMode="auto">
          <a:xfrm>
            <a:off x="838685" y="4137275"/>
            <a:ext cx="75438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Calibri" pitchFamily="34" charset="0"/>
              <a:buNone/>
              <a:defRPr sz="2400" b="1" kern="1200" cap="all" spc="200" baseline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indent="0" algn="ctr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14400" indent="0" algn="ctr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371600" indent="0" algn="ctr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828800" indent="0" algn="ctr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zh-TW" altLang="en-US" dirty="0" smtClean="0">
                <a:solidFill>
                  <a:schemeClr val="tx1"/>
                </a:solidFill>
              </a:rPr>
              <a:t>教育部增置國中圖書教師輔導與教育訓練計畫</a:t>
            </a:r>
            <a:endParaRPr kumimoji="0" lang="en-US" altLang="zh-TW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0" lang="zh-TW" altLang="en-US" dirty="0" smtClean="0">
                <a:solidFill>
                  <a:schemeClr val="tx1"/>
                </a:solidFill>
              </a:rPr>
              <a:t>圖書資訊利用教育課程綱要及教案設計小組</a:t>
            </a:r>
            <a:r>
              <a:rPr kumimoji="0" lang="en-US" altLang="zh-TW" dirty="0" smtClean="0">
                <a:solidFill>
                  <a:schemeClr val="tx1"/>
                </a:solidFill>
              </a:rPr>
              <a:t>(</a:t>
            </a:r>
            <a:r>
              <a:rPr kumimoji="0" lang="zh-TW" altLang="en-US" dirty="0" smtClean="0">
                <a:solidFill>
                  <a:schemeClr val="tx1"/>
                </a:solidFill>
              </a:rPr>
              <a:t>國中組</a:t>
            </a:r>
            <a:r>
              <a:rPr kumimoji="0" lang="en-US" altLang="zh-TW" dirty="0" smtClean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r>
              <a:rPr kumimoji="0" lang="zh-TW" altLang="en-US" dirty="0" smtClean="0">
                <a:solidFill>
                  <a:schemeClr val="tx1"/>
                </a:solidFill>
              </a:rPr>
              <a:t>設計者：臺中市四張犁國民中學</a:t>
            </a:r>
            <a:r>
              <a:rPr lang="zh-TW" altLang="en-US" dirty="0">
                <a:solidFill>
                  <a:schemeClr val="tx1"/>
                </a:solidFill>
              </a:rPr>
              <a:t>施</a:t>
            </a:r>
            <a:r>
              <a:rPr kumimoji="0" lang="zh-TW" altLang="en-US" dirty="0" smtClean="0">
                <a:solidFill>
                  <a:schemeClr val="tx1"/>
                </a:solidFill>
              </a:rPr>
              <a:t>錦瑢老師</a:t>
            </a:r>
            <a:endParaRPr kumimoji="0" lang="en-US" altLang="zh-TW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矩形 2"/>
          <p:cNvSpPr>
            <a:spLocks noChangeArrowheads="1"/>
          </p:cNvSpPr>
          <p:nvPr/>
        </p:nvSpPr>
        <p:spPr bwMode="auto">
          <a:xfrm>
            <a:off x="641445" y="1381314"/>
            <a:ext cx="8212836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>
              <a:lnSpc>
                <a:spcPct val="120000"/>
              </a:lnSpc>
              <a:buSzPts val="2800"/>
              <a:buFontTx/>
              <a:buChar char=" "/>
            </a:pPr>
            <a:r>
              <a:rPr lang="en-US" altLang="zh-TW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捏造</a:t>
            </a:r>
            <a:r>
              <a:rPr lang="en-US" altLang="zh-TW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篡改（變造）實驗數據</a:t>
            </a:r>
            <a:endParaRPr lang="en-US" altLang="zh-TW" sz="4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8900" indent="-88900">
              <a:lnSpc>
                <a:spcPct val="120000"/>
              </a:lnSpc>
              <a:buSzPts val="2800"/>
              <a:buFontTx/>
              <a:buChar char=" "/>
            </a:pP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對研究資料做不實之變更或隱匿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866" name="Shape 150"/>
          <p:cNvSpPr txBox="1">
            <a:spLocks/>
          </p:cNvSpPr>
          <p:nvPr/>
        </p:nvSpPr>
        <p:spPr bwMode="auto">
          <a:xfrm>
            <a:off x="793750" y="234950"/>
            <a:ext cx="7859713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>
              <a:lnSpc>
                <a:spcPct val="85000"/>
              </a:lnSpc>
              <a:buSzPts val="1400"/>
            </a:pPr>
            <a:r>
              <a:rPr lang="zh-TW" altLang="en-US" sz="4400" b="1"/>
              <a:t>常見違反學術研究之類型 </a:t>
            </a:r>
          </a:p>
        </p:txBody>
      </p:sp>
      <p:sp>
        <p:nvSpPr>
          <p:cNvPr id="36867" name="矩形 4"/>
          <p:cNvSpPr>
            <a:spLocks noChangeArrowheads="1"/>
          </p:cNvSpPr>
          <p:nvPr/>
        </p:nvSpPr>
        <p:spPr bwMode="auto">
          <a:xfrm>
            <a:off x="492125" y="3434605"/>
            <a:ext cx="816133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TW" altLang="en-US" sz="4000" dirty="0">
                <a:solidFill>
                  <a:srgbClr val="000099"/>
                </a:solidFill>
              </a:rPr>
              <a:t>例如</a:t>
            </a:r>
            <a:r>
              <a:rPr lang="zh-TW" altLang="en-US" sz="4000" dirty="0"/>
              <a:t>：</a:t>
            </a:r>
            <a:r>
              <a:rPr lang="zh-TW" altLang="en-US" sz="3600" b="1" u="sng" dirty="0"/>
              <a:t>乙生</a:t>
            </a:r>
            <a:r>
              <a:rPr lang="zh-TW" altLang="en-US" sz="3600" dirty="0"/>
              <a:t>參加科展比賽，於實驗過程中隱藏不佳之實驗數據或以軟體修飾實驗的照片，以符合計畫的目的。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2"/>
          <p:cNvSpPr>
            <a:spLocks noChangeArrowheads="1"/>
          </p:cNvSpPr>
          <p:nvPr/>
        </p:nvSpPr>
        <p:spPr bwMode="auto">
          <a:xfrm>
            <a:off x="616743" y="1199559"/>
            <a:ext cx="8048625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ts val="2800"/>
            </a:pPr>
            <a:r>
              <a:rPr lang="en-US" altLang="zh-TW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剽竊</a:t>
            </a:r>
            <a:r>
              <a:rPr lang="en-US" altLang="zh-TW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抄襲</a:t>
            </a:r>
            <a:r>
              <a:rPr lang="zh-TW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SzPts val="2800"/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未經同意或適當的標註使用他人之文章、圖片或結果 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–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含網路資源之使用。</a:t>
            </a: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37890" name="Shape 150"/>
          <p:cNvSpPr txBox="1">
            <a:spLocks/>
          </p:cNvSpPr>
          <p:nvPr/>
        </p:nvSpPr>
        <p:spPr bwMode="auto">
          <a:xfrm>
            <a:off x="711200" y="247650"/>
            <a:ext cx="78597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>
              <a:lnSpc>
                <a:spcPct val="85000"/>
              </a:lnSpc>
              <a:buSzPts val="1400"/>
            </a:pPr>
            <a:r>
              <a:rPr lang="zh-TW" altLang="en-US" sz="4400" b="1"/>
              <a:t>常見違反學術研究之類型 </a:t>
            </a:r>
          </a:p>
        </p:txBody>
      </p:sp>
      <p:sp>
        <p:nvSpPr>
          <p:cNvPr id="37891" name="矩形 4"/>
          <p:cNvSpPr>
            <a:spLocks noChangeArrowheads="1"/>
          </p:cNvSpPr>
          <p:nvPr/>
        </p:nvSpPr>
        <p:spPr bwMode="auto">
          <a:xfrm>
            <a:off x="2844800" y="4240213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 sz="4800"/>
          </a:p>
        </p:txBody>
      </p:sp>
      <p:sp>
        <p:nvSpPr>
          <p:cNvPr id="37892" name="矩形 6"/>
          <p:cNvSpPr>
            <a:spLocks noChangeArrowheads="1"/>
          </p:cNvSpPr>
          <p:nvPr/>
        </p:nvSpPr>
        <p:spPr bwMode="auto">
          <a:xfrm>
            <a:off x="616743" y="4164013"/>
            <a:ext cx="78597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zh-TW" altLang="en-US" sz="4000" dirty="0">
                <a:solidFill>
                  <a:srgbClr val="000099"/>
                </a:solidFill>
              </a:rPr>
              <a:t>例如</a:t>
            </a:r>
            <a:r>
              <a:rPr lang="zh-TW" altLang="en-US" sz="4000" dirty="0"/>
              <a:t>：</a:t>
            </a:r>
            <a:r>
              <a:rPr lang="zh-TW" altLang="en-US" sz="3600" b="1" u="sng" dirty="0"/>
              <a:t>丙生</a:t>
            </a:r>
            <a:r>
              <a:rPr lang="zh-TW" altLang="en-US" sz="3600" dirty="0"/>
              <a:t>參加小論文比賽，其論述部分是直接抄襲網站上的資料並未註明出處。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dirty="0" smtClean="0">
                <a:solidFill>
                  <a:schemeClr val="accent1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常見的抄襲是</a:t>
            </a:r>
            <a:r>
              <a:rPr lang="en-US" altLang="zh-TW" sz="4400" b="1" dirty="0" smtClean="0">
                <a:solidFill>
                  <a:schemeClr val="accent1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5139" y="1214651"/>
            <a:ext cx="771098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u="sng" dirty="0">
                <a:solidFill>
                  <a:srgbClr val="FF0000"/>
                </a:solidFill>
              </a:rPr>
              <a:t>學術界</a:t>
            </a:r>
            <a:r>
              <a:rPr lang="zh-TW" altLang="en-US" sz="3200" u="sng" dirty="0" smtClean="0">
                <a:solidFill>
                  <a:srgbClr val="FF0000"/>
                </a:solidFill>
              </a:rPr>
              <a:t>認定連續</a:t>
            </a:r>
            <a:r>
              <a:rPr lang="zh-TW" altLang="en-US" sz="3200" u="sng" dirty="0">
                <a:solidFill>
                  <a:srgbClr val="FF0000"/>
                </a:solidFill>
              </a:rPr>
              <a:t>七個字相同</a:t>
            </a:r>
            <a:r>
              <a:rPr lang="zh-TW" altLang="en-US" sz="3200" u="sng" dirty="0" smtClean="0">
                <a:solidFill>
                  <a:srgbClr val="FF0000"/>
                </a:solidFill>
              </a:rPr>
              <a:t>就屬於抄襲</a:t>
            </a:r>
            <a:endParaRPr lang="en-US" altLang="zh-TW" sz="3200" u="sng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accent1">
                    <a:lumMod val="10000"/>
                  </a:schemeClr>
                </a:solidFill>
              </a:rPr>
              <a:t>一、將他人</a:t>
            </a:r>
            <a:r>
              <a:rPr lang="zh-TW" altLang="en-US" sz="3200" dirty="0">
                <a:solidFill>
                  <a:schemeClr val="accent1">
                    <a:lumMod val="10000"/>
                  </a:schemeClr>
                </a:solidFill>
              </a:rPr>
              <a:t>的著作轉變成自己的</a:t>
            </a:r>
            <a:r>
              <a:rPr lang="zh-TW" altLang="en-US" sz="3200" dirty="0" smtClean="0">
                <a:solidFill>
                  <a:schemeClr val="accent1">
                    <a:lumMod val="10000"/>
                  </a:schemeClr>
                </a:solidFill>
              </a:rPr>
              <a:t>。</a:t>
            </a:r>
            <a:endParaRPr lang="en-US" altLang="zh-TW" sz="32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3200" dirty="0" smtClean="0">
                <a:solidFill>
                  <a:schemeClr val="accent1">
                    <a:lumMod val="10000"/>
                  </a:schemeClr>
                </a:solidFill>
              </a:rPr>
              <a:t>複製</a:t>
            </a:r>
            <a:r>
              <a:rPr lang="zh-TW" altLang="en-US" sz="3200" dirty="0">
                <a:solidFill>
                  <a:schemeClr val="accent1">
                    <a:lumMod val="10000"/>
                  </a:schemeClr>
                </a:solidFill>
              </a:rPr>
              <a:t>他人的文字與想法</a:t>
            </a:r>
            <a:r>
              <a:rPr lang="zh-TW" altLang="en-US" sz="3200" dirty="0" smtClean="0">
                <a:solidFill>
                  <a:schemeClr val="accent1">
                    <a:lumMod val="10000"/>
                  </a:schemeClr>
                </a:solidFill>
              </a:rPr>
              <a:t>。</a:t>
            </a:r>
            <a:endParaRPr lang="en-US" altLang="zh-TW" sz="32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3200" dirty="0" smtClean="0">
                <a:solidFill>
                  <a:schemeClr val="accent1">
                    <a:lumMod val="10000"/>
                  </a:schemeClr>
                </a:solidFill>
              </a:rPr>
              <a:t>沒有</a:t>
            </a:r>
            <a:r>
              <a:rPr lang="zh-TW" altLang="en-US" sz="3200" dirty="0">
                <a:solidFill>
                  <a:schemeClr val="accent1">
                    <a:lumMod val="10000"/>
                  </a:schemeClr>
                </a:solidFill>
              </a:rPr>
              <a:t>為引用語打上引號標記</a:t>
            </a:r>
            <a:r>
              <a:rPr lang="zh-TW" altLang="en-US" sz="3200" dirty="0" smtClean="0">
                <a:solidFill>
                  <a:schemeClr val="accent1">
                    <a:lumMod val="10000"/>
                  </a:schemeClr>
                </a:solidFill>
              </a:rPr>
              <a:t>。</a:t>
            </a:r>
            <a:endParaRPr lang="en-US" altLang="zh-TW" sz="32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3200" dirty="0" smtClean="0">
                <a:solidFill>
                  <a:schemeClr val="accent1">
                    <a:lumMod val="10000"/>
                  </a:schemeClr>
                </a:solidFill>
              </a:rPr>
              <a:t>不能</a:t>
            </a:r>
            <a:r>
              <a:rPr lang="zh-TW" altLang="en-US" sz="3200" dirty="0">
                <a:solidFill>
                  <a:schemeClr val="accent1">
                    <a:lumMod val="10000"/>
                  </a:schemeClr>
                </a:solidFill>
              </a:rPr>
              <a:t>提出引用來源的正確資訊</a:t>
            </a:r>
            <a:r>
              <a:rPr lang="zh-TW" altLang="en-US" sz="3200" dirty="0" smtClean="0">
                <a:solidFill>
                  <a:schemeClr val="accent1">
                    <a:lumMod val="10000"/>
                  </a:schemeClr>
                </a:solidFill>
              </a:rPr>
              <a:t>。</a:t>
            </a:r>
            <a:endParaRPr lang="en-US" altLang="zh-TW" sz="32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3200" dirty="0" smtClean="0">
                <a:solidFill>
                  <a:schemeClr val="accent1">
                    <a:lumMod val="10000"/>
                  </a:schemeClr>
                </a:solidFill>
              </a:rPr>
              <a:t>僅</a:t>
            </a:r>
            <a:r>
              <a:rPr lang="zh-TW" altLang="en-US" sz="3200" dirty="0">
                <a:solidFill>
                  <a:schemeClr val="accent1">
                    <a:lumMod val="10000"/>
                  </a:schemeClr>
                </a:solidFill>
              </a:rPr>
              <a:t>改變文字但仍複製原作品句子結構</a:t>
            </a:r>
            <a:r>
              <a:rPr lang="zh-TW" altLang="en-US" sz="3200" dirty="0" smtClean="0">
                <a:solidFill>
                  <a:schemeClr val="accent1">
                    <a:lumMod val="10000"/>
                  </a:schemeClr>
                </a:solidFill>
              </a:rPr>
              <a:t>。</a:t>
            </a:r>
            <a:endParaRPr lang="en-US" altLang="zh-TW" sz="32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zh-TW" altLang="en-US" sz="3200" dirty="0" smtClean="0">
                <a:solidFill>
                  <a:schemeClr val="accent1">
                    <a:lumMod val="10000"/>
                  </a:schemeClr>
                </a:solidFill>
              </a:rPr>
              <a:t>二、直接</a:t>
            </a:r>
            <a:r>
              <a:rPr lang="zh-TW" altLang="en-US" sz="3200" dirty="0">
                <a:solidFill>
                  <a:schemeClr val="accent1">
                    <a:lumMod val="10000"/>
                  </a:schemeClr>
                </a:solidFill>
              </a:rPr>
              <a:t>引用他人圖表，或是引用他人論文內容作為研究文獻而不註明。</a:t>
            </a:r>
          </a:p>
        </p:txBody>
      </p:sp>
    </p:spTree>
    <p:extLst>
      <p:ext uri="{BB962C8B-B14F-4D97-AF65-F5344CB8AC3E}">
        <p14:creationId xmlns:p14="http://schemas.microsoft.com/office/powerpoint/2010/main" val="422468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843" y="1142999"/>
            <a:ext cx="8488906" cy="400220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l"/>
            </a:pPr>
            <a:r>
              <a:rPr lang="zh-TW" altLang="en-US" sz="3600" dirty="0"/>
              <a:t>引述</a:t>
            </a:r>
            <a:r>
              <a:rPr lang="en-US" altLang="zh-TW" sz="3600" dirty="0"/>
              <a:t>(Quotation</a:t>
            </a:r>
            <a:r>
              <a:rPr lang="en-US" altLang="zh-TW" sz="3600" dirty="0" smtClean="0"/>
              <a:t>)</a:t>
            </a:r>
            <a:r>
              <a:rPr lang="zh-TW" altLang="en-US" sz="2800" dirty="0">
                <a:solidFill>
                  <a:schemeClr val="accent1">
                    <a:lumMod val="10000"/>
                  </a:schemeClr>
                </a:solidFill>
                <a:latin typeface="+mn-ea"/>
              </a:rPr>
              <a:t>將其他研究的字詞、或句子不經增刪修改，直接採取原有的文字，並註明出處</a:t>
            </a:r>
            <a:r>
              <a:rPr lang="zh-TW" altLang="en-US" sz="2800" dirty="0" smtClean="0">
                <a:solidFill>
                  <a:schemeClr val="accent1">
                    <a:lumMod val="10000"/>
                  </a:schemeClr>
                </a:solidFill>
                <a:latin typeface="+mn-ea"/>
              </a:rPr>
              <a:t>。</a:t>
            </a:r>
            <a:endParaRPr lang="en-US" altLang="zh-TW" sz="4000" dirty="0"/>
          </a:p>
          <a:p>
            <a:pPr algn="just">
              <a:buFont typeface="Wingdings" panose="05000000000000000000" pitchFamily="2" charset="2"/>
              <a:buChar char="l"/>
            </a:pPr>
            <a:r>
              <a:rPr lang="zh-TW" altLang="en-US" sz="3600" dirty="0"/>
              <a:t>摘寫</a:t>
            </a:r>
            <a:r>
              <a:rPr lang="en-US" altLang="zh-TW" sz="3600" dirty="0"/>
              <a:t>(Summary</a:t>
            </a:r>
            <a:r>
              <a:rPr lang="en-US" altLang="zh-TW" sz="3600" dirty="0" smtClean="0"/>
              <a:t>)</a:t>
            </a:r>
            <a:r>
              <a:rPr lang="zh-TW" altLang="en-US" sz="2800" dirty="0">
                <a:solidFill>
                  <a:schemeClr val="accent1">
                    <a:lumMod val="10000"/>
                  </a:schemeClr>
                </a:solidFill>
              </a:rPr>
              <a:t>將其他研究的成果摘要、濃縮主要重點，而不偏離原文陳述的論點，並註明出處</a:t>
            </a:r>
            <a:r>
              <a:rPr lang="zh-TW" altLang="en-US" sz="2800" dirty="0" smtClean="0">
                <a:solidFill>
                  <a:schemeClr val="accent1">
                    <a:lumMod val="10000"/>
                  </a:schemeClr>
                </a:solidFill>
              </a:rPr>
              <a:t>。</a:t>
            </a:r>
            <a:endParaRPr lang="en-US" altLang="zh-TW" sz="4000" dirty="0"/>
          </a:p>
          <a:p>
            <a:pPr algn="just">
              <a:buFont typeface="Wingdings" panose="05000000000000000000" pitchFamily="2" charset="2"/>
              <a:buChar char="l"/>
            </a:pPr>
            <a:r>
              <a:rPr lang="zh-TW" altLang="en-US" sz="3600" dirty="0"/>
              <a:t>改寫</a:t>
            </a:r>
            <a:r>
              <a:rPr lang="en-US" altLang="zh-TW" sz="3600" dirty="0"/>
              <a:t>(Paraphrase</a:t>
            </a:r>
            <a:r>
              <a:rPr lang="en-US" altLang="zh-TW" sz="3600" dirty="0" smtClean="0"/>
              <a:t>)</a:t>
            </a:r>
            <a:r>
              <a:rPr lang="zh-TW" altLang="en-US" sz="2800" dirty="0">
                <a:solidFill>
                  <a:schemeClr val="accent1">
                    <a:lumMod val="10000"/>
                  </a:schemeClr>
                </a:solidFill>
              </a:rPr>
              <a:t>將他人研究成果或推論的重點，以自己的觀點進行詮釋，並註明原文出處。</a:t>
            </a:r>
            <a:endParaRPr lang="en-US" altLang="zh-TW" sz="2800" dirty="0"/>
          </a:p>
          <a:p>
            <a:endParaRPr lang="zh-TW" altLang="en-US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39806" y="0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chemeClr val="accent1">
                    <a:lumMod val="10000"/>
                  </a:schemeClr>
                </a:solidFill>
              </a:rPr>
              <a:t>避免抄襲的方法</a:t>
            </a:r>
          </a:p>
        </p:txBody>
      </p:sp>
      <p:sp>
        <p:nvSpPr>
          <p:cNvPr id="6" name="矩形 5"/>
          <p:cNvSpPr/>
          <p:nvPr/>
        </p:nvSpPr>
        <p:spPr>
          <a:xfrm>
            <a:off x="614149" y="5398363"/>
            <a:ext cx="8529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取自台灣學術倫理教育資源中心 </a:t>
            </a:r>
          </a:p>
          <a:p>
            <a:r>
              <a:rPr lang="en-US" altLang="zh-TW" sz="2000" i="1" dirty="0">
                <a:solidFill>
                  <a:schemeClr val="tx1"/>
                </a:solidFill>
                <a:hlinkClick r:id="rId2"/>
              </a:rPr>
              <a:t>http://ethics103.nctu.edu.tw/Ethics103/Contents/preview/u12/index.html</a:t>
            </a:r>
            <a:endParaRPr lang="zh-TW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113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33992" y="985208"/>
            <a:ext cx="78952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3600" dirty="0">
                <a:solidFill>
                  <a:schemeClr val="accent1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在撰寫論文的過程中，時常遇到需要引述他人文章或論點的情況，為了在傳達時強調該文字或論點是來自於其他人，</a:t>
            </a:r>
            <a:r>
              <a:rPr lang="zh-TW" altLang="en-US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必須利用引號或獨立成段落的方式呈現</a:t>
            </a:r>
            <a:r>
              <a:rPr lang="zh-TW" altLang="en-US" sz="3600" dirty="0">
                <a:solidFill>
                  <a:schemeClr val="accent1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 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788582" y="4079372"/>
            <a:ext cx="77860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zh-TW" altLang="en-US" sz="3600" dirty="0">
                <a:solidFill>
                  <a:srgbClr val="FFFFCC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只引述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少量</a:t>
            </a:r>
            <a:r>
              <a:rPr lang="en-US" altLang="zh-TW" sz="3600" dirty="0">
                <a:solidFill>
                  <a:srgbClr val="FFFFCC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例如依</a:t>
            </a:r>
            <a:r>
              <a:rPr lang="en-US" altLang="zh-TW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APA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規定英文在</a:t>
            </a:r>
            <a:r>
              <a:rPr lang="en-US" altLang="zh-TW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字以內</a:t>
            </a:r>
            <a:r>
              <a:rPr lang="en-US" altLang="zh-TW" sz="3600" dirty="0">
                <a:solidFill>
                  <a:srgbClr val="FFFFCC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600" dirty="0">
                <a:solidFill>
                  <a:srgbClr val="FFFFCC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直接以引號或斜體字標示，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不必另外獨立一段</a:t>
            </a:r>
            <a:r>
              <a:rPr lang="zh-TW" altLang="en-US" sz="3600" dirty="0">
                <a:solidFill>
                  <a:srgbClr val="FFFFCC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98412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50"/>
          <p:cNvSpPr txBox="1">
            <a:spLocks/>
          </p:cNvSpPr>
          <p:nvPr/>
        </p:nvSpPr>
        <p:spPr bwMode="auto">
          <a:xfrm>
            <a:off x="806450" y="247650"/>
            <a:ext cx="78597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>
              <a:lnSpc>
                <a:spcPct val="85000"/>
              </a:lnSpc>
              <a:buSzPts val="1400"/>
            </a:pPr>
            <a:r>
              <a:rPr lang="zh-TW" altLang="en-US" sz="4400" b="1" dirty="0"/>
              <a:t>常見違反學術研究之類型 </a:t>
            </a:r>
          </a:p>
        </p:txBody>
      </p:sp>
      <p:sp>
        <p:nvSpPr>
          <p:cNvPr id="38914" name="矩形 1"/>
          <p:cNvSpPr>
            <a:spLocks noChangeArrowheads="1"/>
          </p:cNvSpPr>
          <p:nvPr/>
        </p:nvSpPr>
        <p:spPr bwMode="auto">
          <a:xfrm>
            <a:off x="654050" y="1160463"/>
            <a:ext cx="801211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indent="-88900">
              <a:buSzPts val="2800"/>
              <a:buFontTx/>
              <a:buChar char=" "/>
            </a:pPr>
            <a:r>
              <a:rPr lang="en-US" altLang="zh-TW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重複發表</a:t>
            </a:r>
            <a:r>
              <a:rPr lang="en-US" altLang="zh-TW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出版研究成果</a:t>
            </a:r>
            <a:endParaRPr lang="en-US" altLang="zh-TW" sz="4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8900" indent="-88900">
              <a:buSzPts val="2800"/>
              <a:buFontTx/>
              <a:buChar char=" "/>
            </a:pP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同一研究果卻對不同單位重複投稿發表。</a:t>
            </a:r>
            <a:endParaRPr lang="zh-TW" altLang="zh-TW" sz="4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915" name="矩形 4"/>
          <p:cNvSpPr>
            <a:spLocks noChangeArrowheads="1"/>
          </p:cNvSpPr>
          <p:nvPr/>
        </p:nvSpPr>
        <p:spPr bwMode="auto">
          <a:xfrm>
            <a:off x="806450" y="3587727"/>
            <a:ext cx="761291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zh-TW" altLang="en-US" sz="4000" dirty="0">
                <a:solidFill>
                  <a:srgbClr val="000099"/>
                </a:solidFill>
              </a:rPr>
              <a:t>例如</a:t>
            </a:r>
            <a:r>
              <a:rPr lang="zh-TW" altLang="en-US" sz="4000" dirty="0"/>
              <a:t>：</a:t>
            </a:r>
            <a:r>
              <a:rPr lang="zh-TW" altLang="en-US" sz="3200" b="1" u="sng" dirty="0"/>
              <a:t>丁生</a:t>
            </a:r>
            <a:r>
              <a:rPr lang="zh-TW" altLang="en-US" sz="3200" dirty="0"/>
              <a:t>有一份幹細胞實驗研究的成果，其成果報告卻重複對外不同單位發表，有「一稿多投」之嫌。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50"/>
          <p:cNvSpPr txBox="1">
            <a:spLocks/>
          </p:cNvSpPr>
          <p:nvPr/>
        </p:nvSpPr>
        <p:spPr bwMode="auto">
          <a:xfrm>
            <a:off x="806450" y="247650"/>
            <a:ext cx="78597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>
              <a:lnSpc>
                <a:spcPct val="85000"/>
              </a:lnSpc>
              <a:buSzPts val="1400"/>
            </a:pPr>
            <a:r>
              <a:rPr lang="zh-TW" altLang="en-US" sz="4400" b="1" dirty="0"/>
              <a:t>確立正確的研究觀念 </a:t>
            </a:r>
          </a:p>
        </p:txBody>
      </p:sp>
      <p:sp>
        <p:nvSpPr>
          <p:cNvPr id="39938" name="Shape 150"/>
          <p:cNvSpPr txBox="1">
            <a:spLocks/>
          </p:cNvSpPr>
          <p:nvPr/>
        </p:nvSpPr>
        <p:spPr bwMode="auto">
          <a:xfrm>
            <a:off x="806450" y="2483892"/>
            <a:ext cx="7859712" cy="19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>
              <a:lnSpc>
                <a:spcPct val="85000"/>
              </a:lnSpc>
              <a:buSzPts val="1400"/>
            </a:pPr>
            <a:r>
              <a:rPr lang="en-US" altLang="zh-TW" sz="4000" b="1" dirty="0" smtClean="0">
                <a:solidFill>
                  <a:srgbClr val="FF0000"/>
                </a:solidFill>
              </a:rPr>
              <a:t>5 </a:t>
            </a:r>
            <a:r>
              <a:rPr lang="zh-TW" altLang="en-US" sz="4000" b="1" dirty="0">
                <a:solidFill>
                  <a:srgbClr val="FF0000"/>
                </a:solidFill>
              </a:rPr>
              <a:t>個避免意外抄襲的方法</a:t>
            </a:r>
            <a:endParaRPr lang="en-US" altLang="zh-TW" sz="4000" b="1" dirty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  <a:buSzPts val="1400"/>
            </a:pPr>
            <a:r>
              <a:rPr lang="en-US" altLang="zh-TW" sz="3200" b="1" dirty="0">
                <a:solidFill>
                  <a:srgbClr val="404040"/>
                </a:solidFill>
                <a:hlinkClick r:id="rId2"/>
              </a:rPr>
              <a:t>https://www.youtube.com/watch?v=BMijE2LzzG4</a:t>
            </a:r>
            <a:endParaRPr lang="en-US" altLang="zh-TW" sz="3200" b="1" dirty="0">
              <a:solidFill>
                <a:srgbClr val="404040"/>
              </a:solidFill>
            </a:endParaRPr>
          </a:p>
          <a:p>
            <a:pPr>
              <a:lnSpc>
                <a:spcPct val="85000"/>
              </a:lnSpc>
              <a:buSzPts val="1400"/>
            </a:pPr>
            <a:endParaRPr lang="en-US" altLang="zh-TW" sz="3200" b="1" dirty="0"/>
          </a:p>
        </p:txBody>
      </p:sp>
      <p:sp>
        <p:nvSpPr>
          <p:cNvPr id="39939" name="矩形 1"/>
          <p:cNvSpPr>
            <a:spLocks noChangeArrowheads="1"/>
          </p:cNvSpPr>
          <p:nvPr/>
        </p:nvSpPr>
        <p:spPr bwMode="auto">
          <a:xfrm>
            <a:off x="4914119" y="5064907"/>
            <a:ext cx="3927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影片來源：意得輯 </a:t>
            </a:r>
            <a:r>
              <a:rPr lang="en-US" altLang="zh-TW" sz="2400" b="1" dirty="0" err="1">
                <a:solidFill>
                  <a:schemeClr val="tx1"/>
                </a:solidFill>
              </a:rPr>
              <a:t>Editage</a:t>
            </a:r>
            <a:r>
              <a:rPr lang="en-US" altLang="zh-TW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hape 150"/>
          <p:cNvSpPr txBox="1">
            <a:spLocks/>
          </p:cNvSpPr>
          <p:nvPr/>
        </p:nvSpPr>
        <p:spPr bwMode="auto">
          <a:xfrm>
            <a:off x="806450" y="1471090"/>
            <a:ext cx="278291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>
              <a:lnSpc>
                <a:spcPct val="85000"/>
              </a:lnSpc>
              <a:buSzPts val="1400"/>
            </a:pPr>
            <a:r>
              <a:rPr lang="zh-TW" altLang="en-US" sz="4400" b="1" dirty="0" smtClean="0"/>
              <a:t>觀看影片 </a:t>
            </a:r>
            <a:endParaRPr lang="zh-TW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矩形 2"/>
          <p:cNvSpPr>
            <a:spLocks noChangeArrowheads="1"/>
          </p:cNvSpPr>
          <p:nvPr/>
        </p:nvSpPr>
        <p:spPr bwMode="auto">
          <a:xfrm>
            <a:off x="500063" y="1004888"/>
            <a:ext cx="82978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TW" altLang="en-US" sz="28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南韓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生物學家</a:t>
            </a:r>
            <a:r>
              <a:rPr lang="zh-TW" altLang="en-US" sz="28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黃禹錫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2004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年在美國「科學」期刊發表論文指稱，其團隊成功複製了三十個人類胚胎，並獨步全球從當中一個胚胎發展出幹細胞株。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2005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年再度於「科學」期刊發文說，其團隊發展出十一個特定病患的胚胎幹細胞株，然而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月，他被控違反醫學倫理，接受自己研究員的卵子，之後南韓媒體揭露他整個研究實屬捏造，首爾大學為此成立調查委員會，結果判定其論文是造假，他沒有製造出任何幹細胞。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962" name="標題 1"/>
          <p:cNvSpPr txBox="1">
            <a:spLocks/>
          </p:cNvSpPr>
          <p:nvPr/>
        </p:nvSpPr>
        <p:spPr bwMode="auto">
          <a:xfrm>
            <a:off x="690563" y="277813"/>
            <a:ext cx="75438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lnSpc>
                <a:spcPct val="85000"/>
              </a:lnSpc>
              <a:buSzPts val="1400"/>
            </a:pPr>
            <a:r>
              <a:rPr lang="zh-TW" altLang="en-US" sz="4400" b="1">
                <a:solidFill>
                  <a:schemeClr val="tx1"/>
                </a:solidFill>
              </a:rPr>
              <a:t>範例說明</a:t>
            </a:r>
          </a:p>
        </p:txBody>
      </p:sp>
      <p:sp>
        <p:nvSpPr>
          <p:cNvPr id="40963" name="矩形 1"/>
          <p:cNvSpPr>
            <a:spLocks noChangeArrowheads="1"/>
          </p:cNvSpPr>
          <p:nvPr/>
        </p:nvSpPr>
        <p:spPr bwMode="auto">
          <a:xfrm>
            <a:off x="1945943" y="5702281"/>
            <a:ext cx="71980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chemeClr val="tx1"/>
                </a:solidFill>
              </a:rPr>
              <a:t>文章出處：自由時報電子報</a:t>
            </a:r>
            <a:r>
              <a:rPr lang="en-US" altLang="zh-TW" sz="2000" dirty="0">
                <a:solidFill>
                  <a:schemeClr val="tx1"/>
                </a:solidFill>
              </a:rPr>
              <a:t>2009.10.27</a:t>
            </a:r>
            <a:endParaRPr lang="zh-TW" altLang="en-US" sz="2000" dirty="0">
              <a:solidFill>
                <a:schemeClr val="tx1"/>
              </a:solidFill>
            </a:endParaRPr>
          </a:p>
          <a:p>
            <a:r>
              <a:rPr lang="en-US" altLang="zh-TW" sz="2000" dirty="0">
                <a:solidFill>
                  <a:schemeClr val="tx1"/>
                </a:solidFill>
              </a:rPr>
              <a:t>http://news.ltn.com.tw/news/world/paper/346062/print</a:t>
            </a:r>
            <a:endParaRPr lang="zh-TW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63"/>
          <p:cNvSpPr txBox="1">
            <a:spLocks noGrp="1"/>
          </p:cNvSpPr>
          <p:nvPr>
            <p:ph type="body" idx="1"/>
          </p:nvPr>
        </p:nvSpPr>
        <p:spPr>
          <a:xfrm>
            <a:off x="822325" y="1495425"/>
            <a:ext cx="7543800" cy="4792663"/>
          </a:xfrm>
        </p:spPr>
        <p:txBody>
          <a:bodyPr lIns="0" tIns="45700" rIns="0" bIns="45700"/>
          <a:lstStyle/>
          <a:p>
            <a:pPr marL="88900" indent="-88900" algn="just"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200"/>
              <a:buFont typeface="Noto Sans Symbols"/>
              <a:buChar char="✓"/>
            </a:pPr>
            <a:r>
              <a:rPr lang="zh-TW" altLang="en-US" sz="4000" dirty="0" smtClean="0">
                <a:latin typeface="Arial" charset="0"/>
                <a:ea typeface="新細明體" charset="-120"/>
                <a:cs typeface="Arial" charset="0"/>
              </a:rPr>
              <a:t>此報導中研究人員</a:t>
            </a:r>
            <a:r>
              <a:rPr lang="zh-TW" altLang="en-US" sz="4000" dirty="0" smtClean="0">
                <a:solidFill>
                  <a:schemeClr val="tx1"/>
                </a:solidFill>
                <a:latin typeface="Arial" charset="0"/>
                <a:ea typeface="新細明體" charset="-120"/>
                <a:cs typeface="Arial" charset="0"/>
              </a:rPr>
              <a:t>涉及了哪些不當研究行為</a:t>
            </a:r>
            <a:r>
              <a:rPr lang="zh-TW" altLang="zh-TW" sz="4000" dirty="0" smtClean="0">
                <a:latin typeface="Arial" charset="0"/>
                <a:ea typeface="新細明體" charset="-120"/>
                <a:cs typeface="Arial" charset="0"/>
              </a:rPr>
              <a:t>？</a:t>
            </a:r>
            <a:endParaRPr lang="en-US" altLang="zh-TW" sz="4000" dirty="0" smtClean="0">
              <a:solidFill>
                <a:schemeClr val="tx1"/>
              </a:solidFill>
              <a:latin typeface="Arial" charset="0"/>
              <a:ea typeface="新細明體" charset="-120"/>
              <a:cs typeface="Arial" charset="0"/>
            </a:endParaRPr>
          </a:p>
          <a:p>
            <a:pPr marL="88900" indent="-88900" algn="just"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200"/>
              <a:buFont typeface="Noto Sans Symbols"/>
              <a:buChar char="✓"/>
            </a:pPr>
            <a:r>
              <a:rPr lang="zh-TW" altLang="en-US" sz="4000" dirty="0" smtClean="0">
                <a:solidFill>
                  <a:schemeClr val="tx1"/>
                </a:solidFill>
                <a:latin typeface="Arial" charset="0"/>
                <a:ea typeface="新細明體" charset="-120"/>
                <a:cs typeface="Arial" charset="0"/>
              </a:rPr>
              <a:t>你認為事件中的南韓生物學家是基於什麼原因而涉入不當研究行為？未來該如何避免這類的事件重演？</a:t>
            </a:r>
            <a:endParaRPr lang="zh-TW" altLang="en-US" sz="3200" dirty="0" smtClean="0">
              <a:solidFill>
                <a:schemeClr val="tx1"/>
              </a:solidFill>
              <a:latin typeface="Arial" charset="0"/>
              <a:ea typeface="新細明體" charset="-120"/>
              <a:cs typeface="Arial" charset="0"/>
            </a:endParaRPr>
          </a:p>
          <a:p>
            <a:pPr marL="88900" indent="-88900"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Calibri" pitchFamily="34" charset="0"/>
              <a:buNone/>
            </a:pPr>
            <a:endParaRPr lang="zh-TW" altLang="en-US" sz="3000" dirty="0" smtClean="0">
              <a:solidFill>
                <a:srgbClr val="404040"/>
              </a:solidFill>
              <a:latin typeface="Arial" charset="0"/>
              <a:ea typeface="新細明體" charset="-120"/>
              <a:cs typeface="Arial" charset="0"/>
            </a:endParaRPr>
          </a:p>
        </p:txBody>
      </p:sp>
      <p:sp>
        <p:nvSpPr>
          <p:cNvPr id="41986" name="Shape 164"/>
          <p:cNvSpPr txBox="1">
            <a:spLocks noGrp="1"/>
          </p:cNvSpPr>
          <p:nvPr>
            <p:ph type="title"/>
          </p:nvPr>
        </p:nvSpPr>
        <p:spPr>
          <a:xfrm>
            <a:off x="2597150" y="363538"/>
            <a:ext cx="5768975" cy="7366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smtClean="0">
                <a:latin typeface="Arial" charset="0"/>
                <a:ea typeface="新細明體" charset="-120"/>
                <a:cs typeface="Arial" charset="0"/>
              </a:rPr>
              <a:t>想一想</a:t>
            </a:r>
          </a:p>
        </p:txBody>
      </p:sp>
      <p:pic>
        <p:nvPicPr>
          <p:cNvPr id="41987" name="圖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325" y="200025"/>
            <a:ext cx="1774825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58763" y="704850"/>
          <a:ext cx="8749968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492"/>
                <a:gridCol w="2187492"/>
                <a:gridCol w="2187492"/>
                <a:gridCol w="2187492"/>
              </a:tblGrid>
              <a:tr h="103774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</a:rPr>
                        <a:t>年份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</a:rPr>
                        <a:t>人物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</a:rPr>
                        <a:t>案由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</a:rPr>
                        <a:t>結果</a:t>
                      </a:r>
                    </a:p>
                    <a:p>
                      <a:pPr algn="ctr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585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2005</a:t>
                      </a:r>
                    </a:p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南韓</a:t>
                      </a:r>
                      <a:endParaRPr lang="en-US" altLang="zh-TW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生物學家</a:t>
                      </a:r>
                    </a:p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1.</a:t>
                      </a:r>
                      <a:r>
                        <a:rPr lang="zh-TW" altLang="en-US" sz="2400" dirty="0" smtClean="0"/>
                        <a:t>被指控在幹細胞研究中使用科研組女研究員的卵細胞， 並有細胞買賣的行為。</a:t>
                      </a:r>
                      <a:endParaRPr lang="en-US" altLang="zh-TW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2.</a:t>
                      </a:r>
                      <a:r>
                        <a:rPr lang="zh-TW" altLang="en-US" sz="2400" dirty="0" smtClean="0"/>
                        <a:t>科研成果造假。</a:t>
                      </a:r>
                      <a:endParaRPr lang="en-US" altLang="zh-TW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3.</a:t>
                      </a:r>
                      <a:r>
                        <a:rPr lang="zh-TW" altLang="en-US" sz="2400" dirty="0" smtClean="0"/>
                        <a:t>將巨額研究費用佔為己用。</a:t>
                      </a:r>
                    </a:p>
                    <a:p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1.</a:t>
                      </a:r>
                      <a:r>
                        <a:rPr lang="zh-TW" altLang="en-US" sz="2400" dirty="0" smtClean="0"/>
                        <a:t>首爾大學將之開除。</a:t>
                      </a:r>
                      <a:endParaRPr lang="en-US" altLang="zh-TW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2.</a:t>
                      </a:r>
                      <a:r>
                        <a:rPr lang="zh-TW" altLang="en-US" sz="2400" dirty="0" smtClean="0"/>
                        <a:t>取消「最高科學家」 稱號，並免去其一切 公職。</a:t>
                      </a:r>
                      <a:endParaRPr lang="en-US" altLang="zh-TW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3.2010</a:t>
                      </a:r>
                      <a:r>
                        <a:rPr lang="zh-TW" altLang="en-US" sz="2400" dirty="0" smtClean="0"/>
                        <a:t>年</a:t>
                      </a:r>
                      <a:r>
                        <a:rPr lang="en-US" altLang="zh-TW" sz="2400" dirty="0" smtClean="0"/>
                        <a:t>12</a:t>
                      </a:r>
                      <a:r>
                        <a:rPr lang="zh-TW" altLang="en-US" sz="2400" dirty="0" smtClean="0"/>
                        <a:t>月</a:t>
                      </a:r>
                      <a:r>
                        <a:rPr lang="en-US" altLang="zh-TW" sz="2400" dirty="0" smtClean="0"/>
                        <a:t>16</a:t>
                      </a:r>
                      <a:r>
                        <a:rPr lang="zh-TW" altLang="en-US" sz="2400" dirty="0" smtClean="0"/>
                        <a:t>日首爾 高等法院二審判決有 期徒刑</a:t>
                      </a:r>
                      <a:r>
                        <a:rPr lang="en-US" altLang="zh-TW" sz="2400" dirty="0" smtClean="0"/>
                        <a:t>18</a:t>
                      </a:r>
                      <a:r>
                        <a:rPr lang="zh-TW" altLang="en-US" sz="2400" dirty="0" smtClean="0"/>
                        <a:t>個月，緩刑</a:t>
                      </a:r>
                      <a:r>
                        <a:rPr lang="en-US" altLang="zh-TW" sz="2400" dirty="0" smtClean="0"/>
                        <a:t>2 </a:t>
                      </a:r>
                      <a:r>
                        <a:rPr lang="zh-TW" altLang="en-US" sz="2400" dirty="0" smtClean="0"/>
                        <a:t>年</a:t>
                      </a:r>
                    </a:p>
                    <a:p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050" name="Shape 164"/>
          <p:cNvSpPr txBox="1">
            <a:spLocks noGrp="1"/>
          </p:cNvSpPr>
          <p:nvPr>
            <p:ph type="title"/>
          </p:nvPr>
        </p:nvSpPr>
        <p:spPr>
          <a:xfrm>
            <a:off x="577850" y="136525"/>
            <a:ext cx="7543800" cy="736600"/>
          </a:xfrm>
        </p:spPr>
        <p:txBody>
          <a:bodyPr tIns="45700" bIns="45700"/>
          <a:lstStyle/>
          <a:p>
            <a:pPr eaLnBrk="1" hangingPunct="1">
              <a:lnSpc>
                <a:spcPct val="85000"/>
              </a:lnSpc>
              <a:buSzPts val="1400"/>
            </a:pPr>
            <a:r>
              <a:rPr lang="zh-TW" altLang="en-US" sz="4800" b="1" smtClean="0">
                <a:latin typeface="Arial" charset="0"/>
                <a:ea typeface="新細明體" charset="-120"/>
                <a:cs typeface="Arial" charset="0"/>
              </a:rPr>
              <a:t>事件整理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822325" y="334963"/>
            <a:ext cx="7921625" cy="736600"/>
          </a:xfrm>
        </p:spPr>
        <p:txBody>
          <a:bodyPr tIns="45700" bIns="45700">
            <a:normAutofit fontScale="90000"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zh-TW" altLang="zh-TW" sz="3900" b="1" smtClean="0">
                <a:solidFill>
                  <a:srgbClr val="3F3F3F"/>
                </a:solidFill>
                <a:latin typeface="Arial" charset="0"/>
                <a:ea typeface="新細明體" charset="-120"/>
                <a:cs typeface="Arial" charset="0"/>
              </a:rPr>
              <a:t/>
            </a:r>
            <a:br>
              <a:rPr lang="zh-TW" altLang="zh-TW" sz="3900" b="1" smtClean="0">
                <a:solidFill>
                  <a:srgbClr val="3F3F3F"/>
                </a:solidFill>
                <a:latin typeface="Arial" charset="0"/>
                <a:ea typeface="新細明體" charset="-120"/>
                <a:cs typeface="Arial" charset="0"/>
              </a:rPr>
            </a:br>
            <a:r>
              <a:rPr lang="zh-TW" altLang="en-US" sz="2900" b="1" smtClean="0">
                <a:solidFill>
                  <a:srgbClr val="3F3F3F"/>
                </a:solidFill>
                <a:latin typeface="Arial" charset="0"/>
                <a:ea typeface="新細明體" charset="-120"/>
                <a:cs typeface="Arial" charset="0"/>
              </a:rPr>
              <a:t>圖書資訊利用教育課程綱要及教案設計小組</a:t>
            </a:r>
          </a:p>
        </p:txBody>
      </p:sp>
      <p:sp>
        <p:nvSpPr>
          <p:cNvPr id="4" name="文字版面配置區 2"/>
          <p:cNvSpPr txBox="1">
            <a:spLocks/>
          </p:cNvSpPr>
          <p:nvPr/>
        </p:nvSpPr>
        <p:spPr>
          <a:xfrm>
            <a:off x="815377" y="1258125"/>
            <a:ext cx="7886700" cy="4838298"/>
          </a:xfrm>
          <a:prstGeom prst="rect">
            <a:avLst/>
          </a:prstGeom>
        </p:spPr>
        <p:txBody>
          <a:bodyPr/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主持人：國立臺灣師範大學圖資所陳昭珍教授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共同指導：</a:t>
            </a:r>
            <a:r>
              <a:rPr lang="zh-TW" altLang="zh-TW" sz="1900" dirty="0"/>
              <a:t>國立政治大學圖書資訊與檔案學研究所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林巧敏教授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中興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圖書資訊學研究所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詹麗萍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</a:p>
          <a:p>
            <a:pPr marL="0" indent="0">
              <a:buNone/>
            </a:pPr>
            <a:r>
              <a:rPr lang="zh-TW" altLang="en-US" sz="1900" dirty="0" smtClean="0"/>
              <a:t>                       </a:t>
            </a:r>
            <a:r>
              <a:rPr lang="zh-TW" altLang="zh-TW" sz="1900" dirty="0" smtClean="0"/>
              <a:t>國立</a:t>
            </a:r>
            <a:r>
              <a:rPr lang="zh-TW" altLang="zh-TW" sz="1900" dirty="0"/>
              <a:t>臺中教育大學區域與社會發展</a:t>
            </a:r>
            <a:r>
              <a:rPr lang="zh-TW" altLang="zh-TW" sz="1900" dirty="0" smtClean="0"/>
              <a:t>學系賴苑玲</a:t>
            </a:r>
            <a:r>
              <a:rPr lang="zh-TW" altLang="zh-TW" sz="1900" dirty="0"/>
              <a:t>教授</a:t>
            </a:r>
          </a:p>
          <a:p>
            <a:pPr marL="0" indent="0">
              <a:buNone/>
            </a:pPr>
            <a:r>
              <a:rPr lang="zh-TW" altLang="en-US" sz="1900" dirty="0" smtClean="0"/>
              <a:t>                       </a:t>
            </a:r>
            <a:r>
              <a:rPr lang="zh-TW" altLang="zh-TW" sz="1900" dirty="0" smtClean="0"/>
              <a:t>國立</a:t>
            </a:r>
            <a:r>
              <a:rPr lang="zh-TW" altLang="zh-TW" sz="1900" dirty="0"/>
              <a:t>臺南大學教育學</a:t>
            </a:r>
            <a:r>
              <a:rPr lang="zh-TW" altLang="zh-TW" sz="1900" dirty="0" smtClean="0"/>
              <a:t>系陳海泓教授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小組成員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：基隆市銘傳國民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中學林季儒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基隆市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武崙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國民中學魏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伶容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苗栗縣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致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民國民中學梁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語喬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臺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中市大墩國民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中學童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師薇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臺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中市四張犁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國民中學施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錦瑢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嘉義縣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忠和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國民中學張家祥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臺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南市中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山國民中學何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憶婷老師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臺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南市文賢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國民中學蔡佩伶老師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花蓮縣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玉里國民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中學姜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亭安老師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69"/>
          <p:cNvSpPr txBox="1">
            <a:spLocks noGrp="1"/>
          </p:cNvSpPr>
          <p:nvPr>
            <p:ph type="body" idx="1"/>
          </p:nvPr>
        </p:nvSpPr>
        <p:spPr>
          <a:xfrm>
            <a:off x="831850" y="1558925"/>
            <a:ext cx="7602538" cy="4459288"/>
          </a:xfrm>
        </p:spPr>
        <p:txBody>
          <a:bodyPr lIns="0" tIns="45700" rIns="0" bIns="45700"/>
          <a:lstStyle/>
          <a:p>
            <a:pPr marL="88900" indent="-88900"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zh-TW" altLang="en-US" sz="4000" smtClean="0">
                <a:latin typeface="Arial" charset="0"/>
                <a:ea typeface="新細明體" charset="-120"/>
                <a:cs typeface="Arial" charset="0"/>
              </a:rPr>
              <a:t>分組找出一件違反學術倫理的事件，並說明其違反的類型與原因。</a:t>
            </a:r>
          </a:p>
          <a:p>
            <a:pPr marL="88900" indent="-88900"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zh-TW" altLang="en-US" sz="4000" smtClean="0">
                <a:latin typeface="Arial" charset="0"/>
                <a:ea typeface="新細明體" charset="-120"/>
                <a:cs typeface="Arial" charset="0"/>
              </a:rPr>
              <a:t>各組討論與說明。</a:t>
            </a:r>
          </a:p>
          <a:p>
            <a:pPr marL="88900" indent="-88900"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zh-TW" altLang="en-US" sz="4000" smtClean="0">
                <a:latin typeface="Arial" charset="0"/>
                <a:ea typeface="新細明體" charset="-120"/>
                <a:cs typeface="Arial" charset="0"/>
              </a:rPr>
              <a:t>老師總結規範重點。</a:t>
            </a:r>
          </a:p>
        </p:txBody>
      </p:sp>
      <p:sp>
        <p:nvSpPr>
          <p:cNvPr id="45058" name="Shape 170"/>
          <p:cNvSpPr txBox="1">
            <a:spLocks noGrp="1"/>
          </p:cNvSpPr>
          <p:nvPr>
            <p:ph type="title"/>
          </p:nvPr>
        </p:nvSpPr>
        <p:spPr>
          <a:xfrm>
            <a:off x="1712913" y="388938"/>
            <a:ext cx="6481762" cy="7366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 b="1" smtClean="0">
                <a:latin typeface="Arial" charset="0"/>
                <a:ea typeface="新細明體" charset="-120"/>
                <a:cs typeface="Arial" charset="0"/>
              </a:rPr>
              <a:t>小試身手</a:t>
            </a:r>
          </a:p>
        </p:txBody>
      </p:sp>
      <p:pic>
        <p:nvPicPr>
          <p:cNvPr id="45059" name="Shape 171" descr="http://mercari-syoshin.com/wp/wp-content/uploads/2015/09/087686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5213" y="3341688"/>
            <a:ext cx="2678112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Shape 172" descr="https://www.xcnnews.com/wp-content/uploads/2017/12/5EE2B827E82BAFF36C9CA69F79113936D9C84E72_size10_w641_h425.jpg"/>
          <p:cNvPicPr preferRelativeResize="0">
            <a:picLocks noChangeAspect="1" noChangeArrowheads="1"/>
          </p:cNvPicPr>
          <p:nvPr/>
        </p:nvPicPr>
        <p:blipFill>
          <a:blip r:embed="rId4"/>
          <a:srcRect l="21297" t="6770" r="21561" b="8797"/>
          <a:stretch>
            <a:fillRect/>
          </a:stretch>
        </p:blipFill>
        <p:spPr bwMode="auto">
          <a:xfrm>
            <a:off x="363538" y="123825"/>
            <a:ext cx="1331912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77"/>
          <p:cNvSpPr txBox="1">
            <a:spLocks noGrp="1"/>
          </p:cNvSpPr>
          <p:nvPr>
            <p:ph type="ctrTitle"/>
          </p:nvPr>
        </p:nvSpPr>
        <p:spPr>
          <a:xfrm>
            <a:off x="835025" y="1916113"/>
            <a:ext cx="7759700" cy="2422525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zh-TW" altLang="zh-TW" b="1" smtClean="0">
                <a:latin typeface="Arial" charset="0"/>
                <a:ea typeface="新細明體" charset="-120"/>
                <a:cs typeface="Arial" charset="0"/>
              </a:rPr>
              <a:t>Thank You</a:t>
            </a:r>
            <a:br>
              <a:rPr lang="zh-TW" altLang="zh-TW" b="1" smtClean="0">
                <a:latin typeface="Arial" charset="0"/>
                <a:ea typeface="新細明體" charset="-120"/>
                <a:cs typeface="Arial" charset="0"/>
              </a:rPr>
            </a:br>
            <a:r>
              <a:rPr lang="zh-TW" altLang="en-US" b="1" smtClean="0">
                <a:latin typeface="Arial" charset="0"/>
                <a:ea typeface="新細明體" charset="-120"/>
                <a:cs typeface="Arial" charset="0"/>
              </a:rPr>
              <a:t>敬請指教</a:t>
            </a:r>
          </a:p>
        </p:txBody>
      </p:sp>
      <p:sp>
        <p:nvSpPr>
          <p:cNvPr id="47106" name="Shape 178"/>
          <p:cNvSpPr txBox="1">
            <a:spLocks noChangeArrowheads="1"/>
          </p:cNvSpPr>
          <p:nvPr/>
        </p:nvSpPr>
        <p:spPr bwMode="auto">
          <a:xfrm>
            <a:off x="835025" y="4229100"/>
            <a:ext cx="7504113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r>
              <a:rPr lang="zh-TW" altLang="en-US" sz="2000"/>
              <a:t>若需要更完整的資料可參考</a:t>
            </a:r>
          </a:p>
          <a:p>
            <a:r>
              <a:rPr lang="zh-TW" altLang="en-US" sz="2000"/>
              <a:t>圖書教師輔導團：國民中學資訊素養</a:t>
            </a:r>
            <a:r>
              <a:rPr lang="zh-TW" altLang="zh-TW" sz="2000"/>
              <a:t>(Big6)</a:t>
            </a:r>
            <a:r>
              <a:rPr lang="zh-TW" altLang="en-US" sz="2000"/>
              <a:t>融入專題研究教學教案</a:t>
            </a:r>
          </a:p>
          <a:p>
            <a:r>
              <a:rPr lang="zh-TW" altLang="zh-TW" sz="2000"/>
              <a:t>https://sites.google.com/site/tlresource99/home/big6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57"/>
          <p:cNvSpPr txBox="1">
            <a:spLocks noGrp="1"/>
          </p:cNvSpPr>
          <p:nvPr>
            <p:ph type="title"/>
          </p:nvPr>
        </p:nvSpPr>
        <p:spPr>
          <a:xfrm>
            <a:off x="822325" y="363538"/>
            <a:ext cx="7543800" cy="736600"/>
          </a:xfrm>
        </p:spPr>
        <p:txBody>
          <a:bodyPr tIns="45700" bIns="45700"/>
          <a:lstStyle/>
          <a:p>
            <a:pPr indent="-304800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4800"/>
            </a:pPr>
            <a:r>
              <a:rPr lang="zh-TW" altLang="en-US" sz="4800" b="1" smtClean="0">
                <a:latin typeface="Arial" charset="0"/>
                <a:ea typeface="新細明體" charset="-120"/>
                <a:cs typeface="Arial" charset="0"/>
              </a:rPr>
              <a:t>大綱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66713" y="1363663"/>
            <a:ext cx="8337550" cy="4610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marL="342900" indent="-342900">
              <a:lnSpc>
                <a:spcPct val="80000"/>
              </a:lnSpc>
              <a:buClr>
                <a:srgbClr val="000000"/>
              </a:buClr>
              <a:buSzPts val="2800"/>
              <a:buFont typeface="Arial" charset="0"/>
              <a:buChar char="•"/>
            </a:pPr>
            <a:r>
              <a:rPr lang="zh-TW" altLang="en-US" sz="2800" dirty="0"/>
              <a:t>綱要編號：資訊</a:t>
            </a:r>
            <a:r>
              <a:rPr lang="zh-TW" altLang="en-US" sz="2800" dirty="0" smtClean="0"/>
              <a:t>素養</a:t>
            </a:r>
            <a:r>
              <a:rPr lang="en-US" altLang="zh-TW" sz="2800" dirty="0" smtClean="0"/>
              <a:t>3</a:t>
            </a:r>
            <a:r>
              <a:rPr lang="zh-TW" altLang="zh-TW" sz="2800" dirty="0" smtClean="0"/>
              <a:t>-</a:t>
            </a:r>
            <a:r>
              <a:rPr lang="zh-TW" altLang="zh-TW" sz="2800" dirty="0"/>
              <a:t>1</a:t>
            </a:r>
          </a:p>
          <a:p>
            <a:pPr marL="342900" indent="-342900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ts val="2800"/>
              <a:buFont typeface="Arial" charset="0"/>
              <a:buChar char="•"/>
            </a:pPr>
            <a:r>
              <a:rPr lang="zh-TW" altLang="en-US" sz="2800" dirty="0"/>
              <a:t>綱要構面：資訊素養</a:t>
            </a:r>
          </a:p>
          <a:p>
            <a:pPr marL="342900" indent="-342900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ts val="2800"/>
              <a:buFont typeface="Arial" charset="0"/>
              <a:buChar char="•"/>
            </a:pPr>
            <a:r>
              <a:rPr lang="zh-TW" altLang="en-US" sz="2800" dirty="0"/>
              <a:t>授課年級：三年級</a:t>
            </a:r>
          </a:p>
          <a:p>
            <a:pPr marL="342900" indent="-342900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ts val="2800"/>
              <a:buFont typeface="Arial" charset="0"/>
              <a:buChar char="•"/>
            </a:pPr>
            <a:r>
              <a:rPr lang="zh-TW" altLang="en-US" sz="2800" dirty="0"/>
              <a:t>課程名稱：具備學術倫理的觀念</a:t>
            </a:r>
          </a:p>
          <a:p>
            <a:pPr marL="342900" indent="-342900">
              <a:spcBef>
                <a:spcPts val="563"/>
              </a:spcBef>
              <a:buClr>
                <a:srgbClr val="000000"/>
              </a:buClr>
              <a:buSzPts val="2800"/>
              <a:buFont typeface="Arial" charset="0"/>
              <a:buChar char="•"/>
            </a:pPr>
            <a:r>
              <a:rPr lang="zh-TW" altLang="en-US" sz="2800" dirty="0"/>
              <a:t>課程宗旨：</a:t>
            </a:r>
          </a:p>
          <a:p>
            <a:pPr marL="342900" indent="-342900">
              <a:spcBef>
                <a:spcPts val="475"/>
              </a:spcBef>
              <a:buClr>
                <a:srgbClr val="000000"/>
              </a:buClr>
              <a:buSzPts val="2400"/>
              <a:buFont typeface="Arial" charset="0"/>
              <a:buNone/>
            </a:pPr>
            <a:r>
              <a:rPr lang="zh-TW" altLang="zh-TW" sz="2400" dirty="0"/>
              <a:t>    </a:t>
            </a:r>
            <a:r>
              <a:rPr lang="en-US" altLang="zh-TW" sz="2400" dirty="0" smtClean="0"/>
              <a:t>3</a:t>
            </a:r>
            <a:r>
              <a:rPr lang="zh-TW" altLang="zh-TW" sz="2400" dirty="0" smtClean="0"/>
              <a:t>-</a:t>
            </a:r>
            <a:r>
              <a:rPr lang="zh-TW" altLang="zh-TW" sz="2400" dirty="0"/>
              <a:t>1</a:t>
            </a:r>
            <a:r>
              <a:rPr lang="zh-TW" altLang="en-US" sz="2400" dirty="0"/>
              <a:t>具備正確的研究學術態度，並遵守相關法律</a:t>
            </a:r>
          </a:p>
          <a:p>
            <a:pPr marL="342900" indent="-342900">
              <a:spcBef>
                <a:spcPts val="563"/>
              </a:spcBef>
              <a:buClr>
                <a:srgbClr val="000000"/>
              </a:buClr>
              <a:buSzPts val="2800"/>
              <a:buFont typeface="Arial" charset="0"/>
              <a:buNone/>
            </a:pPr>
            <a:r>
              <a:rPr lang="zh-TW" altLang="zh-TW" sz="2800" dirty="0"/>
              <a:t>   </a:t>
            </a:r>
          </a:p>
          <a:p>
            <a:pPr marL="342900" indent="-342900">
              <a:spcBef>
                <a:spcPts val="563"/>
              </a:spcBef>
              <a:buClr>
                <a:srgbClr val="000000"/>
              </a:buClr>
              <a:buSzPts val="2800"/>
              <a:buFont typeface="Arial" charset="0"/>
              <a:buNone/>
            </a:pPr>
            <a:r>
              <a:rPr lang="zh-TW" altLang="zh-TW" sz="2800" dirty="0"/>
              <a:t>    </a:t>
            </a:r>
            <a:r>
              <a:rPr lang="zh-TW" altLang="en-US" sz="2800" b="1" dirty="0"/>
              <a:t>教學活動：</a:t>
            </a:r>
            <a:r>
              <a:rPr lang="zh-TW" altLang="en-US" sz="2800" dirty="0"/>
              <a:t>介紹正確的學術研究及倫理態度，引導學生遵守法律的規定。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63"/>
          <p:cNvSpPr txBox="1">
            <a:spLocks noGrp="1"/>
          </p:cNvSpPr>
          <p:nvPr>
            <p:ph type="body" idx="1"/>
          </p:nvPr>
        </p:nvSpPr>
        <p:spPr>
          <a:xfrm>
            <a:off x="822325" y="1390650"/>
            <a:ext cx="7543800" cy="4478338"/>
          </a:xfrm>
        </p:spPr>
        <p:txBody>
          <a:bodyPr lIns="0" tIns="45700" rIns="0" bIns="45700"/>
          <a:lstStyle/>
          <a:p>
            <a:pPr marL="88900" indent="-88900"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200"/>
              <a:buFont typeface="Calibri" pitchFamily="34" charset="0"/>
              <a:buChar char=" "/>
            </a:pPr>
            <a:r>
              <a:rPr lang="zh-TW" altLang="en-US" sz="3200" dirty="0" smtClean="0">
                <a:solidFill>
                  <a:srgbClr val="0000FF"/>
                </a:solidFill>
                <a:latin typeface="Arial" charset="0"/>
                <a:ea typeface="新細明體" charset="-120"/>
                <a:cs typeface="Arial" charset="0"/>
              </a:rPr>
              <a:t>認知：</a:t>
            </a:r>
            <a:r>
              <a:rPr lang="zh-TW" altLang="en-US" sz="3200" dirty="0" smtClean="0">
                <a:latin typeface="Arial" charset="0"/>
                <a:ea typeface="新細明體" charset="-120"/>
                <a:cs typeface="Arial" charset="0"/>
              </a:rPr>
              <a:t>學生能明瞭學術倫理的重要性與具備正確的知識。</a:t>
            </a:r>
          </a:p>
          <a:p>
            <a:pPr marL="88900" indent="-88900"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Calibri" pitchFamily="34" charset="0"/>
              <a:buChar char=" "/>
            </a:pPr>
            <a:r>
              <a:rPr lang="zh-TW" altLang="en-US" sz="3000" dirty="0" smtClean="0">
                <a:solidFill>
                  <a:srgbClr val="00B050"/>
                </a:solidFill>
                <a:latin typeface="Arial" charset="0"/>
                <a:ea typeface="新細明體" charset="-120"/>
                <a:cs typeface="Arial" charset="0"/>
              </a:rPr>
              <a:t>情意：</a:t>
            </a:r>
            <a:r>
              <a:rPr lang="zh-TW" altLang="en-US" sz="3200" dirty="0" smtClean="0">
                <a:latin typeface="Arial" charset="0"/>
                <a:ea typeface="新細明體" charset="-120"/>
                <a:cs typeface="Arial" charset="0"/>
              </a:rPr>
              <a:t>培養學生遵守學術倫理的相關規定及負責任的研究行為和態度。</a:t>
            </a:r>
          </a:p>
          <a:p>
            <a:pPr marL="88900" indent="-88900"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Calibri" pitchFamily="34" charset="0"/>
              <a:buChar char=" "/>
            </a:pPr>
            <a:r>
              <a:rPr lang="zh-TW" altLang="en-US" sz="3000" dirty="0" smtClean="0">
                <a:solidFill>
                  <a:srgbClr val="FF0000"/>
                </a:solidFill>
                <a:latin typeface="Arial" charset="0"/>
                <a:ea typeface="新細明體" charset="-120"/>
                <a:cs typeface="Arial" charset="0"/>
              </a:rPr>
              <a:t>技能：</a:t>
            </a:r>
            <a:r>
              <a:rPr lang="zh-TW" altLang="en-US" sz="3000" dirty="0" smtClean="0">
                <a:latin typeface="Arial" charset="0"/>
                <a:ea typeface="新細明體" charset="-120"/>
                <a:cs typeface="Arial" charset="0"/>
              </a:rPr>
              <a:t>學生</a:t>
            </a:r>
            <a:r>
              <a:rPr lang="zh-TW" altLang="en-US" sz="3200" dirty="0" smtClean="0">
                <a:latin typeface="Arial" charset="0"/>
                <a:ea typeface="新細明體" charset="-120"/>
                <a:cs typeface="Arial" charset="0"/>
              </a:rPr>
              <a:t>能具備辨別學術倫理的對錯行為能力。</a:t>
            </a:r>
            <a:r>
              <a:rPr lang="zh-TW" altLang="en-US" sz="2800" dirty="0" smtClean="0">
                <a:solidFill>
                  <a:srgbClr val="404040"/>
                </a:solidFill>
                <a:latin typeface="Arial" charset="0"/>
                <a:ea typeface="新細明體" charset="-120"/>
                <a:cs typeface="Arial" charset="0"/>
              </a:rPr>
              <a:t> </a:t>
            </a:r>
          </a:p>
          <a:p>
            <a:pPr marL="88900" indent="-88900"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Calibri" pitchFamily="34" charset="0"/>
              <a:buNone/>
            </a:pPr>
            <a:endParaRPr lang="zh-TW" altLang="en-US" sz="3000" dirty="0" smtClean="0">
              <a:solidFill>
                <a:srgbClr val="FF0000"/>
              </a:solidFill>
              <a:latin typeface="Arial" charset="0"/>
              <a:ea typeface="新細明體" charset="-120"/>
              <a:cs typeface="Arial" charset="0"/>
            </a:endParaRPr>
          </a:p>
        </p:txBody>
      </p:sp>
      <p:sp>
        <p:nvSpPr>
          <p:cNvPr id="25602" name="Shape 64"/>
          <p:cNvSpPr txBox="1">
            <a:spLocks noGrp="1"/>
          </p:cNvSpPr>
          <p:nvPr>
            <p:ph type="title"/>
          </p:nvPr>
        </p:nvSpPr>
        <p:spPr>
          <a:xfrm>
            <a:off x="822325" y="363538"/>
            <a:ext cx="7543800" cy="7366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smtClean="0">
                <a:solidFill>
                  <a:srgbClr val="404040"/>
                </a:solidFill>
                <a:latin typeface="Arial" charset="0"/>
                <a:ea typeface="新細明體" charset="-120"/>
                <a:cs typeface="Arial" charset="0"/>
              </a:rPr>
              <a:t>教學目標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09613" y="1100138"/>
            <a:ext cx="7777162" cy="4702175"/>
          </a:xfrm>
        </p:spPr>
        <p:txBody>
          <a:bodyPr lIns="0" tIns="45700" rIns="0" bIns="45700">
            <a:normAutofit/>
          </a:bodyPr>
          <a:lstStyle/>
          <a:p>
            <a:pPr marL="88900" indent="-88900" algn="just"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2800"/>
              <a:buFont typeface="Calibri" pitchFamily="34" charset="0"/>
              <a:buChar char=" "/>
            </a:pPr>
            <a:r>
              <a:rPr lang="zh-TW" altLang="zh-TW" sz="2800" b="1" dirty="0" smtClean="0">
                <a:latin typeface="Arial" charset="0"/>
                <a:ea typeface="新細明體" charset="-120"/>
                <a:cs typeface="Arial" charset="0"/>
              </a:rPr>
              <a:t>        </a:t>
            </a:r>
            <a:r>
              <a:rPr lang="zh-TW" altLang="en-US" sz="3600" b="1" dirty="0" smtClean="0">
                <a:latin typeface="Arial" charset="0"/>
                <a:ea typeface="新細明體" charset="-120"/>
                <a:cs typeface="Arial" charset="0"/>
              </a:rPr>
              <a:t>教導學生理解其定義和內涵，了解訂立學術倫理規範之目的，以及規範的主要立意。</a:t>
            </a:r>
          </a:p>
          <a:p>
            <a:pPr marL="88900" indent="-88900"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4000"/>
              <a:buFont typeface="Calibri" pitchFamily="34" charset="0"/>
              <a:buChar char=" "/>
            </a:pPr>
            <a:endParaRPr lang="en-US" altLang="zh-TW" sz="4000" b="1" dirty="0" smtClean="0">
              <a:solidFill>
                <a:srgbClr val="FF0000"/>
              </a:solidFill>
              <a:latin typeface="Arial" charset="0"/>
              <a:ea typeface="新細明體" charset="-120"/>
              <a:cs typeface="Arial" charset="0"/>
            </a:endParaRPr>
          </a:p>
          <a:p>
            <a:pPr marL="88900" indent="-88900"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4000"/>
              <a:buFont typeface="Calibri" pitchFamily="34" charset="0"/>
              <a:buChar char=" "/>
            </a:pPr>
            <a:r>
              <a:rPr lang="zh-TW" altLang="en-US" sz="4000" b="1" dirty="0" smtClean="0">
                <a:solidFill>
                  <a:srgbClr val="FF0000"/>
                </a:solidFill>
                <a:latin typeface="Arial" charset="0"/>
                <a:ea typeface="新細明體" charset="-120"/>
                <a:cs typeface="Arial" charset="0"/>
              </a:rPr>
              <a:t>學習目標</a:t>
            </a:r>
          </a:p>
          <a:p>
            <a:pPr marL="88900" indent="-88900"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200"/>
              <a:buFont typeface="Noto Sans Symbols"/>
              <a:buChar char="✓"/>
            </a:pPr>
            <a:r>
              <a:rPr lang="zh-TW" altLang="en-US" sz="3200" dirty="0" smtClean="0">
                <a:latin typeface="Arial" charset="0"/>
                <a:ea typeface="新細明體" charset="-120"/>
                <a:cs typeface="Arial" charset="0"/>
              </a:rPr>
              <a:t>辨別符合或違反研究倫理的行為</a:t>
            </a:r>
          </a:p>
          <a:p>
            <a:pPr marL="88900" indent="-88900"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200"/>
              <a:buFont typeface="Noto Sans Symbols"/>
              <a:buChar char="✓"/>
            </a:pPr>
            <a:r>
              <a:rPr lang="zh-TW" altLang="en-US" sz="3200" dirty="0" smtClean="0">
                <a:latin typeface="Arial" charset="0"/>
                <a:ea typeface="新細明體" charset="-120"/>
                <a:cs typeface="Arial" charset="0"/>
              </a:rPr>
              <a:t>培養學生負責任的研究行為及態度</a:t>
            </a:r>
          </a:p>
          <a:p>
            <a:pPr marL="88900" indent="-88900"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endParaRPr lang="zh-TW" altLang="en-US" sz="2800" dirty="0" smtClean="0">
              <a:solidFill>
                <a:srgbClr val="404040"/>
              </a:solidFill>
              <a:latin typeface="Arial" charset="0"/>
              <a:ea typeface="新細明體" charset="-120"/>
              <a:cs typeface="Arial" charset="0"/>
            </a:endParaRPr>
          </a:p>
          <a:p>
            <a:pPr marL="88900" indent="-88900"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2800"/>
              <a:buFont typeface="Calibri" pitchFamily="34" charset="0"/>
              <a:buNone/>
            </a:pPr>
            <a:endParaRPr lang="zh-TW" altLang="en-US" sz="2800" dirty="0" smtClean="0">
              <a:latin typeface="Arial" charset="0"/>
              <a:ea typeface="新細明體" charset="-120"/>
              <a:cs typeface="Arial" charset="0"/>
            </a:endParaRPr>
          </a:p>
          <a:p>
            <a:pPr marL="88900" indent="-88900"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Calibri" pitchFamily="34" charset="0"/>
              <a:buNone/>
            </a:pPr>
            <a:endParaRPr lang="zh-TW" altLang="en-US" sz="3000" dirty="0" smtClean="0">
              <a:solidFill>
                <a:srgbClr val="404040"/>
              </a:solidFill>
              <a:latin typeface="Arial" charset="0"/>
              <a:ea typeface="新細明體" charset="-120"/>
              <a:cs typeface="Arial" charset="0"/>
            </a:endParaRPr>
          </a:p>
        </p:txBody>
      </p:sp>
      <p:sp>
        <p:nvSpPr>
          <p:cNvPr id="27650" name="Shape 70"/>
          <p:cNvSpPr txBox="1">
            <a:spLocks noGrp="1"/>
          </p:cNvSpPr>
          <p:nvPr>
            <p:ph type="title"/>
          </p:nvPr>
        </p:nvSpPr>
        <p:spPr>
          <a:xfrm>
            <a:off x="822325" y="363538"/>
            <a:ext cx="7543800" cy="736600"/>
          </a:xfrm>
        </p:spPr>
        <p:txBody>
          <a:bodyPr tIns="45700" bIns="45700"/>
          <a:lstStyle/>
          <a:p>
            <a:pPr indent="-304800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4800"/>
            </a:pPr>
            <a:r>
              <a:rPr lang="zh-TW" altLang="en-US" sz="4800" b="1" dirty="0" smtClean="0">
                <a:latin typeface="Arial" charset="0"/>
                <a:ea typeface="新細明體" charset="-120"/>
                <a:cs typeface="Arial" charset="0"/>
              </a:rPr>
              <a:t>具備學術倫理的觀念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75"/>
          <p:cNvSpPr txBox="1">
            <a:spLocks noGrp="1"/>
          </p:cNvSpPr>
          <p:nvPr>
            <p:ph type="title"/>
          </p:nvPr>
        </p:nvSpPr>
        <p:spPr>
          <a:xfrm>
            <a:off x="822325" y="363538"/>
            <a:ext cx="7543800" cy="736600"/>
          </a:xfrm>
        </p:spPr>
        <p:txBody>
          <a:bodyPr tIns="45700" bIns="45700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dirty="0" smtClean="0">
                <a:latin typeface="Arial" charset="0"/>
                <a:ea typeface="新細明體" charset="-120"/>
                <a:cs typeface="Arial" charset="0"/>
              </a:rPr>
              <a:t>引起動機</a:t>
            </a:r>
          </a:p>
        </p:txBody>
      </p:sp>
      <p:sp>
        <p:nvSpPr>
          <p:cNvPr id="29698" name="Shape 76"/>
          <p:cNvSpPr>
            <a:spLocks noChangeArrowheads="1"/>
          </p:cNvSpPr>
          <p:nvPr/>
        </p:nvSpPr>
        <p:spPr bwMode="auto">
          <a:xfrm>
            <a:off x="726791" y="4314233"/>
            <a:ext cx="7499634" cy="175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5" tIns="45700" rIns="91425" bIns="45700">
            <a:spAutoFit/>
          </a:bodyPr>
          <a:lstStyle/>
          <a:p>
            <a:pPr algn="just"/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請想一想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，影片中的人員犯下學術研究的錯誤是那些呢？生活中的又有那些常見例子呢？</a:t>
            </a:r>
          </a:p>
        </p:txBody>
      </p:sp>
      <p:sp>
        <p:nvSpPr>
          <p:cNvPr id="29699" name="Shape 75"/>
          <p:cNvSpPr txBox="1">
            <a:spLocks/>
          </p:cNvSpPr>
          <p:nvPr/>
        </p:nvSpPr>
        <p:spPr bwMode="auto">
          <a:xfrm>
            <a:off x="726791" y="1269241"/>
            <a:ext cx="7790147" cy="153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>
              <a:lnSpc>
                <a:spcPct val="85000"/>
              </a:lnSpc>
              <a:buSzPts val="1400"/>
            </a:pPr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先觀看一段影片</a:t>
            </a:r>
            <a:endParaRPr lang="en-US" altLang="zh-TW" sz="4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85000"/>
              </a:lnSpc>
              <a:buSzPts val="1400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不當的研究行為抄襲與剽竊</a:t>
            </a:r>
            <a:r>
              <a:rPr lang="en-US" altLang="zh-TW" sz="2400" b="1" dirty="0">
                <a:hlinkClick r:id="rId3"/>
              </a:rPr>
              <a:t>https://www.youtube.com/watch?v=hyAmbCWYRO8</a:t>
            </a:r>
            <a:r>
              <a:rPr lang="zh-TW" altLang="en-US" sz="2400" b="1" dirty="0"/>
              <a:t> </a:t>
            </a:r>
            <a:endParaRPr lang="en-US" altLang="zh-TW" sz="2400" b="1" dirty="0"/>
          </a:p>
        </p:txBody>
      </p:sp>
      <p:sp>
        <p:nvSpPr>
          <p:cNvPr id="29700" name="矩形 6"/>
          <p:cNvSpPr>
            <a:spLocks noChangeArrowheads="1"/>
          </p:cNvSpPr>
          <p:nvPr/>
        </p:nvSpPr>
        <p:spPr bwMode="auto">
          <a:xfrm>
            <a:off x="3233798" y="3091076"/>
            <a:ext cx="57737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影片來源：臺灣學術倫理教育資源中心</a:t>
            </a:r>
            <a:endParaRPr lang="zh-TW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82"/>
          <p:cNvSpPr txBox="1">
            <a:spLocks noGrp="1"/>
          </p:cNvSpPr>
          <p:nvPr>
            <p:ph type="title"/>
          </p:nvPr>
        </p:nvSpPr>
        <p:spPr>
          <a:xfrm>
            <a:off x="822325" y="363538"/>
            <a:ext cx="7543800" cy="736600"/>
          </a:xfrm>
        </p:spPr>
        <p:txBody>
          <a:bodyPr tIns="45700" bIns="45700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dirty="0" smtClean="0">
                <a:latin typeface="Arial" charset="0"/>
                <a:ea typeface="新細明體" charset="-120"/>
                <a:cs typeface="Arial" charset="0"/>
              </a:rPr>
              <a:t>認識學術倫理</a:t>
            </a:r>
          </a:p>
        </p:txBody>
      </p:sp>
      <p:sp>
        <p:nvSpPr>
          <p:cNvPr id="31746" name="矩形 1"/>
          <p:cNvSpPr>
            <a:spLocks noChangeArrowheads="1"/>
          </p:cNvSpPr>
          <p:nvPr/>
        </p:nvSpPr>
        <p:spPr bwMode="auto">
          <a:xfrm>
            <a:off x="822325" y="1754946"/>
            <a:ext cx="75438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學術倫理的定義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指的是學術活動的基本道德規範。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標題 1"/>
          <p:cNvSpPr txBox="1">
            <a:spLocks noGrp="1"/>
          </p:cNvSpPr>
          <p:nvPr>
            <p:ph type="title"/>
          </p:nvPr>
        </p:nvSpPr>
        <p:spPr>
          <a:xfrm>
            <a:off x="950119" y="336835"/>
            <a:ext cx="7543800" cy="7366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SzPts val="1400"/>
            </a:pPr>
            <a:r>
              <a:rPr lang="zh-TW" altLang="en-US" sz="4800" b="1" dirty="0" smtClean="0">
                <a:solidFill>
                  <a:schemeClr val="tx1"/>
                </a:solidFill>
                <a:latin typeface="Arial" charset="0"/>
                <a:ea typeface="新細明體" charset="-120"/>
                <a:cs typeface="Arial" charset="0"/>
              </a:rPr>
              <a:t>良好的學習與研究態度</a:t>
            </a:r>
          </a:p>
        </p:txBody>
      </p:sp>
      <p:sp>
        <p:nvSpPr>
          <p:cNvPr id="33794" name="矩形 2"/>
          <p:cNvSpPr>
            <a:spLocks noChangeArrowheads="1"/>
          </p:cNvSpPr>
          <p:nvPr/>
        </p:nvSpPr>
        <p:spPr bwMode="auto">
          <a:xfrm>
            <a:off x="736600" y="1359588"/>
            <a:ext cx="797083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600" dirty="0"/>
              <a:t> ♦</a:t>
            </a:r>
            <a:r>
              <a:rPr lang="zh-TW" altLang="en-US" sz="4400" dirty="0"/>
              <a:t> 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應重視品質</a:t>
            </a:r>
            <a:b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♦ 資料應明確</a:t>
            </a:r>
            <a:b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♦ 應重視原創性及真實性</a:t>
            </a:r>
            <a:b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♦ 力求客觀公正</a:t>
            </a:r>
            <a:endParaRPr lang="en-US" altLang="zh-TW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♦ 注意個人隱私 </a:t>
            </a:r>
            <a:b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♦ 成果應公開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49"/>
          <p:cNvSpPr txBox="1">
            <a:spLocks noGrp="1"/>
          </p:cNvSpPr>
          <p:nvPr>
            <p:ph type="body" idx="1"/>
          </p:nvPr>
        </p:nvSpPr>
        <p:spPr>
          <a:xfrm>
            <a:off x="519113" y="1276350"/>
            <a:ext cx="8164512" cy="1835150"/>
          </a:xfrm>
        </p:spPr>
        <p:txBody>
          <a:bodyPr lIns="0" tIns="45700" rIns="0" bIns="45700"/>
          <a:lstStyle/>
          <a:p>
            <a:pPr marL="88900" indent="-88900"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2800"/>
              <a:buFont typeface="Calibri" pitchFamily="34" charset="0"/>
              <a:buChar char=" "/>
            </a:pP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1.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資料蒐集程序不當</a:t>
            </a:r>
            <a:endParaRPr lang="en-US" altLang="zh-TW" sz="4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charset="0"/>
            </a:endParaRPr>
          </a:p>
          <a:p>
            <a:pPr marL="88900" indent="-88900"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2800"/>
              <a:buFont typeface="Calibri" pitchFamily="34" charset="0"/>
              <a:buChar char=" "/>
            </a:pP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虛構不存在之研究資料及數據。</a:t>
            </a:r>
          </a:p>
        </p:txBody>
      </p:sp>
      <p:sp>
        <p:nvSpPr>
          <p:cNvPr id="34818" name="Shape 150"/>
          <p:cNvSpPr txBox="1">
            <a:spLocks noGrp="1"/>
          </p:cNvSpPr>
          <p:nvPr>
            <p:ph type="title"/>
          </p:nvPr>
        </p:nvSpPr>
        <p:spPr>
          <a:xfrm>
            <a:off x="671513" y="363538"/>
            <a:ext cx="7859712" cy="7366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 b="1" dirty="0" smtClean="0">
                <a:latin typeface="Arial" charset="0"/>
                <a:ea typeface="新細明體" charset="-120"/>
                <a:cs typeface="Arial" charset="0"/>
              </a:rPr>
              <a:t>常見違反學術研究之類型 </a:t>
            </a:r>
          </a:p>
        </p:txBody>
      </p:sp>
      <p:sp>
        <p:nvSpPr>
          <p:cNvPr id="34819" name="矩形 3"/>
          <p:cNvSpPr>
            <a:spLocks noChangeArrowheads="1"/>
          </p:cNvSpPr>
          <p:nvPr/>
        </p:nvSpPr>
        <p:spPr bwMode="auto">
          <a:xfrm>
            <a:off x="519113" y="3438881"/>
            <a:ext cx="774484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zh-TW" altLang="en-US" sz="4000" dirty="0">
                <a:solidFill>
                  <a:srgbClr val="000099"/>
                </a:solidFill>
              </a:rPr>
              <a:t>例如</a:t>
            </a:r>
            <a:r>
              <a:rPr lang="zh-TW" altLang="en-US" sz="4000" dirty="0"/>
              <a:t>：</a:t>
            </a:r>
            <a:r>
              <a:rPr lang="zh-TW" altLang="en-US" sz="3600" b="1" u="sng" dirty="0"/>
              <a:t>甲生</a:t>
            </a:r>
            <a:r>
              <a:rPr lang="zh-TW" altLang="en-US" sz="3600" dirty="0"/>
              <a:t>有一份問卷調查，卻由同一個人偽造填寫，沒有符合調查的真實性。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原創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1211</Words>
  <Application>Microsoft Office PowerPoint</Application>
  <PresentationFormat>如螢幕大小 (4:3)</PresentationFormat>
  <Paragraphs>127</Paragraphs>
  <Slides>21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21</vt:i4>
      </vt:variant>
    </vt:vector>
  </HeadingPairs>
  <TitlesOfParts>
    <vt:vector size="23" baseType="lpstr">
      <vt:lpstr>Retrospect</vt:lpstr>
      <vt:lpstr>自訂設計</vt:lpstr>
      <vt:lpstr>資訊素養3-1 具備學術倫理的觀念</vt:lpstr>
      <vt:lpstr> 圖書資訊利用教育課程綱要及教案設計小組</vt:lpstr>
      <vt:lpstr>大綱</vt:lpstr>
      <vt:lpstr>教學目標</vt:lpstr>
      <vt:lpstr>具備學術倫理的觀念</vt:lpstr>
      <vt:lpstr>引起動機</vt:lpstr>
      <vt:lpstr>認識學術倫理</vt:lpstr>
      <vt:lpstr>良好的學習與研究態度</vt:lpstr>
      <vt:lpstr>常見違反學術研究之類型 </vt:lpstr>
      <vt:lpstr>PowerPoint 簡報</vt:lpstr>
      <vt:lpstr>PowerPoint 簡報</vt:lpstr>
      <vt:lpstr>常見的抄襲是……</vt:lpstr>
      <vt:lpstr>避免抄襲的方法</vt:lpstr>
      <vt:lpstr>PowerPoint 簡報</vt:lpstr>
      <vt:lpstr>PowerPoint 簡報</vt:lpstr>
      <vt:lpstr>PowerPoint 簡報</vt:lpstr>
      <vt:lpstr>PowerPoint 簡報</vt:lpstr>
      <vt:lpstr>想一想</vt:lpstr>
      <vt:lpstr>事件整理</vt:lpstr>
      <vt:lpstr>小試身手</vt:lpstr>
      <vt:lpstr>Thank You 敬請指教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資訊素養3-1 具備學術倫理的觀念</dc:title>
  <dc:creator>Asus</dc:creator>
  <cp:lastModifiedBy>User</cp:lastModifiedBy>
  <cp:revision>42</cp:revision>
  <dcterms:modified xsi:type="dcterms:W3CDTF">2018-06-22T08:52:58Z</dcterms:modified>
</cp:coreProperties>
</file>