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42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40893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2018/2/28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I:\Sam-conferences\Taiwan 2014 - ICT and higher education\talk at NTNU\Examining University Students' Use of Social Media for Educationv2.pptx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400800"/>
            <a:ext cx="9141619" cy="457200"/>
          </a:xfrm>
          <a:prstGeom prst="rect">
            <a:avLst/>
          </a:prstGeom>
          <a:solidFill>
            <a:srgbClr val="BFD6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708659" y="1141286"/>
            <a:ext cx="7759065" cy="2422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Arial"/>
              <a:buNone/>
              <a:defRPr sz="4800" b="1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825038" y="3924301"/>
            <a:ext cx="7543800" cy="4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905744" y="5457864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Shape 25"/>
          <p:cNvSpPr txBox="1"/>
          <p:nvPr/>
        </p:nvSpPr>
        <p:spPr>
          <a:xfrm>
            <a:off x="7611822" y="6400800"/>
            <a:ext cx="637681" cy="394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8487" y="6289933"/>
            <a:ext cx="929640" cy="61874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7"/>
          <p:cNvSpPr txBox="1"/>
          <p:nvPr userDrawn="1"/>
        </p:nvSpPr>
        <p:spPr>
          <a:xfrm>
            <a:off x="92377" y="6440592"/>
            <a:ext cx="42510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資訊素養3-3  產出分享及</a:t>
            </a:r>
            <a:r>
              <a:rPr lang="zh-TW" sz="1800" dirty="0" smtClean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評鑑</a:t>
            </a:r>
            <a:r>
              <a:rPr lang="zh-TW" altLang="en-US" sz="1800" dirty="0" smtClean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專題報告</a:t>
            </a:r>
            <a:endParaRPr sz="1800" dirty="0">
              <a:solidFill>
                <a:srgbClr val="59595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  <a:defRPr sz="3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◦"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  <a:defRPr sz="48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6400800"/>
            <a:ext cx="9141619" cy="457200"/>
          </a:xfrm>
          <a:prstGeom prst="rect">
            <a:avLst/>
          </a:prstGeom>
          <a:solidFill>
            <a:srgbClr val="BFD6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22960" y="532914"/>
            <a:ext cx="7543800" cy="5336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  <a:defRPr sz="3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◦"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 txBox="1"/>
          <p:nvPr/>
        </p:nvSpPr>
        <p:spPr>
          <a:xfrm>
            <a:off x="7625677" y="6430598"/>
            <a:ext cx="637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8487" y="6289933"/>
            <a:ext cx="929640" cy="6187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7"/>
          <p:cNvSpPr txBox="1"/>
          <p:nvPr userDrawn="1"/>
        </p:nvSpPr>
        <p:spPr>
          <a:xfrm>
            <a:off x="92377" y="6440592"/>
            <a:ext cx="42510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資訊素養3-3  產出分享及</a:t>
            </a:r>
            <a:r>
              <a:rPr lang="zh-TW" sz="1800" dirty="0" smtClean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評鑑</a:t>
            </a:r>
            <a:r>
              <a:rPr lang="zh-TW" altLang="en-US" sz="1800" dirty="0" smtClean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專題報告</a:t>
            </a:r>
            <a:endParaRPr sz="1800" dirty="0">
              <a:solidFill>
                <a:srgbClr val="59595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400800"/>
            <a:ext cx="9141619" cy="457200"/>
          </a:xfrm>
          <a:prstGeom prst="rect">
            <a:avLst/>
          </a:prstGeom>
          <a:solidFill>
            <a:srgbClr val="BFD6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  <a:defRPr sz="48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22959" y="1390650"/>
            <a:ext cx="7543801" cy="4478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  <a:defRPr sz="3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◦"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895149" y="1023470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Shape 15"/>
          <p:cNvSpPr txBox="1"/>
          <p:nvPr/>
        </p:nvSpPr>
        <p:spPr>
          <a:xfrm>
            <a:off x="7667242" y="6430598"/>
            <a:ext cx="637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171450" y="6400314"/>
            <a:ext cx="45719" cy="58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/>
          <p:nvPr/>
        </p:nvSpPr>
        <p:spPr>
          <a:xfrm>
            <a:off x="92377" y="6440592"/>
            <a:ext cx="42510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dirty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資訊素養3-3  產出分享及</a:t>
            </a:r>
            <a:r>
              <a:rPr lang="zh-TW" sz="1800" dirty="0" smtClean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評鑑</a:t>
            </a:r>
            <a:r>
              <a:rPr lang="zh-TW" altLang="en-US" sz="1800" dirty="0" smtClean="0">
                <a:solidFill>
                  <a:srgbClr val="59595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sym typeface="Arial"/>
              </a:rPr>
              <a:t>專題報告</a:t>
            </a:r>
            <a:endParaRPr sz="1800" dirty="0">
              <a:solidFill>
                <a:srgbClr val="59595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  <a:sym typeface="Arial"/>
            </a:endParaRPr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38487" y="6289933"/>
            <a:ext cx="929640" cy="61874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708662" y="826972"/>
            <a:ext cx="7978141" cy="2422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None/>
            </a:pPr>
            <a:r>
              <a:rPr lang="zh-TW" sz="2800" b="0" i="0" u="none" strike="noStrike" cap="none" dirty="0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資訊素養3-3</a:t>
            </a:r>
            <a:r>
              <a:rPr lang="zh-TW" sz="3200" b="1" i="0" u="none" strike="noStrike" cap="none" dirty="0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/>
            </a:r>
            <a:br>
              <a:rPr lang="zh-TW" sz="3200" b="1" i="0" u="none" strike="noStrike" cap="none" dirty="0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</a:br>
            <a:r>
              <a:rPr lang="zh-TW" sz="4400" b="1" i="0" u="none" strike="noStrike" cap="none" dirty="0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產出分享及</a:t>
            </a:r>
            <a:r>
              <a:rPr lang="zh-TW" sz="4400" b="1" i="0" u="none" strike="noStrike" cap="none" dirty="0" smtClean="0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評鑑</a:t>
            </a:r>
            <a:r>
              <a:rPr lang="zh-TW" altLang="en-US" sz="4400" b="1" i="0" u="none" strike="noStrike" cap="none" dirty="0" smtClean="0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</a:t>
            </a:r>
            <a:r>
              <a:rPr lang="zh-TW" sz="4400" b="1" i="0" u="none" strike="noStrike" cap="none" dirty="0" smtClean="0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報告</a:t>
            </a:r>
            <a:endParaRPr sz="4400" b="1" i="0" u="none" strike="noStrike" cap="none" dirty="0">
              <a:solidFill>
                <a:srgbClr val="262626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685800" y="67818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1955800" y="65786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7" name="副標題 3"/>
          <p:cNvSpPr txBox="1">
            <a:spLocks/>
          </p:cNvSpPr>
          <p:nvPr/>
        </p:nvSpPr>
        <p:spPr>
          <a:xfrm>
            <a:off x="839326" y="4233942"/>
            <a:ext cx="75438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教育部增置國中圖書教師輔導與教育訓練計畫</a:t>
            </a:r>
            <a:endParaRPr lang="en-US" altLang="zh-TW" dirty="0" smtClean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圖書資訊利用教育課程綱要及教案設計小組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國中組</a:t>
            </a:r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defRPr/>
            </a:pPr>
            <a:r>
              <a:rPr lang="zh-TW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設計者：苗栗縣致民國民中學梁語喬老師</a:t>
            </a:r>
          </a:p>
          <a:p>
            <a:pPr>
              <a:defRPr/>
            </a:pP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92734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1.音量：應該讓每個人都能聽得清楚。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2.位置：應該隨時面對評審及觀眾。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3.表情：眼神應面對前面並面帶微笑。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4.語調：應根據內容，運用抑揚頓挫變化語調。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en-US" altLang="zh-TW" sz="3000" b="0" i="0" u="none" strike="noStrike" cap="none" dirty="0" smtClean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</a:t>
            </a:r>
            <a:r>
              <a:rPr lang="zh-TW" sz="3000" b="0" i="0" u="none" strike="noStrike" cap="none" dirty="0" smtClean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5</a:t>
            </a: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.習慣：應避免潛意識的習慣語及習慣動作。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en-US" altLang="zh-TW" sz="3000" b="0" i="0" u="none" strike="noStrike" cap="none" dirty="0" smtClean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</a:t>
            </a:r>
            <a:r>
              <a:rPr lang="zh-TW" sz="3000" b="0" i="0" u="none" strike="noStrike" cap="none" dirty="0" smtClean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6</a:t>
            </a: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.手勢：可以適合加入符合。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專題報告之表現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92734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1.條理：報告內容應條理分明，前後有序。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1524000" marR="0" lvl="0" indent="-15240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2.時間：應事先排練並估算是否需要增刪，以符合報告時間。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3.簡報：口語內容與簡報呈現應同步。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專題報告之內容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868680" y="1451608"/>
            <a:ext cx="786384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1.請在他組報告結束後，完成他組報告評鑑表。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2.請在自己報告結束後，完成自我報告評鑑表。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68680" y="378045"/>
            <a:ext cx="786384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報告評鑑表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請上台發表對各小組專題報告的評鑑結果。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同儕回饋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901700" y="66040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444500" y="65786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8521700" y="65278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老師回饋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835659" y="1915986"/>
            <a:ext cx="7759065" cy="2422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Thank You</a:t>
            </a:r>
            <a:br>
              <a:rPr lang="zh-TW" sz="4800" b="1" i="0" u="none" strike="noStrike" cap="none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</a:br>
            <a:r>
              <a:rPr lang="zh-TW" sz="4800" b="1" i="0" u="none" strike="noStrike" cap="none">
                <a:solidFill>
                  <a:srgbClr val="2626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敬請指教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822960" y="278809"/>
            <a:ext cx="7920990" cy="736866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圖書資訊利用教育課程綱要及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教案設計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</a:t>
            </a:r>
          </a:p>
        </p:txBody>
      </p:sp>
      <p:sp>
        <p:nvSpPr>
          <p:cNvPr id="6" name="文字版面配置區 2"/>
          <p:cNvSpPr txBox="1">
            <a:spLocks/>
          </p:cNvSpPr>
          <p:nvPr/>
        </p:nvSpPr>
        <p:spPr>
          <a:xfrm>
            <a:off x="815377" y="1258125"/>
            <a:ext cx="7886700" cy="4838298"/>
          </a:xfrm>
          <a:prstGeom prst="rect">
            <a:avLst/>
          </a:prstGeom>
        </p:spPr>
        <p:txBody>
          <a:bodyPr/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1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3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主持人：國立臺灣師範大學圖資所陳昭珍教授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共同指導：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國立政治大學圖書資訊與檔案學研究所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林巧敏教授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 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中興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大學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圖書資訊學研究所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詹麗萍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臺中教育大學區域與社會發展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學系賴苑玲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zh-TW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臺南大學教育學</a:t>
            </a:r>
            <a:r>
              <a:rPr lang="zh-TW" altLang="zh-TW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系陳海泓教授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小組成員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：基隆市銘傳國民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中學林季儒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基隆市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武崙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國民中學魏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伶容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苗栗縣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致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民國民中學梁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語喬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中市大墩國民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中學童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師薇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中市四張犁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國民中學施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錦瑢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嘉義縣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忠和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國民中學張家祥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南市中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山國民中學何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憶婷老師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臺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南市文賢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國民中學蔡佩伶老師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花蓮縣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玉里國民</a:t>
            </a:r>
            <a:r>
              <a:rPr lang="zh-TW" altLang="en-US" sz="19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中學姜</a:t>
            </a:r>
            <a:r>
              <a:rPr lang="zh-TW" altLang="en-US" sz="1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亭安老師</a:t>
            </a:r>
            <a:endParaRPr lang="en-US" altLang="zh-TW" sz="19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大綱</a:t>
            </a:r>
            <a:endParaRPr sz="4800" b="1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684213" y="1858966"/>
            <a:ext cx="8002587" cy="26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zh-TW" sz="28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綱要編號：資訊素養3-3</a:t>
            </a:r>
            <a:endParaRPr sz="28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zh-TW" sz="28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綱要構面：資訊素養</a:t>
            </a:r>
            <a:endParaRPr sz="28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zh-TW" sz="28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授課年級：三年級</a:t>
            </a:r>
            <a:endParaRPr sz="28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zh-TW" sz="28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課程名稱：產出分享及</a:t>
            </a:r>
            <a:r>
              <a:rPr lang="zh-TW" sz="28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評鑑</a:t>
            </a:r>
            <a:r>
              <a:rPr lang="zh-TW" altLang="en-US" sz="2800" dirty="0" smtClean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</a:t>
            </a:r>
            <a:endParaRPr sz="28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zh-TW" sz="28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課程宗旨：發表探究所得，並能評鑑探究價值</a:t>
            </a:r>
            <a:endParaRPr sz="28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zh-TW" sz="28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教學活動：專題報告</a:t>
            </a:r>
            <a:endParaRPr sz="2800" dirty="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90194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1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認知：學生能統整、解釋主題範圍資訊。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1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情意：培養鑑賞自我及他人的能力</a:t>
            </a:r>
            <a:endParaRPr sz="3000" b="1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1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技能：學生能夠使用流利的口語技巧呈現專題  	  報告</a:t>
            </a:r>
            <a:endParaRPr sz="3000" b="1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  </a:t>
            </a:r>
            <a:endParaRPr sz="3000" b="1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1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教學目標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1.確認報告的責任內容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2.確認報告的時間分配。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3.確定簡報與報告電腦的相容性。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4.確定報告電腦的電源設備。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專題報告事前準備篇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請設計小組上台流程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1.招呼語：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  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2.介紹語： 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sng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3.連接語： 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4.鞠躬時機：</a:t>
            </a:r>
            <a:r>
              <a:rPr lang="zh-TW" sz="3000" b="0" i="0" u="sng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                     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專題報告之上台與結束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1193800" y="2476500"/>
            <a:ext cx="1968500" cy="369332"/>
          </a:xfrm>
          <a:prstGeom prst="rect">
            <a:avLst/>
          </a:prstGeom>
          <a:gradFill>
            <a:gsLst>
              <a:gs pos="0">
                <a:srgbClr val="DFE6A7"/>
              </a:gs>
              <a:gs pos="45000">
                <a:srgbClr val="E6ECB7"/>
              </a:gs>
              <a:gs pos="100000">
                <a:srgbClr val="EEF4BB"/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負責人  或   全體</a:t>
            </a: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1231900" y="3467100"/>
            <a:ext cx="1016000" cy="369332"/>
          </a:xfrm>
          <a:prstGeom prst="rect">
            <a:avLst/>
          </a:prstGeom>
          <a:gradFill>
            <a:gsLst>
              <a:gs pos="0">
                <a:srgbClr val="DFE6A7"/>
              </a:gs>
              <a:gs pos="45000">
                <a:srgbClr val="E6ECB7"/>
              </a:gs>
              <a:gs pos="100000">
                <a:srgbClr val="EEF4BB"/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負責人  </a:t>
            </a: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1244600" y="4457700"/>
            <a:ext cx="1016000" cy="369332"/>
          </a:xfrm>
          <a:prstGeom prst="rect">
            <a:avLst/>
          </a:prstGeom>
          <a:gradFill>
            <a:gsLst>
              <a:gs pos="0">
                <a:srgbClr val="DFE6A7"/>
              </a:gs>
              <a:gs pos="45000">
                <a:srgbClr val="E6ECB7"/>
              </a:gs>
              <a:gs pos="100000">
                <a:srgbClr val="EEF4BB"/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負責人  </a:t>
            </a: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請設計小組結束流程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1.結束語：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  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2.感謝語： 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sng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3.鞠躬時機：</a:t>
            </a: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sng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sng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                     </a:t>
            </a:r>
            <a:endParaRPr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專題報告之上台與結束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1257300" y="3505200"/>
            <a:ext cx="1968500" cy="369332"/>
          </a:xfrm>
          <a:prstGeom prst="rect">
            <a:avLst/>
          </a:prstGeom>
          <a:gradFill>
            <a:gsLst>
              <a:gs pos="0">
                <a:srgbClr val="DFE6A7"/>
              </a:gs>
              <a:gs pos="45000">
                <a:srgbClr val="E6ECB7"/>
              </a:gs>
              <a:gs pos="100000">
                <a:srgbClr val="EEF4BB"/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負責人  或   全體</a:t>
            </a: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244600" y="2527300"/>
            <a:ext cx="1016000" cy="369332"/>
          </a:xfrm>
          <a:prstGeom prst="rect">
            <a:avLst/>
          </a:prstGeom>
          <a:gradFill>
            <a:gsLst>
              <a:gs pos="0">
                <a:srgbClr val="DFE6A7"/>
              </a:gs>
              <a:gs pos="45000">
                <a:srgbClr val="E6ECB7"/>
              </a:gs>
              <a:gs pos="100000">
                <a:srgbClr val="EEF4BB"/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負責人  </a:t>
            </a:r>
            <a:endParaRPr sz="1800">
              <a:solidFill>
                <a:schemeClr val="dk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專題報告之服裝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1.校內報告穿著制服，校外看規定。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2.未規定服裝著，以端莊整潔為主。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3.女生褲子裙子不宜過短。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4.男士不宜穿著短褲。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5</a:t>
            </a:r>
            <a:r>
              <a:rPr lang="zh-TW" sz="3000" b="0" i="0" u="none" strike="noStrike" cap="none" dirty="0" smtClean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.顏色</a:t>
            </a: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不宜怪異複雜。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6.鞋子不宜露腳趾。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822960" y="1390648"/>
            <a:ext cx="7543800" cy="4478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1.頭髮應整潔俐落。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2.長髮應束起。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3.瀏海不宜過長，不可遮眼睛。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 </a:t>
            </a:r>
            <a:r>
              <a:rPr lang="zh-TW" sz="3000" b="0" i="0" u="none" strike="noStrike" cap="none" dirty="0" smtClean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4</a:t>
            </a: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.頭髮顏色不宜太過怪異。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-9144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Char char=" "/>
            </a:pPr>
            <a:r>
              <a:rPr lang="zh-TW" sz="3000" b="0" i="0" u="none" strike="noStrike" cap="none" dirty="0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5.不宜濃妝豔抹。</a:t>
            </a: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91440" marR="0" lvl="0" indent="9906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822960" y="362805"/>
            <a:ext cx="7543800" cy="736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Arial"/>
              <a:buNone/>
            </a:pPr>
            <a:r>
              <a:rPr lang="zh-TW" sz="4800" b="1" i="0" u="none" strike="noStrike" cap="none">
                <a:solidFill>
                  <a:srgbClr val="3F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專題報告之儀容</a:t>
            </a:r>
            <a:endParaRPr sz="4800" b="1" i="0" u="none" strike="noStrike" cap="none">
              <a:solidFill>
                <a:srgbClr val="3F3F3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原創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587</Words>
  <Application>Microsoft Office PowerPoint</Application>
  <PresentationFormat>如螢幕大小 (4:3)</PresentationFormat>
  <Paragraphs>97</Paragraphs>
  <Slides>15</Slides>
  <Notes>15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Retrospect</vt:lpstr>
      <vt:lpstr>資訊素養3-3 產出分享及評鑑專題報告</vt:lpstr>
      <vt:lpstr> 圖書資訊利用教育課程綱要及教案設計小組</vt:lpstr>
      <vt:lpstr>大綱</vt:lpstr>
      <vt:lpstr>教學目標</vt:lpstr>
      <vt:lpstr>專題報告事前準備篇</vt:lpstr>
      <vt:lpstr>專題報告之上台與結束</vt:lpstr>
      <vt:lpstr>專題報告之上台與結束</vt:lpstr>
      <vt:lpstr>專題報告之服裝</vt:lpstr>
      <vt:lpstr>專題報告之儀容</vt:lpstr>
      <vt:lpstr>專題報告之表現</vt:lpstr>
      <vt:lpstr>專題報告之內容</vt:lpstr>
      <vt:lpstr>報告評鑑表</vt:lpstr>
      <vt:lpstr>同儕回饋</vt:lpstr>
      <vt:lpstr>老師回饋</vt:lpstr>
      <vt:lpstr>Thank You 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資訊素養3-3 產出分享及評鑑專題報告</dc:title>
  <cp:lastModifiedBy>User</cp:lastModifiedBy>
  <cp:revision>3</cp:revision>
  <dcterms:modified xsi:type="dcterms:W3CDTF">2018-05-22T07:49:13Z</dcterms:modified>
</cp:coreProperties>
</file>