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81"/>
  </p:notesMasterIdLst>
  <p:handoutMasterIdLst>
    <p:handoutMasterId r:id="rId82"/>
  </p:handoutMasterIdLst>
  <p:sldIdLst>
    <p:sldId id="386" r:id="rId2"/>
    <p:sldId id="458" r:id="rId3"/>
    <p:sldId id="459" r:id="rId4"/>
    <p:sldId id="412" r:id="rId5"/>
    <p:sldId id="462" r:id="rId6"/>
    <p:sldId id="356" r:id="rId7"/>
    <p:sldId id="426" r:id="rId8"/>
    <p:sldId id="311" r:id="rId9"/>
    <p:sldId id="487" r:id="rId10"/>
    <p:sldId id="332" r:id="rId11"/>
    <p:sldId id="349" r:id="rId12"/>
    <p:sldId id="453" r:id="rId13"/>
    <p:sldId id="454" r:id="rId14"/>
    <p:sldId id="344" r:id="rId15"/>
    <p:sldId id="429" r:id="rId16"/>
    <p:sldId id="430" r:id="rId17"/>
    <p:sldId id="333" r:id="rId18"/>
    <p:sldId id="455" r:id="rId19"/>
    <p:sldId id="317" r:id="rId20"/>
    <p:sldId id="457" r:id="rId21"/>
    <p:sldId id="431" r:id="rId22"/>
    <p:sldId id="460" r:id="rId23"/>
    <p:sldId id="352" r:id="rId24"/>
    <p:sldId id="461" r:id="rId25"/>
    <p:sldId id="350" r:id="rId26"/>
    <p:sldId id="473" r:id="rId27"/>
    <p:sldId id="474" r:id="rId28"/>
    <p:sldId id="475" r:id="rId29"/>
    <p:sldId id="476" r:id="rId30"/>
    <p:sldId id="477" r:id="rId31"/>
    <p:sldId id="331" r:id="rId32"/>
    <p:sldId id="463" r:id="rId33"/>
    <p:sldId id="318" r:id="rId34"/>
    <p:sldId id="483" r:id="rId35"/>
    <p:sldId id="484" r:id="rId36"/>
    <p:sldId id="485" r:id="rId37"/>
    <p:sldId id="486" r:id="rId38"/>
    <p:sldId id="339" r:id="rId39"/>
    <p:sldId id="354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343" r:id="rId54"/>
    <p:sldId id="464" r:id="rId55"/>
    <p:sldId id="312" r:id="rId56"/>
    <p:sldId id="314" r:id="rId57"/>
    <p:sldId id="465" r:id="rId58"/>
    <p:sldId id="466" r:id="rId59"/>
    <p:sldId id="456" r:id="rId60"/>
    <p:sldId id="315" r:id="rId61"/>
    <p:sldId id="346" r:id="rId62"/>
    <p:sldId id="415" r:id="rId63"/>
    <p:sldId id="432" r:id="rId64"/>
    <p:sldId id="416" r:id="rId65"/>
    <p:sldId id="434" r:id="rId66"/>
    <p:sldId id="417" r:id="rId67"/>
    <p:sldId id="420" r:id="rId68"/>
    <p:sldId id="418" r:id="rId69"/>
    <p:sldId id="414" r:id="rId70"/>
    <p:sldId id="413" r:id="rId71"/>
    <p:sldId id="357" r:id="rId72"/>
    <p:sldId id="348" r:id="rId73"/>
    <p:sldId id="452" r:id="rId74"/>
    <p:sldId id="478" r:id="rId75"/>
    <p:sldId id="479" r:id="rId76"/>
    <p:sldId id="480" r:id="rId77"/>
    <p:sldId id="481" r:id="rId78"/>
    <p:sldId id="482" r:id="rId79"/>
    <p:sldId id="279" r:id="rId8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94614" autoAdjust="0"/>
  </p:normalViewPr>
  <p:slideViewPr>
    <p:cSldViewPr>
      <p:cViewPr>
        <p:scale>
          <a:sx n="72" d="100"/>
          <a:sy n="72" d="100"/>
        </p:scale>
        <p:origin x="-11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0421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0D1901-D137-4CBF-9F62-CC7088C5D009}" type="datetimeFigureOut">
              <a:rPr lang="zh-TW" altLang="en-US"/>
              <a:pPr>
                <a:defRPr/>
              </a:pPr>
              <a:t>2015/7/29</a:t>
            </a:fld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E65CE8-518B-4FD6-96D8-D28FDC703B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630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kumimoji="1" lang="zh-TW" altLang="en-US" smtClean="0"/>
          </a:p>
        </p:txBody>
      </p:sp>
      <p:sp>
        <p:nvSpPr>
          <p:cNvPr id="5427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11C15E67-267A-4FD3-BA72-535958048E96}" type="slidenum">
              <a:rPr lang="zh-TW" altLang="en-US" sz="1200">
                <a:latin typeface="Calibri" pitchFamily="34" charset="0"/>
              </a:rPr>
              <a:pPr algn="r" defTabSz="457200"/>
              <a:t>37</a:t>
            </a:fld>
            <a:endParaRPr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0" descr="2011101720287808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858000" cy="990600"/>
          </a:xfrm>
          <a:noFill/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5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DBEC041-89F9-4E8F-8201-D9E2B9C3F5C9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6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CA8B-F6BD-4BA3-BD67-1A3EA17CE3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D92A-E2F6-4296-A112-4AAFC3949360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3CDE-BBFB-41E4-A216-86E56042FC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等腰三角形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接點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471C-C775-4360-AE60-85F0589F2CBE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9836-2EFB-450B-8687-6DA8EF11D2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D33D-D51F-44D6-9D78-309BC3B2C37F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D09D-7A85-4251-9218-F6C7EE9AFA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128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6023-C370-48BD-830F-92533EC8F6A5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D2D4-D94A-4FA3-B8C3-40CBE7085F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A6B-8439-4035-BFD3-23E86FC6412E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A546-9B92-42F1-9C56-7591FFC184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AB29-C905-4B49-AF02-A25D296FC5C1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BBAD-206A-4C71-B72B-083BC09FA9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3AEA-F5E3-4B40-93F5-41054FA63D6E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CA33-84C1-4CA2-B0D7-C495438656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ED4F-4888-4C83-8C71-7D7BF4833434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8E4B-6BAF-4C4E-A156-AD43EF9A8D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341D-77C7-4D70-957B-ECA5F66DC849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F442-A689-4407-A803-E43D9DAC81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直線接點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等腰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8014-57CB-45F2-98E6-64490912FB3B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931D-F195-4B87-9934-F95642F158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等腰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ED2E-22A9-48FB-B03C-482535C2F268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EDC3-1CD4-4776-AD5D-FAF8E30925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4" descr="發芽3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08A481-4225-4A85-92A9-190DC151B97E}" type="datetimeFigureOut">
              <a:rPr lang="zh-TW" altLang="en-US"/>
              <a:pPr>
                <a:defRPr/>
              </a:pPr>
              <a:t>2015/7/29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682AF3-AD0E-4EF4-A8CC-6409B1CAD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98" r:id="rId3"/>
    <p:sldLayoutId id="2147483995" r:id="rId4"/>
    <p:sldLayoutId id="2147483994" r:id="rId5"/>
    <p:sldLayoutId id="2147483999" r:id="rId6"/>
    <p:sldLayoutId id="2147484000" r:id="rId7"/>
    <p:sldLayoutId id="2147484001" r:id="rId8"/>
    <p:sldLayoutId id="2147484002" r:id="rId9"/>
    <p:sldLayoutId id="2147483993" r:id="rId10"/>
    <p:sldLayoutId id="2147484003" r:id="rId11"/>
    <p:sldLayoutId id="21474839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80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ctrTitle"/>
          </p:nvPr>
        </p:nvSpPr>
        <p:spPr>
          <a:xfrm>
            <a:off x="323850" y="1125538"/>
            <a:ext cx="8280400" cy="3302000"/>
          </a:xfrm>
        </p:spPr>
        <p:txBody>
          <a:bodyPr/>
          <a:lstStyle/>
          <a:p>
            <a:pPr algn="ctr" eaLnBrk="1" hangingPunct="1"/>
            <a:r>
              <a:rPr lang="zh-TW" altLang="en-US" sz="6000" smtClean="0">
                <a:solidFill>
                  <a:srgbClr val="008000"/>
                </a:solidFill>
              </a:rPr>
              <a:t>翻轉教學</a:t>
            </a:r>
            <a:r>
              <a:rPr lang="en-US" altLang="zh-TW" sz="8000" smtClean="0">
                <a:solidFill>
                  <a:srgbClr val="008000"/>
                </a:solidFill>
              </a:rPr>
              <a:t/>
            </a:r>
            <a:br>
              <a:rPr lang="en-US" altLang="zh-TW" sz="8000" smtClean="0">
                <a:solidFill>
                  <a:srgbClr val="008000"/>
                </a:solidFill>
              </a:rPr>
            </a:br>
            <a:r>
              <a:rPr lang="zh-TW" altLang="en-US" sz="7200" smtClean="0">
                <a:solidFill>
                  <a:srgbClr val="FF0000"/>
                </a:solidFill>
              </a:rPr>
              <a:t>學思達教學法</a:t>
            </a:r>
            <a:br>
              <a:rPr lang="zh-TW" altLang="en-US" sz="7200" smtClean="0">
                <a:solidFill>
                  <a:srgbClr val="FF0000"/>
                </a:solidFill>
              </a:rPr>
            </a:br>
            <a:r>
              <a:rPr lang="zh-TW" altLang="en-US" sz="7200" smtClean="0">
                <a:solidFill>
                  <a:srgbClr val="FF0000"/>
                </a:solidFill>
              </a:rPr>
              <a:t>之理論與實務</a:t>
            </a:r>
            <a:r>
              <a:rPr lang="en-US" altLang="zh-TW" sz="8000" smtClean="0">
                <a:solidFill>
                  <a:srgbClr val="FF0000"/>
                </a:solidFill>
              </a:rPr>
              <a:t/>
            </a:r>
            <a:br>
              <a:rPr lang="en-US" altLang="zh-TW" sz="8000" smtClean="0">
                <a:solidFill>
                  <a:srgbClr val="FF0000"/>
                </a:solidFill>
              </a:rPr>
            </a:br>
            <a:r>
              <a:rPr lang="zh-TW" altLang="en-US" sz="4400" smtClean="0">
                <a:solidFill>
                  <a:srgbClr val="0070C0"/>
                </a:solidFill>
              </a:rPr>
              <a:t>台灣台北中山女高 張輝誠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27313" y="3141663"/>
            <a:ext cx="6321425" cy="5921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0675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/>
              <a:t>一、臺灣語文教學成效的觀察與反省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547813" y="1371600"/>
            <a:ext cx="7200900" cy="5297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有無可能學校真實生活變成：</a:t>
            </a:r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5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上課有趣</a:t>
            </a:r>
            <a:r>
              <a:rPr lang="en-US" altLang="zh-TW" sz="4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學習效果佳</a:t>
            </a:r>
            <a:r>
              <a:rPr lang="en-US" altLang="zh-TW" sz="4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5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下課運動</a:t>
            </a:r>
            <a:r>
              <a:rPr lang="en-US" altLang="zh-TW" sz="4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不用補習</a:t>
            </a:r>
            <a:r>
              <a:rPr lang="en-US" altLang="zh-TW" sz="4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5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每天動腦思考</a:t>
            </a:r>
            <a:endParaRPr lang="en-US" altLang="zh-TW" sz="54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5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睡眠充足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──正常的學校、家居生活</a:t>
            </a:r>
            <a:endParaRPr lang="zh-TW" altLang="en-US" sz="54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0675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/>
              <a:t>一、臺灣語文教學成效的觀察與反省</a:t>
            </a:r>
            <a:endParaRPr lang="zh-TW" altLang="en-US" sz="3600" dirty="0"/>
          </a:p>
        </p:txBody>
      </p:sp>
      <p:pic>
        <p:nvPicPr>
          <p:cNvPr id="26626" name="內容版面配置區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25538"/>
            <a:ext cx="7415213" cy="54927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分組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11188" y="1196975"/>
            <a:ext cx="8208962" cy="5356225"/>
          </a:xfrm>
        </p:spPr>
        <p:txBody>
          <a:bodyPr/>
          <a:lstStyle/>
          <a:p>
            <a:pPr eaLnBrk="1" hangingPunct="1"/>
            <a:r>
              <a:rPr lang="zh-TW" altLang="en-US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為什麼老師不讓學生講話？</a:t>
            </a:r>
            <a:endParaRPr lang="en-US" altLang="zh-TW" sz="72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如何控制學生不聊天？</a:t>
            </a:r>
          </a:p>
        </p:txBody>
      </p:sp>
      <p:sp>
        <p:nvSpPr>
          <p:cNvPr id="2765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2765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2765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分組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68313" y="1196975"/>
            <a:ext cx="8370887" cy="5356225"/>
          </a:xfrm>
        </p:spPr>
        <p:txBody>
          <a:bodyPr/>
          <a:lstStyle/>
          <a:p>
            <a:pPr eaLnBrk="1" hangingPunct="1"/>
            <a:r>
              <a:rPr lang="zh-TW" altLang="en-US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學生展現最佳學習效果的時間是多久？</a:t>
            </a:r>
          </a:p>
        </p:txBody>
      </p:sp>
      <p:sp>
        <p:nvSpPr>
          <p:cNvPr id="2867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2867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2867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067550" cy="9906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學思達具體流程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331913" y="981075"/>
            <a:ext cx="7272337" cy="5513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學生自學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速度快過講述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思考問題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找答案、寫答案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討論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學習高效益、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abcd)</a:t>
            </a:r>
            <a:endParaRPr lang="zh-TW" altLang="en-US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表達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學生看法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老師補充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老師總結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zh-TW" altLang="en-US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786688" cy="9906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學思達具體流程</a:t>
            </a:r>
            <a:br>
              <a:rPr lang="zh-TW" altLang="en-US" sz="3600" smtClean="0"/>
            </a:br>
            <a:r>
              <a:rPr lang="en-US" altLang="zh-TW" sz="3600" smtClean="0">
                <a:solidFill>
                  <a:srgbClr val="FF0000"/>
                </a:solidFill>
              </a:rPr>
              <a:t>(15-20</a:t>
            </a:r>
            <a:r>
              <a:rPr lang="zh-TW" altLang="en-US" sz="3600" smtClean="0">
                <a:solidFill>
                  <a:srgbClr val="FF0000"/>
                </a:solidFill>
              </a:rPr>
              <a:t>分鐘，不斷切換學習樣貌</a:t>
            </a:r>
            <a:r>
              <a:rPr lang="en-US" altLang="zh-TW" sz="360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331913" y="981075"/>
            <a:ext cx="7272337" cy="5513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學生自學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看桌面講義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思考問題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動手找、寫答案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討論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轉身、說話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表達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看講台上同學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老師補充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看講台旁老師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zh-TW" altLang="en-US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786688" cy="9906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學思達具體流程</a:t>
            </a:r>
            <a:br>
              <a:rPr lang="zh-TW" altLang="en-US" sz="3600" smtClean="0"/>
            </a:br>
            <a:r>
              <a:rPr lang="en-US" altLang="zh-TW" sz="3600" smtClean="0">
                <a:solidFill>
                  <a:srgbClr val="FF0000"/>
                </a:solidFill>
              </a:rPr>
              <a:t>(</a:t>
            </a:r>
            <a:r>
              <a:rPr lang="zh-TW" altLang="en-US" sz="3600" smtClean="0">
                <a:solidFill>
                  <a:srgbClr val="FF0000"/>
                </a:solidFill>
              </a:rPr>
              <a:t>學思達的學習成效變化</a:t>
            </a:r>
            <a:r>
              <a:rPr lang="en-US" altLang="zh-TW" sz="360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331913" y="981075"/>
            <a:ext cx="7272337" cy="5513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學生自學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(10%)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思考問題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動手，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75%)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討論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轉身、說話，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50%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90%)</a:t>
            </a:r>
            <a:endParaRPr lang="zh-TW" altLang="en-US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表達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看講台上同學，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30%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90%)</a:t>
            </a:r>
            <a:endParaRPr lang="zh-TW" altLang="en-US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老師補充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老師統整，</a:t>
            </a:r>
            <a:r>
              <a:rPr lang="en-US" altLang="zh-TW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5%)</a:t>
            </a:r>
          </a:p>
          <a:p>
            <a:pPr eaLnBrk="1" hangingPunct="1">
              <a:lnSpc>
                <a:spcPct val="80000"/>
              </a:lnSpc>
            </a:pPr>
            <a:endParaRPr lang="zh-TW" altLang="en-US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067550" cy="990600"/>
          </a:xfrm>
        </p:spPr>
        <p:txBody>
          <a:bodyPr/>
          <a:lstStyle/>
          <a:p>
            <a:pPr eaLnBrk="1" hangingPunct="1"/>
            <a:endParaRPr lang="zh-TW" altLang="en-US" sz="360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116013" y="1196975"/>
            <a:ext cx="76327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如何才有可能：栽培學生</a:t>
            </a:r>
            <a:r>
              <a:rPr lang="en-US" altLang="zh-TW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俺例</a:t>
            </a:r>
            <a:r>
              <a:rPr lang="en-US" altLang="zh-TW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自學的高速度</a:t>
            </a:r>
            <a:endParaRPr lang="en-US" altLang="zh-TW" sz="7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多元能力訓練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學習高效益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有效學習</a:t>
            </a:r>
            <a:endParaRPr lang="en-US" altLang="zh-TW" sz="72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教育部口號真正實踐在教學現場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endParaRPr lang="zh-TW" altLang="en-US" sz="360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42988" y="1196975"/>
            <a:ext cx="7796212" cy="5356225"/>
          </a:xfrm>
        </p:spPr>
        <p:txBody>
          <a:bodyPr/>
          <a:lstStyle/>
          <a:p>
            <a:pPr eaLnBrk="1" hangingPunct="1"/>
            <a:r>
              <a:rPr lang="zh-TW" altLang="en-US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台灣的評量出了什麼問題？</a:t>
            </a:r>
            <a:endParaRPr lang="en-US" altLang="zh-TW" sz="72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不斷拋棄</a:t>
            </a:r>
            <a:endParaRPr lang="en-US" altLang="zh-TW" sz="72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用不到的能力</a:t>
            </a:r>
          </a:p>
        </p:txBody>
      </p:sp>
      <p:sp>
        <p:nvSpPr>
          <p:cNvPr id="3379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379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379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188" y="1268413"/>
            <a:ext cx="8208962" cy="5329237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選擇題形式的缺點：</a:t>
            </a:r>
          </a:p>
          <a:p>
            <a:pPr eaLnBrk="1" hangingPunct="1"/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錯誤理解、吸收知識</a:t>
            </a:r>
          </a:p>
          <a:p>
            <a:pPr eaLnBrk="1" hangingPunct="1"/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功利、支離破碎、判斷、陷阱、爭議</a:t>
            </a:r>
            <a:endParaRPr lang="en-US" altLang="zh-TW" sz="6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分與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1000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創意消失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4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584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584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endParaRPr lang="zh-TW" altLang="en-US" sz="360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42988" y="1196975"/>
            <a:ext cx="6624637" cy="53562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為什麼臺灣學生沒有學習動機？</a:t>
            </a:r>
          </a:p>
        </p:txBody>
      </p:sp>
      <p:sp>
        <p:nvSpPr>
          <p:cNvPr id="1741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1741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1741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850" y="908050"/>
            <a:ext cx="8496300" cy="5472113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教師甄選考題◆</a:t>
            </a:r>
            <a:endParaRPr lang="en-US" altLang="zh-TW" sz="44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4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440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440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基隆市國中國文科試題</a:t>
            </a:r>
          </a:p>
          <a:p>
            <a:pPr eaLnBrk="1" hangingPunct="1"/>
            <a:r>
              <a:rPr lang="en-US" altLang="zh-TW" sz="4400" b="1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臺北市立中山女子高級中學國文教師張輝誠博士，大力推廣提倡之「翻轉教學法」，下列選項何 者正確？</a:t>
            </a:r>
          </a:p>
          <a:p>
            <a:pPr eaLnBrk="1" hangingPunct="1"/>
            <a:r>
              <a:rPr lang="en-US" altLang="zh-TW" sz="4400" b="1" smtClean="0">
                <a:latin typeface="微軟正黑體" pitchFamily="34" charset="-120"/>
                <a:ea typeface="微軟正黑體" pitchFamily="34" charset="-120"/>
              </a:rPr>
              <a:t>(A)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學思達   </a:t>
            </a:r>
            <a:r>
              <a:rPr lang="en-US" altLang="zh-TW" sz="4400" b="1" smtClean="0">
                <a:latin typeface="微軟正黑體" pitchFamily="34" charset="-120"/>
                <a:ea typeface="微軟正黑體" pitchFamily="34" charset="-120"/>
              </a:rPr>
              <a:t>(B)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學思遠 </a:t>
            </a:r>
            <a:endParaRPr lang="en-US" altLang="zh-TW" sz="44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4400" b="1" smtClean="0">
                <a:latin typeface="微軟正黑體" pitchFamily="34" charset="-120"/>
                <a:ea typeface="微軟正黑體" pitchFamily="34" charset="-120"/>
              </a:rPr>
              <a:t>(C)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學思道   </a:t>
            </a:r>
            <a:r>
              <a:rPr lang="en-US" altLang="zh-TW" sz="4400" b="1" smtClean="0">
                <a:latin typeface="微軟正黑體" pitchFamily="34" charset="-120"/>
                <a:ea typeface="微軟正黑體" pitchFamily="34" charset="-120"/>
              </a:rPr>
              <a:t>(D)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學思通</a:t>
            </a:r>
            <a:endParaRPr lang="en-US" altLang="zh-TW" sz="4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6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686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686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850" y="1125538"/>
            <a:ext cx="8496300" cy="5472112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年中區聯盟國小教師甄試</a:t>
            </a:r>
            <a:endParaRPr lang="en-US" altLang="zh-TW" sz="36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60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國語文試題</a:t>
            </a:r>
            <a:endParaRPr lang="en-US" altLang="zh-TW" sz="360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23.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中山女高張輝誠老師的翻轉教室工作坊推廣「學思達教學法」，強調的是下列哪一選項：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(A)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自學、思考、表達   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(B)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自學、思考、通達 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(C)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勤學、思考、表達    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(D)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勤學、思考、通達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20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789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789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188" y="836613"/>
            <a:ext cx="8208962" cy="5761037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翻轉講義的製作</a:t>
            </a:r>
            <a:r>
              <a:rPr lang="zh-TW" altLang="en-US" sz="660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：一切之基礎。</a:t>
            </a:r>
            <a:endParaRPr lang="en-US" altLang="zh-TW" sz="660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6600" b="1" smtClean="0">
                <a:latin typeface="微軟正黑體" pitchFamily="34" charset="-120"/>
                <a:ea typeface="微軟正黑體" pitchFamily="34" charset="-120"/>
              </a:rPr>
              <a:t>用「</a:t>
            </a:r>
            <a:r>
              <a:rPr lang="zh-TW" altLang="en-US" sz="6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問答題</a:t>
            </a:r>
            <a:r>
              <a:rPr lang="zh-TW" altLang="en-US" sz="6600" b="1" smtClean="0">
                <a:latin typeface="微軟正黑體" pitchFamily="34" charset="-120"/>
                <a:ea typeface="微軟正黑體" pitchFamily="34" charset="-120"/>
              </a:rPr>
              <a:t>」形式，取代「</a:t>
            </a:r>
            <a:r>
              <a:rPr lang="zh-TW" altLang="en-US" sz="6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選擇題</a:t>
            </a:r>
            <a:r>
              <a:rPr lang="zh-TW" altLang="en-US" sz="6600" b="1" smtClean="0">
                <a:latin typeface="微軟正黑體" pitchFamily="34" charset="-120"/>
                <a:ea typeface="微軟正黑體" pitchFamily="34" charset="-120"/>
              </a:rPr>
              <a:t>」。</a:t>
            </a:r>
            <a:endParaRPr lang="en-US" altLang="zh-TW" sz="66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1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482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482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443913" cy="4995863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問答題才能引發好奇心、刺激思考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提供足夠資訊給學生自學閱讀。</a:t>
            </a:r>
            <a:endParaRPr lang="en-US" altLang="zh-TW" sz="54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你想訓練學生什麼能力，就設計甚麼樣的問答題。</a:t>
            </a:r>
            <a:endParaRPr lang="en-US" altLang="zh-TW" sz="54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91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891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891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443913" cy="4995863"/>
          </a:xfrm>
        </p:spPr>
        <p:txBody>
          <a:bodyPr/>
          <a:lstStyle/>
          <a:p>
            <a:pPr eaLnBrk="1" hangingPunct="1"/>
            <a:r>
              <a:rPr lang="zh-TW" altLang="en-US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基礎認知、閱讀、統整、歸納、分類、推論、反省、現實感、聯結、想像、判斷</a:t>
            </a:r>
            <a:r>
              <a:rPr lang="en-US" altLang="zh-TW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‧‧‧‧‧</a:t>
            </a:r>
            <a:r>
              <a:rPr lang="zh-TW" altLang="en-US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72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994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3994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講義形式</a:t>
            </a:r>
          </a:p>
        </p:txBody>
      </p:sp>
      <p:sp>
        <p:nvSpPr>
          <p:cNvPr id="40962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0963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0964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2217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基礎認知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zh-TW" sz="4400" smtClean="0">
                <a:latin typeface="微軟正黑體" pitchFamily="34" charset="-120"/>
                <a:ea typeface="微軟正黑體" pitchFamily="34" charset="-120"/>
              </a:rPr>
              <a:t>請逐字解釋以下詞語：</a:t>
            </a:r>
            <a:endParaRPr lang="zh-TW" altLang="en-US" sz="44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zh-TW" sz="4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「分(      )諸徒」、「競飲先(      )」、「俛首驟入，勿逡巡。」、「驀然而踣」、「今有傖父，喜疢毒而畏藥石，遂有舐癰吮痔者，進宣威逞暴之術，以迎其旨」。</a:t>
            </a:r>
          </a:p>
        </p:txBody>
      </p:sp>
      <p:sp>
        <p:nvSpPr>
          <p:cNvPr id="4198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198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198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閱讀、理解、思索主旨、與作家對話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看完〈勞山道士〉，你直覺想到的勸諷之意是甚麼？蒲松齡他寫〈勞山道士〉的主旨又是甚麼？</a:t>
            </a:r>
            <a:r>
              <a:rPr lang="zh-TW" altLang="zh-TW" sz="2400" smtClean="0">
                <a:latin typeface="微軟正黑體" pitchFamily="34" charset="-120"/>
                <a:ea typeface="微軟正黑體" pitchFamily="34" charset="-120"/>
              </a:rPr>
              <a:t>(輝誠案：松齡哥怕大家看不懂，最後還幫大家把答案說出來！這樣好嗎？寫童話或小說，最後怕大家看不懂，作家還要跳出來給大家上一課！這樣好嗎？)</a:t>
            </a:r>
            <a:r>
              <a:rPr lang="zh-TW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你覺得一定要和他說的主旨相同才可以嗎？那他為什麼要這樣寫出他心裡的主旨？ </a:t>
            </a:r>
            <a:endParaRPr lang="zh-TW" altLang="zh-TW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01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301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301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改寫、寫作練習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為什麼王生要學穿牆術？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(這和「故家子」有何關聯？)</a:t>
            </a:r>
            <a:r>
              <a:rPr lang="zh-TW" altLang="zh-TW" sz="3600" smtClean="0">
                <a:latin typeface="微軟正黑體" pitchFamily="34" charset="-120"/>
                <a:ea typeface="微軟正黑體" pitchFamily="34" charset="-120"/>
              </a:rPr>
              <a:t>要是你也可以求一術，你要求哪一術？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(輝誠案：俺小時候入睡前總幻想自己有穿牆術，穿入銀行金庫揹走大袋錢鈔，然後周濟窮人。(還有隱身術，可以進銀行拿錢，大家都看不到)──大家想想，會做此等夢，一定是窮小子。)</a:t>
            </a:r>
            <a:r>
              <a:rPr lang="zh-TW" altLang="zh-TW" sz="3600" smtClean="0">
                <a:latin typeface="微軟正黑體" pitchFamily="34" charset="-120"/>
                <a:ea typeface="微軟正黑體" pitchFamily="34" charset="-120"/>
              </a:rPr>
              <a:t>還有，</a:t>
            </a:r>
            <a:r>
              <a:rPr lang="zh-TW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這個轉折就是小說的最重要關鍵，你可以想出另一個「術」，讓故事產生不同變化，不同諷喻嗎？</a:t>
            </a:r>
          </a:p>
        </p:txBody>
      </p:sp>
      <p:sp>
        <p:nvSpPr>
          <p:cNvPr id="4403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403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403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實學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zh-TW" sz="4800" smtClean="0">
                <a:latin typeface="微軟正黑體" pitchFamily="34" charset="-120"/>
                <a:ea typeface="微軟正黑體" pitchFamily="34" charset="-120"/>
              </a:rPr>
              <a:t>(二)馮諼如何接近孟嘗君？如何提升自己的待遇？為什麼他能成功？</a:t>
            </a:r>
            <a:r>
              <a:rPr lang="zh-TW" altLang="zh-TW" sz="48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你覺得這個方法好嗎？這給你將來找工作、投靠主人、奮力從基層往上爬時，怎樣的啟示？</a:t>
            </a:r>
            <a:endParaRPr lang="zh-TW" altLang="en-US" sz="48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05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506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506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550" cy="9906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424862" cy="5297487"/>
          </a:xfrm>
        </p:spPr>
        <p:txBody>
          <a:bodyPr/>
          <a:lstStyle/>
          <a:p>
            <a:pPr lvl="1"/>
            <a:r>
              <a:rPr lang="zh-TW" altLang="en-US" sz="60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家庭普遍富裕</a:t>
            </a:r>
            <a:r>
              <a:rPr lang="en-US" altLang="zh-TW" sz="44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不需要靠讀書翻身</a:t>
            </a:r>
            <a:r>
              <a:rPr lang="en-US" altLang="zh-TW" sz="44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/>
            <a:r>
              <a:rPr lang="zh-TW" altLang="en-US" sz="60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有太多比讀書有趣之事</a:t>
            </a:r>
            <a:endParaRPr lang="en-US" altLang="zh-TW" sz="60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60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知識和生活、生命無關</a:t>
            </a:r>
            <a:endParaRPr lang="en-US" altLang="zh-TW" sz="60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60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老師無心造成</a:t>
            </a:r>
            <a:r>
              <a:rPr lang="en-US" altLang="zh-TW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甚至是主要元兇</a:t>
            </a:r>
            <a:r>
              <a:rPr lang="en-US" altLang="zh-TW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843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實學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zh-TW" sz="3600" smtClean="0">
                <a:latin typeface="微軟正黑體" pitchFamily="34" charset="-120"/>
                <a:ea typeface="微軟正黑體" pitchFamily="34" charset="-120"/>
              </a:rPr>
              <a:t>(三)第三段主旨為何？馮諼如何為孟嘗君「市義」？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(換成你你敢這樣做嗎？)</a:t>
            </a:r>
            <a:r>
              <a:rPr lang="zh-TW" altLang="zh-TW" sz="3600" smtClean="0">
                <a:latin typeface="微軟正黑體" pitchFamily="34" charset="-120"/>
                <a:ea typeface="微軟正黑體" pitchFamily="34" charset="-120"/>
              </a:rPr>
              <a:t>孟嘗君為何「不說」？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(他為甚麼需要這筆錢？)</a:t>
            </a:r>
            <a:r>
              <a:rPr lang="zh-TW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馮諼的謀略何時才發揮效益？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(如果齊宣王不死，馮諼不就糟了？)</a:t>
            </a:r>
            <a:r>
              <a:rPr lang="zh-TW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孟嘗君為何開始對馮諼言聽計從</a:t>
            </a:r>
            <a:r>
              <a:rPr lang="zh-TW" altLang="zh-TW" sz="360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(輝誠案：看到沒，要當人謀臣，深受信任，如何才能辦到？)</a:t>
            </a:r>
          </a:p>
        </p:txBody>
      </p:sp>
      <p:sp>
        <p:nvSpPr>
          <p:cNvPr id="4608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608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608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翻轉講義的合力製作</a:t>
            </a:r>
            <a:endParaRPr lang="en-US" altLang="zh-TW" sz="60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6000" smtClean="0">
                <a:latin typeface="微軟正黑體" pitchFamily="34" charset="-120"/>
                <a:ea typeface="微軟正黑體" pitchFamily="34" charset="-120"/>
              </a:rPr>
              <a:t>分享、合作才能降低門檻！</a:t>
            </a:r>
          </a:p>
          <a:p>
            <a:pPr eaLnBrk="1" hangingPunct="1"/>
            <a:r>
              <a:rPr lang="en-US" altLang="zh-TW" sz="60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000" smtClean="0">
                <a:latin typeface="微軟正黑體" pitchFamily="34" charset="-120"/>
                <a:ea typeface="微軟正黑體" pitchFamily="34" charset="-120"/>
              </a:rPr>
              <a:t>我一人獨力做講義代表的意義。</a:t>
            </a:r>
            <a:r>
              <a:rPr lang="en-US" altLang="zh-TW" sz="60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710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710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710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latin typeface="微軟正黑體" pitchFamily="34" charset="-120"/>
                <a:ea typeface="微軟正黑體" pitchFamily="34" charset="-120"/>
              </a:rPr>
              <a:t>自學速度經過培養，只會</a:t>
            </a:r>
            <a:r>
              <a:rPr lang="zh-TW" altLang="en-US" sz="4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越來越快</a:t>
            </a:r>
            <a:r>
              <a:rPr lang="zh-TW" altLang="en-US" sz="4400" smtClean="0">
                <a:latin typeface="微軟正黑體" pitchFamily="34" charset="-120"/>
                <a:ea typeface="微軟正黑體" pitchFamily="34" charset="-120"/>
              </a:rPr>
              <a:t>，閱讀習慣也會逐漸培養出來。</a:t>
            </a:r>
          </a:p>
          <a:p>
            <a:pPr eaLnBrk="1" hangingPunct="1"/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閱讀能力：需要訓練、培養、時間、自讀、討論、深度思考、聆聽別人看法。才是完整的閱讀訓練！</a:t>
            </a:r>
          </a:p>
          <a:p>
            <a:pPr eaLnBrk="1" hangingPunct="1"/>
            <a:r>
              <a:rPr lang="zh-TW" altLang="en-US" sz="4400" smtClean="0">
                <a:latin typeface="微軟正黑體" pitchFamily="34" charset="-120"/>
                <a:ea typeface="微軟正黑體" pitchFamily="34" charset="-120"/>
              </a:rPr>
              <a:t>感謝：學思達分享平臺</a:t>
            </a:r>
            <a:r>
              <a:rPr lang="en-US" altLang="zh-TW" sz="44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smtClean="0">
                <a:latin typeface="微軟正黑體" pitchFamily="34" charset="-120"/>
                <a:ea typeface="微軟正黑體" pitchFamily="34" charset="-120"/>
              </a:rPr>
              <a:t>大家的心力、客製化教學！</a:t>
            </a:r>
            <a:r>
              <a:rPr lang="en-US" altLang="zh-TW" sz="44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813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813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813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007350" cy="431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388" y="620713"/>
            <a:ext cx="8785225" cy="5716587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翻轉教學的開始：說明一切規則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能力的培養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才是勝負關鍵。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學思達要培養</a:t>
            </a:r>
            <a:r>
              <a:rPr lang="zh-TW" altLang="en-US" sz="3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學生完整的能力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、將來進入大學、社會預作準備。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迅速分組。發互評表、選組長、登錄全班組員名單。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說明評分規定。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互評、沒有個人分數、只有團隊分數、加總成為平時總分。要出現競爭環境！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逐漸進入學思達的環境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915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4915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067550" cy="828675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翻轉教室概念的產生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850" y="1125538"/>
            <a:ext cx="8820150" cy="5732462"/>
          </a:xfrm>
        </p:spPr>
        <p:txBody>
          <a:bodyPr/>
          <a:lstStyle/>
          <a:p>
            <a:pPr eaLnBrk="1" latinLnBrk="1" hangingPunct="1"/>
            <a:r>
              <a:rPr lang="zh-TW" altLang="en-US" sz="3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回家自行看影片。</a:t>
            </a:r>
            <a:r>
              <a:rPr lang="en-US" altLang="zh-TW" sz="2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巧虎、空大</a:t>
            </a:r>
            <a:r>
              <a:rPr lang="en-US" altLang="zh-TW" sz="2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)(</a:t>
            </a:r>
            <a:r>
              <a:rPr lang="zh-TW" altLang="en-US" sz="2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幼童、成人</a:t>
            </a:r>
            <a:r>
              <a:rPr lang="en-US" altLang="zh-TW" sz="2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→網路、學校</a:t>
            </a:r>
            <a:endParaRPr lang="en-US" altLang="zh-TW" sz="20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endParaRPr lang="en-US" altLang="zh-TW" sz="32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請問：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何謂學思達？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單答與群答的差異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自學有何好處？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如何讓學生主動思考？</a:t>
            </a:r>
            <a:endParaRPr lang="en-US" altLang="zh-TW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怎樣讓學生樂於表達？</a:t>
            </a:r>
            <a:endParaRPr lang="en-US" altLang="zh-TW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學思達老師與傳統教學法的老師最大差異為何？</a:t>
            </a:r>
            <a:endParaRPr lang="en-US" altLang="zh-TW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學思達講義如何開始製作？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17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018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018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7067550" cy="828675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翻轉教室概念的產生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850" y="1125538"/>
            <a:ext cx="8820150" cy="5732462"/>
          </a:xfrm>
        </p:spPr>
        <p:txBody>
          <a:bodyPr/>
          <a:lstStyle/>
          <a:p>
            <a:pPr eaLnBrk="1" latinLnBrk="1" hangingPunct="1"/>
            <a:r>
              <a:rPr lang="zh-TW" altLang="en-US" sz="3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翻轉教室的先驅。</a:t>
            </a:r>
            <a:r>
              <a:rPr lang="en-US" altLang="zh-TW" sz="18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補</a:t>
            </a:r>
            <a:r>
              <a:rPr lang="en-US" altLang="zh-TW" sz="18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latinLnBrk="1" hangingPunct="1"/>
            <a:r>
              <a:rPr lang="zh-TW" altLang="en-US" sz="3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當今翻轉教室的優點</a:t>
            </a:r>
          </a:p>
          <a:p>
            <a:pPr eaLnBrk="1" latin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突破空間。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突破時間。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反覆操練。</a:t>
            </a:r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完整知識地圖。</a:t>
            </a:r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滿足資優教育與補救教學。</a:t>
            </a:r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看到學生個別學習狀況與進度</a:t>
            </a:r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翻轉教室偏向數理學科</a:t>
            </a:r>
            <a:endParaRPr lang="en-US" altLang="zh-TW" sz="36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120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120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7067550" cy="828675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翻轉教室概念的產生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850" y="1125538"/>
            <a:ext cx="8820150" cy="5732462"/>
          </a:xfrm>
        </p:spPr>
        <p:txBody>
          <a:bodyPr/>
          <a:lstStyle/>
          <a:p>
            <a:pPr eaLnBrk="1" latinLnBrk="1" hangingPunct="1"/>
            <a:r>
              <a:rPr lang="zh-TW" altLang="en-US" sz="3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翻轉教室的先驅。</a:t>
            </a:r>
            <a:endParaRPr lang="en-US" altLang="zh-TW" sz="32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zh-TW" altLang="en-US" sz="3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當今翻轉教室如何實踐在臺灣國高中現場</a:t>
            </a: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如何加速，省下時間。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如何不利用回家時間。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如何克服電子教具困難。</a:t>
            </a:r>
            <a:endParaRPr lang="en-US" altLang="zh-TW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如何培養學生自學、思考、表達等等能力？</a:t>
            </a:r>
            <a:endParaRPr lang="en-US" altLang="zh-TW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zh-TW" altLang="en-US" sz="48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◎倘無搭配教學新思維、新技術</a:t>
            </a:r>
            <a:endParaRPr lang="en-US" altLang="zh-TW" sz="48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zh-TW" altLang="en-US" sz="48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填鴨教育數位化？</a:t>
            </a:r>
            <a:endParaRPr lang="en-US" altLang="zh-TW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latin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均一教育平臺和各位老師可以努力的方向！</a:t>
            </a:r>
          </a:p>
        </p:txBody>
      </p:sp>
      <p:sp>
        <p:nvSpPr>
          <p:cNvPr id="5222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222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222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7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anchor="ctr"/>
          <a:lstStyle/>
          <a:p>
            <a:pPr algn="ctr"/>
            <a:r>
              <a:rPr kumimoji="1" lang="zh-TW" altLang="en-US" sz="2800" smtClean="0"/>
              <a:t>瀏覽器輸入均一中國站網址：</a:t>
            </a:r>
            <a:r>
              <a:rPr kumimoji="1" lang="en-US" altLang="zh-TW" sz="2800" smtClean="0"/>
              <a:t>cn.junyiacademy.org</a:t>
            </a:r>
            <a:endParaRPr kumimoji="1" lang="zh-TW" altLang="en-US" sz="2800" smtClean="0"/>
          </a:p>
        </p:txBody>
      </p:sp>
      <p:pic>
        <p:nvPicPr>
          <p:cNvPr id="53250" name="圖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0325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487613" y="1927225"/>
            <a:ext cx="762000" cy="44608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40013" y="3367088"/>
            <a:ext cx="1065212" cy="2238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3249613" y="2181225"/>
            <a:ext cx="814387" cy="1920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4" name="文字方塊 16"/>
          <p:cNvSpPr txBox="1">
            <a:spLocks noChangeArrowheads="1"/>
          </p:cNvSpPr>
          <p:nvPr/>
        </p:nvSpPr>
        <p:spPr bwMode="auto">
          <a:xfrm>
            <a:off x="4064000" y="2189163"/>
            <a:ext cx="179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Calibri" pitchFamily="34" charset="0"/>
              </a:rPr>
              <a:t>点「学习」。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3656013" y="3494088"/>
            <a:ext cx="58261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6" name="文字方塊 19"/>
          <p:cNvSpPr txBox="1">
            <a:spLocks noChangeArrowheads="1"/>
          </p:cNvSpPr>
          <p:nvPr/>
        </p:nvSpPr>
        <p:spPr bwMode="auto">
          <a:xfrm>
            <a:off x="4238625" y="3309938"/>
            <a:ext cx="4046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Calibri" pitchFamily="34" charset="0"/>
              </a:rPr>
              <a:t>滑鼠游标移动到「学思达教学平台」。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分組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42988" y="1196975"/>
            <a:ext cx="7796212" cy="5356225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為何要分組？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分散學習壓力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訓練小組合作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以強帶弱，各得到訓練</a:t>
            </a:r>
          </a:p>
        </p:txBody>
      </p:sp>
      <p:sp>
        <p:nvSpPr>
          <p:cNvPr id="5529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530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530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619250" y="0"/>
            <a:ext cx="5689600" cy="6669088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如何分組</a:t>
            </a:r>
            <a:endParaRPr lang="en-US" altLang="zh-TW" sz="60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6600" smtClean="0">
                <a:latin typeface="微軟正黑體" pitchFamily="34" charset="-120"/>
                <a:ea typeface="微軟正黑體" pitchFamily="34" charset="-120"/>
              </a:rPr>
              <a:t>同質性</a:t>
            </a:r>
            <a:endParaRPr lang="en-US" altLang="zh-TW" sz="66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6600" smtClean="0">
                <a:latin typeface="微軟正黑體" pitchFamily="34" charset="-120"/>
                <a:ea typeface="微軟正黑體" pitchFamily="34" charset="-120"/>
              </a:rPr>
              <a:t>異質性：</a:t>
            </a:r>
          </a:p>
          <a:p>
            <a:pPr eaLnBrk="1" hangingPunct="1"/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原則每組都要有上中下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6600" smtClean="0">
                <a:latin typeface="微軟正黑體" pitchFamily="34" charset="-120"/>
                <a:ea typeface="微軟正黑體" pitchFamily="34" charset="-120"/>
              </a:rPr>
              <a:t>團隊選將：</a:t>
            </a:r>
            <a:endParaRPr lang="en-US" altLang="zh-TW" sz="66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</a:p>
        </p:txBody>
      </p:sp>
      <p:sp>
        <p:nvSpPr>
          <p:cNvPr id="5632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632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632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550" cy="990600"/>
          </a:xfrm>
        </p:spPr>
        <p:txBody>
          <a:bodyPr/>
          <a:lstStyle/>
          <a:p>
            <a:r>
              <a:rPr lang="zh-TW" altLang="en-US" smtClean="0"/>
              <a:t>一、老師為何無心造成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101013" cy="5181600"/>
          </a:xfrm>
        </p:spPr>
        <p:txBody>
          <a:bodyPr/>
          <a:lstStyle/>
          <a:p>
            <a:r>
              <a:rPr lang="zh-TW" altLang="en-US" sz="7200" b="1" smtClean="0">
                <a:latin typeface="微軟正黑體" pitchFamily="34" charset="-120"/>
                <a:ea typeface="微軟正黑體" pitchFamily="34" charset="-120"/>
              </a:rPr>
              <a:t>沒有老師願意提供</a:t>
            </a:r>
            <a:r>
              <a:rPr lang="zh-TW" altLang="en-US" sz="7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填鴨式教育</a:t>
            </a:r>
            <a:endParaRPr lang="en-US" altLang="zh-TW" sz="72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7200" smtClean="0">
                <a:latin typeface="微軟正黑體" pitchFamily="34" charset="-120"/>
                <a:ea typeface="微軟正黑體" pitchFamily="34" charset="-120"/>
              </a:rPr>
              <a:t>但最後卻</a:t>
            </a:r>
            <a:r>
              <a:rPr lang="zh-TW" altLang="en-US" sz="72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一直</a:t>
            </a:r>
            <a:r>
              <a:rPr lang="zh-TW" altLang="en-US" sz="7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提供填鴨式教育</a:t>
            </a:r>
            <a:endParaRPr lang="en-US" altLang="zh-TW" sz="720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endParaRPr lang="zh-TW" altLang="en-US" sz="360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55650" y="0"/>
            <a:ext cx="8208963" cy="6669088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如何分組</a:t>
            </a:r>
            <a:endParaRPr lang="en-US" altLang="zh-TW" sz="60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大聯盟選秀分組法：</a:t>
            </a:r>
            <a:endParaRPr lang="en-US" altLang="zh-TW" sz="32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經理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(D)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→教練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(A)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→首席球員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(B)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←自由球員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黃金拍檔分組法：</a:t>
            </a:r>
            <a:endParaRPr lang="en-US" altLang="zh-TW" sz="32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←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←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C</a:t>
            </a:r>
          </a:p>
          <a:p>
            <a:pPr eaLnBrk="1" hangingPunct="1"/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歷史科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：小皇帝→太后→丞相→大臣、</a:t>
            </a:r>
          </a:p>
          <a:p>
            <a:pPr eaLnBrk="1" hangingPunct="1"/>
            <a:r>
              <a:rPr lang="zh-TW" altLang="en-US" sz="3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美術科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：球隊老闆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只有打球能力差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)→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明星球員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當紅炸子雞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)→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教練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曾經是明星</a:t>
            </a:r>
            <a:r>
              <a:rPr lang="en-US" altLang="zh-TW" sz="32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5734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734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734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08175" y="0"/>
            <a:ext cx="7056438" cy="6669088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如何分組</a:t>
            </a:r>
            <a:endParaRPr lang="en-US" altLang="zh-TW" sz="6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同質性加異質性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高雄市右昌國中英文科林健豐老師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     講台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/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 A C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40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 A B</a:t>
            </a:r>
          </a:p>
          <a:p>
            <a:pPr lvl="1" eaLnBrk="1" hangingPunct="1"/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B A C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40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 A B</a:t>
            </a:r>
          </a:p>
          <a:p>
            <a:pPr lvl="1" eaLnBrk="1" hangingPunct="1"/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B A C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40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 A B</a:t>
            </a:r>
          </a:p>
          <a:p>
            <a:pPr lvl="1" eaLnBrk="1" hangingPunct="1"/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B A C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C A B</a:t>
            </a:r>
          </a:p>
          <a:p>
            <a:pPr lvl="1" eaLnBrk="1" hangingPunct="1"/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B A C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C A B</a:t>
            </a:r>
          </a:p>
          <a:p>
            <a:pPr lvl="1" eaLnBrk="1" hangingPunct="1"/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B A C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C A B</a:t>
            </a:r>
          </a:p>
        </p:txBody>
      </p:sp>
      <p:sp>
        <p:nvSpPr>
          <p:cNvPr id="5837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837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837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分組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55650" y="1196975"/>
            <a:ext cx="8083550" cy="5356225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為何要互評、團分？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同儕合作與競爭環境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同儕壓力</a:t>
            </a:r>
          </a:p>
        </p:txBody>
      </p:sp>
      <p:sp>
        <p:nvSpPr>
          <p:cNvPr id="5939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939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5939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7067550" cy="990600"/>
          </a:xfrm>
        </p:spPr>
        <p:txBody>
          <a:bodyPr/>
          <a:lstStyle/>
          <a:p>
            <a:pPr eaLnBrk="1" hangingPunct="1"/>
            <a:r>
              <a:rPr lang="zh-TW" altLang="en-US" smtClean="0"/>
              <a:t>互評機制解說</a:t>
            </a:r>
            <a:r>
              <a:rPr lang="en-US" altLang="zh-TW" smtClean="0"/>
              <a:t>(</a:t>
            </a:r>
            <a:r>
              <a:rPr lang="zh-TW" altLang="en-US" smtClean="0"/>
              <a:t>評分表</a:t>
            </a:r>
            <a:r>
              <a:rPr lang="en-US" altLang="zh-TW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49263" y="1127125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41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042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042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55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7067550" cy="9906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互評機制解說：海螺圖</a:t>
            </a:r>
            <a:r>
              <a:rPr lang="en-US" altLang="zh-TW" sz="2000" smtClean="0"/>
              <a:t>(</a:t>
            </a:r>
            <a:r>
              <a:rPr lang="zh-TW" altLang="en-US" sz="2000" smtClean="0"/>
              <a:t>高雄郭進成老師</a:t>
            </a:r>
            <a:r>
              <a:rPr lang="en-US" altLang="zh-TW" sz="20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125538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4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144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144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1446" name="Picture 9" descr="%E8%A8%88%E5%88%86%E6%9D%B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20788"/>
            <a:ext cx="6911975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3168650" cy="1916113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</a:t>
            </a:r>
            <a:br>
              <a:rPr lang="zh-TW" altLang="en-US" sz="3600" smtClean="0"/>
            </a:br>
            <a:r>
              <a:rPr lang="en-US" altLang="zh-TW" sz="3600" smtClean="0"/>
              <a:t>(</a:t>
            </a:r>
            <a:r>
              <a:rPr lang="zh-TW" altLang="en-US" sz="3600" smtClean="0"/>
              <a:t>創意計分表</a:t>
            </a:r>
            <a:r>
              <a:rPr lang="en-US" altLang="zh-TW" sz="36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125538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46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246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246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2" name="內容版面配置區 2"/>
          <p:cNvSpPr>
            <a:spLocks/>
          </p:cNvSpPr>
          <p:nvPr/>
        </p:nvSpPr>
        <p:spPr bwMode="auto">
          <a:xfrm>
            <a:off x="449263" y="1125538"/>
            <a:ext cx="86947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kumimoji="0" lang="en-US" altLang="zh-TW" sz="2400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2471" name="Picture 10" descr="10711251_699660890118812_1902360020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5145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4175125" cy="1700213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</a:t>
            </a:r>
            <a:br>
              <a:rPr lang="zh-TW" altLang="en-US" sz="3600" smtClean="0"/>
            </a:br>
            <a:r>
              <a:rPr lang="en-US" altLang="zh-TW" sz="3600" smtClean="0"/>
              <a:t>(</a:t>
            </a:r>
            <a:r>
              <a:rPr lang="zh-TW" altLang="en-US" sz="3600" smtClean="0"/>
              <a:t>創意計分表</a:t>
            </a:r>
            <a:r>
              <a:rPr lang="en-US" altLang="zh-TW" sz="36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125538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9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349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349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3494" name="Picture 8" descr="10704866_699660930118808_911581061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0"/>
            <a:ext cx="420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3382962" cy="1557338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</a:t>
            </a:r>
            <a:r>
              <a:rPr lang="en-US" altLang="zh-TW" sz="3600" smtClean="0"/>
              <a:t>(</a:t>
            </a:r>
            <a:r>
              <a:rPr lang="zh-TW" altLang="en-US" sz="3600" smtClean="0"/>
              <a:t>創意計分表</a:t>
            </a:r>
            <a:r>
              <a:rPr lang="en-US" altLang="zh-TW" sz="36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125538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1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451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451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4518" name="Picture 8" descr="10695327_699660903452144_709587176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7067550" cy="1773238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</a:t>
            </a:r>
            <a:br>
              <a:rPr lang="zh-TW" altLang="en-US" sz="3600" smtClean="0"/>
            </a:br>
            <a:r>
              <a:rPr lang="zh-TW" altLang="en-US" sz="3600" smtClean="0"/>
              <a:t> </a:t>
            </a:r>
            <a:r>
              <a:rPr lang="en-US" altLang="zh-TW" sz="3600" smtClean="0"/>
              <a:t>(</a:t>
            </a:r>
            <a:r>
              <a:rPr lang="zh-TW" altLang="en-US" sz="3600" smtClean="0"/>
              <a:t>創意計分表</a:t>
            </a:r>
            <a:r>
              <a:rPr lang="en-US" altLang="zh-TW" sz="36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676400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3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554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554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5542" name="Picture 8" descr="10681750_699660950118806_1705589665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0"/>
            <a:ext cx="420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7140575" cy="1773238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</a:t>
            </a:r>
            <a:br>
              <a:rPr lang="zh-TW" altLang="en-US" sz="3600" smtClean="0"/>
            </a:br>
            <a:r>
              <a:rPr lang="zh-TW" altLang="en-US" sz="3600" smtClean="0"/>
              <a:t> </a:t>
            </a:r>
            <a:r>
              <a:rPr lang="en-US" altLang="zh-TW" sz="3600" smtClean="0"/>
              <a:t>(</a:t>
            </a:r>
            <a:r>
              <a:rPr lang="zh-TW" altLang="en-US" sz="3600" smtClean="0"/>
              <a:t>創意計分表</a:t>
            </a:r>
            <a:r>
              <a:rPr lang="en-US" altLang="zh-TW" sz="36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125538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6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656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656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6566" name="Picture 8" descr="10707953_700010886750479_106154935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0"/>
            <a:ext cx="420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550" cy="990600"/>
          </a:xfrm>
        </p:spPr>
        <p:txBody>
          <a:bodyPr/>
          <a:lstStyle/>
          <a:p>
            <a:r>
              <a:rPr lang="zh-TW" altLang="en-US" smtClean="0"/>
              <a:t>一、老師為何無心造成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r>
              <a:rPr lang="zh-TW" altLang="en-US" sz="7200" smtClean="0">
                <a:latin typeface="微軟正黑體" pitchFamily="34" charset="-120"/>
                <a:ea typeface="微軟正黑體" pitchFamily="34" charset="-120"/>
              </a:rPr>
              <a:t>為什麼？</a:t>
            </a:r>
            <a:endParaRPr lang="en-US" altLang="zh-TW" sz="720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8000" smtClean="0">
                <a:latin typeface="微軟正黑體" pitchFamily="34" charset="-120"/>
                <a:ea typeface="微軟正黑體" pitchFamily="34" charset="-120"/>
              </a:rPr>
              <a:t>因為老師永遠</a:t>
            </a:r>
            <a:endParaRPr lang="en-US" altLang="zh-TW" sz="800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8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單向式口述講課</a:t>
            </a:r>
            <a:endParaRPr lang="zh-TW" altLang="en-US" sz="800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7067550" cy="9906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</a:t>
            </a:r>
            <a:r>
              <a:rPr lang="en-US" altLang="zh-TW" sz="3600" smtClean="0"/>
              <a:t>(</a:t>
            </a:r>
            <a:r>
              <a:rPr lang="zh-TW" altLang="en-US" sz="3600" smtClean="0"/>
              <a:t>動手做組別圖案</a:t>
            </a:r>
            <a:r>
              <a:rPr lang="en-US" altLang="zh-TW" sz="36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127125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8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758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758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7590" name="Picture 8" descr="018-20140925-123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89317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7067550" cy="9906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互評機制解說</a:t>
            </a:r>
            <a:r>
              <a:rPr lang="en-US" altLang="zh-TW" sz="3600" smtClean="0"/>
              <a:t>(</a:t>
            </a:r>
            <a:r>
              <a:rPr lang="zh-TW" altLang="en-US" sz="3600" smtClean="0"/>
              <a:t>動手做組別圖案</a:t>
            </a:r>
            <a:r>
              <a:rPr lang="en-US" altLang="zh-TW" sz="3600" smtClean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49263" y="1125538"/>
            <a:ext cx="8694737" cy="5181600"/>
          </a:xfrm>
        </p:spPr>
        <p:txBody>
          <a:bodyPr/>
          <a:lstStyle/>
          <a:p>
            <a:pPr eaLnBrk="1" hangingPunct="1"/>
            <a:endParaRPr lang="en-US" altLang="zh-TW" sz="24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1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861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861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68614" name="Picture 8" descr="001-20140925-123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31623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10" descr="017-20140925-123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836613"/>
            <a:ext cx="32766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互評機制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55650" y="1196975"/>
            <a:ext cx="8083550" cy="5356225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latin typeface="微軟正黑體" pitchFamily="34" charset="-120"/>
                <a:ea typeface="微軟正黑體" pitchFamily="34" charset="-120"/>
              </a:rPr>
              <a:t>撲克牌計分法</a:t>
            </a:r>
          </a:p>
          <a:p>
            <a:pPr eaLnBrk="1" hangingPunct="1"/>
            <a:r>
              <a:rPr lang="zh-TW" altLang="en-US" sz="6600" smtClean="0">
                <a:latin typeface="微軟正黑體" pitchFamily="34" charset="-120"/>
                <a:ea typeface="微軟正黑體" pitchFamily="34" charset="-120"/>
              </a:rPr>
              <a:t>手機計分法</a:t>
            </a:r>
          </a:p>
          <a:p>
            <a:pPr eaLnBrk="1" hangingPunct="1"/>
            <a:r>
              <a:rPr lang="zh-TW" altLang="en-US" sz="6600" smtClean="0">
                <a:latin typeface="微軟正黑體" pitchFamily="34" charset="-120"/>
                <a:ea typeface="微軟正黑體" pitchFamily="34" charset="-120"/>
              </a:rPr>
              <a:t>舉手計分法</a:t>
            </a:r>
          </a:p>
          <a:p>
            <a:pPr eaLnBrk="1" hangingPunct="1"/>
            <a:r>
              <a:rPr lang="en-US" altLang="zh-TW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‧‧‧‧‧‧</a:t>
            </a:r>
            <a:endParaRPr lang="en-US" altLang="zh-TW" sz="54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3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963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6963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分組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55650" y="1196975"/>
            <a:ext cx="8083550" cy="5356225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為何每一題都要抽籤？</a:t>
            </a:r>
          </a:p>
          <a:p>
            <a:pPr eaLnBrk="1" hangingPunct="1"/>
            <a:r>
              <a:rPr lang="zh-TW" altLang="en-US" sz="4800" smtClean="0">
                <a:latin typeface="微軟正黑體" pitchFamily="34" charset="-120"/>
                <a:ea typeface="微軟正黑體" pitchFamily="34" charset="-120"/>
              </a:rPr>
              <a:t>每個人才會都看資料都準備</a:t>
            </a:r>
          </a:p>
          <a:p>
            <a:pPr eaLnBrk="1" hangingPunct="1"/>
            <a:r>
              <a:rPr lang="zh-TW" altLang="en-US" sz="4800" smtClean="0">
                <a:latin typeface="微軟正黑體" pitchFamily="34" charset="-120"/>
                <a:ea typeface="微軟正黑體" pitchFamily="34" charset="-120"/>
              </a:rPr>
              <a:t>不會只訓練到膽量大、愛講話的學生</a:t>
            </a:r>
          </a:p>
        </p:txBody>
      </p:sp>
      <p:sp>
        <p:nvSpPr>
          <p:cNvPr id="7065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066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066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自學：驚人的學習速度。</a:t>
            </a:r>
            <a:r>
              <a:rPr lang="en-US" altLang="zh-TW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困難：學生不會自學</a:t>
            </a:r>
            <a:r>
              <a:rPr lang="en-US" altLang="zh-TW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提供學生足夠的自學時間。</a:t>
            </a:r>
            <a:r>
              <a:rPr lang="en-US" altLang="zh-TW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困難：進度</a:t>
            </a:r>
            <a:r>
              <a:rPr lang="en-US" altLang="zh-TW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5400" smtClean="0">
                <a:latin typeface="微軟正黑體" pitchFamily="34" charset="-120"/>
                <a:ea typeface="微軟正黑體" pitchFamily="34" charset="-120"/>
              </a:rPr>
              <a:t>提供學生足夠的討論時間。</a:t>
            </a:r>
            <a:r>
              <a:rPr lang="en-US" altLang="zh-TW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困難：不會討論</a:t>
            </a:r>
            <a:r>
              <a:rPr lang="en-US" altLang="zh-TW" sz="54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168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168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168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二、學思達的具體操作說明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巡視：</a:t>
            </a:r>
            <a:r>
              <a:rPr lang="zh-TW" altLang="en-US" sz="6000" smtClean="0">
                <a:latin typeface="微軟正黑體" pitchFamily="34" charset="-120"/>
                <a:ea typeface="微軟正黑體" pitchFamily="34" charset="-120"/>
              </a:rPr>
              <a:t>學生問問題，不斷追問？提供更多相關訊息？就是不告訴答案！</a:t>
            </a:r>
            <a:endParaRPr lang="en-US" altLang="zh-TW" sz="60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6000" smtClean="0">
                <a:latin typeface="微軟正黑體" pitchFamily="34" charset="-120"/>
                <a:ea typeface="微軟正黑體" pitchFamily="34" charset="-120"/>
              </a:rPr>
              <a:t>巡視：</a:t>
            </a:r>
            <a:r>
              <a:rPr lang="zh-TW" altLang="en-US" sz="6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有人睡著</a:t>
            </a:r>
            <a:r>
              <a:rPr lang="zh-TW" altLang="en-US" sz="6000" smtClean="0">
                <a:latin typeface="微軟正黑體" pitchFamily="34" charset="-120"/>
                <a:ea typeface="微軟正黑體" pitchFamily="34" charset="-120"/>
              </a:rPr>
              <a:t>，傳統如何處理？用關心取代對立。</a:t>
            </a:r>
            <a:endParaRPr lang="en-US" altLang="zh-TW" sz="60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0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270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270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443913" cy="5688013"/>
          </a:xfrm>
        </p:spPr>
        <p:txBody>
          <a:bodyPr/>
          <a:lstStyle/>
          <a:p>
            <a:pPr eaLnBrk="1" hangingPunct="1"/>
            <a:r>
              <a:rPr lang="zh-TW" altLang="en-US" sz="7200" smtClean="0">
                <a:latin typeface="微軟正黑體" pitchFamily="34" charset="-120"/>
                <a:ea typeface="微軟正黑體" pitchFamily="34" charset="-120"/>
              </a:rPr>
              <a:t>主持的技巧：學習氣氛之基礎。</a:t>
            </a:r>
            <a:r>
              <a:rPr lang="en-US" altLang="zh-TW" sz="7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7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困難：老師不會主持</a:t>
            </a:r>
            <a:r>
              <a:rPr lang="en-US" altLang="zh-TW" sz="72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7200" smtClean="0">
                <a:latin typeface="微軟正黑體" pitchFamily="34" charset="-120"/>
                <a:ea typeface="微軟正黑體" pitchFamily="34" charset="-120"/>
              </a:rPr>
              <a:t>切記不能講出答案。</a:t>
            </a:r>
            <a:endParaRPr lang="en-US" altLang="zh-TW" sz="72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3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373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373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443913" cy="5688013"/>
          </a:xfrm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學生回答不出來、答錯了，都非常重要，要逐漸</a:t>
            </a:r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引導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讓他們想出答案！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如果是混，就要處罰！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)(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錯了，區分正反方，讓學生對談！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學生答對的，還要不斷</a:t>
            </a:r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追問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！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幫助學生掌握重點、釐清觀念、思索更深的難題。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475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475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475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443913" cy="5688013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統整</a:t>
            </a:r>
            <a:r>
              <a:rPr lang="zh-TW" altLang="en-US" sz="6600" smtClean="0">
                <a:latin typeface="微軟正黑體" pitchFamily="34" charset="-120"/>
                <a:ea typeface="微軟正黑體" pitchFamily="34" charset="-120"/>
              </a:rPr>
              <a:t>所有的答案，再一次給學生正確解答！並由此引深出人生的道理。</a:t>
            </a:r>
            <a:r>
              <a:rPr lang="en-US" altLang="zh-TW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困難：老師不會統整。</a:t>
            </a:r>
            <a:r>
              <a:rPr lang="en-US" altLang="zh-TW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577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578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578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標題 1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分組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42988" y="1196975"/>
            <a:ext cx="7796212" cy="5356225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學生學會表達重不重要？</a:t>
            </a:r>
          </a:p>
        </p:txBody>
      </p:sp>
      <p:sp>
        <p:nvSpPr>
          <p:cNvPr id="7680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680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680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852738"/>
            <a:ext cx="401320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55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6700" dirty="0" smtClean="0"/>
              <a:t>老師單向式口述講課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125538"/>
            <a:ext cx="7794625" cy="5295900"/>
          </a:xfrm>
        </p:spPr>
        <p:txBody>
          <a:bodyPr/>
          <a:lstStyle/>
          <a:p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優點是什麼？</a:t>
            </a:r>
            <a:endParaRPr lang="en-US" altLang="zh-TW" sz="360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濃縮知識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學習速度加快</a:t>
            </a:r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缺點是什麼？</a:t>
            </a:r>
            <a:endParaRPr lang="en-US" altLang="zh-TW" sz="360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破壞學生學習樂趣</a:t>
            </a:r>
            <a:endParaRPr lang="en-US" altLang="zh-TW" sz="36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學生學習成效低落</a:t>
            </a:r>
            <a:endParaRPr lang="en-US" altLang="zh-TW" sz="36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難以掌握學生學習狀況</a:t>
            </a:r>
            <a:endParaRPr lang="en-US" altLang="zh-TW" sz="36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36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破壞學生大量學習的能力。</a:t>
            </a:r>
            <a:endParaRPr lang="en-US" altLang="zh-TW" sz="36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8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09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0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學思達的具體操作說明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981075"/>
            <a:ext cx="9144000" cy="535622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促進學生表達：公開得體講話之訓練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合作、競爭、評鑑位置→抽籤、開放、搶分、熱烈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引導、矯正學生講話。</a:t>
            </a:r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困難：不會引導</a:t>
            </a:r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上台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倒數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、拿麥克風、言之有物、準確回答問題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經營出課堂問答的高潮局面：錯了，得一分，唉呀，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you got it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！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燈謎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班級經營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82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782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782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學思達的成就感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196975"/>
            <a:ext cx="8443912" cy="53562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老師輕鬆：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散步加甩手。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學生所有能力不斷增加：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自學、思考、表達、閱讀、合作、競爭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學生、師生之間</a:t>
            </a:r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感情變好</a:t>
            </a:r>
            <a:endParaRPr lang="en-US" altLang="zh-TW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資訊與非資訊</a:t>
            </a:r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課堂完成，學習輕鬆又高效益</a:t>
            </a:r>
            <a:endParaRPr lang="en-US" altLang="zh-TW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各科、各校、各學生、各老師而有所轉變。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自由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將老師</a:t>
            </a:r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消化知識的過程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還給學生，把</a:t>
            </a:r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學習主動權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還給學生。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可以隨時</a:t>
            </a:r>
            <a:r>
              <a:rPr lang="zh-TW" altLang="en-US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開放教室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拆掉教室的牆，老師互動學習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40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師生整體素質提升，臺灣國力增強</a:t>
            </a:r>
          </a:p>
        </p:txBody>
      </p:sp>
      <p:sp>
        <p:nvSpPr>
          <p:cNvPr id="7885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885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885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215187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600" smtClean="0"/>
              <a:t>學思達的困難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08175" y="1196975"/>
            <a:ext cx="6985000" cy="5356225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老師的觀念</a:t>
            </a: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老師的能力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學生的適應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家長的理解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校長的支持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老師的堅持</a:t>
            </a:r>
          </a:p>
        </p:txBody>
      </p:sp>
      <p:sp>
        <p:nvSpPr>
          <p:cNvPr id="7987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987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7987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標題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校長可以怎麼做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31788" y="908050"/>
            <a:ext cx="8712200" cy="5616575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先介紹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，不要強推學思達，易產生反效果</a:t>
            </a:r>
            <a:endParaRPr lang="en-US" altLang="zh-TW" sz="36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校務會議或公開場合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放學思達影片給全校老師看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看完校長問問題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印</a:t>
            </a:r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學思達教學法</a:t>
            </a:r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文章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給老師看</a:t>
            </a:r>
            <a:endParaRPr lang="en-US" altLang="zh-TW" sz="36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鼓勵老師到中山及其他開放教室觀課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給公假、給公差假、校長也可帶隊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剛開始翻轉會產生的問題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不適應、反彈、</a:t>
            </a:r>
            <a:r>
              <a:rPr lang="en-US" altLang="zh-TW" sz="3600" smtClean="0">
                <a:latin typeface="微軟正黑體" pitchFamily="34" charset="-120"/>
                <a:ea typeface="微軟正黑體" pitchFamily="34" charset="-120"/>
              </a:rPr>
              <a:t>1999)</a:t>
            </a:r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校長要成為老師的後盾</a:t>
            </a:r>
            <a:endParaRPr lang="en-US" altLang="zh-TW" sz="36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600" smtClean="0">
                <a:latin typeface="微軟正黑體" pitchFamily="34" charset="-120"/>
                <a:ea typeface="微軟正黑體" pitchFamily="34" charset="-120"/>
              </a:rPr>
              <a:t>鼓勵開始翻轉老師開放教室給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同校觀摩</a:t>
            </a:r>
            <a:endParaRPr lang="en-US" altLang="zh-TW" sz="36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讓老師去巡堂</a:t>
            </a:r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下午第一節課</a:t>
            </a:r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分之後</a:t>
            </a:r>
            <a:r>
              <a:rPr lang="en-US" altLang="zh-TW" sz="36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4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 3" pitchFamily="18" charset="2"/>
              <a:buNone/>
            </a:pPr>
            <a:endParaRPr lang="zh-TW" altLang="en-US" sz="20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89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090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090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215187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600" smtClean="0"/>
              <a:t>學思達的困難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是不是只有中山女中才辦得到？</a:t>
            </a:r>
            <a:endParaRPr lang="en-US" altLang="zh-TW" sz="44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社區高中、高職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國中、國小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紐約少年監獄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2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192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192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標題 1"/>
          <p:cNvSpPr>
            <a:spLocks noGrp="1"/>
          </p:cNvSpPr>
          <p:nvPr>
            <p:ph type="title" idx="4294967295"/>
          </p:nvPr>
        </p:nvSpPr>
        <p:spPr>
          <a:xfrm>
            <a:off x="1547813" y="260350"/>
            <a:ext cx="7215187" cy="838200"/>
          </a:xfrm>
        </p:spPr>
        <p:txBody>
          <a:bodyPr/>
          <a:lstStyle/>
          <a:p>
            <a:pPr eaLnBrk="1" hangingPunct="1"/>
            <a:endParaRPr lang="zh-TW" altLang="en-US" sz="660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947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2948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2949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82950" name="Picture 8" descr="10893808_1020834021265282_647743799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215187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600" smtClean="0"/>
              <a:t>學思達的困難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學生不自學、不討論，怎麼辦？</a:t>
            </a:r>
            <a:endParaRPr lang="en-US" altLang="zh-TW" sz="44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學生程度、講義適合度、必須先教會學生自學方式、教學生討論方法──讓學生適應學思達</a:t>
            </a:r>
          </a:p>
        </p:txBody>
      </p:sp>
      <p:sp>
        <p:nvSpPr>
          <p:cNvPr id="8397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397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397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215187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600" smtClean="0"/>
              <a:t>學思達的困難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家長反彈怎麼辦？</a:t>
            </a:r>
            <a:endParaRPr lang="en-US" altLang="zh-TW" sz="44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一周一堂，逐漸增加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拿會考、大考題目告訴學生，題目和範圍已經改變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訓練學生真正有用的能力</a:t>
            </a:r>
          </a:p>
        </p:txBody>
      </p:sp>
      <p:sp>
        <p:nvSpPr>
          <p:cNvPr id="8499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499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499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215187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600" smtClean="0"/>
              <a:t>學思達的困難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/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</a:rPr>
              <a:t>沒有講義怎麼辦？</a:t>
            </a:r>
            <a:endParaRPr lang="en-US" altLang="zh-TW" sz="4400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分享平台現有講義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剪貼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</a:t>
            </a:r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01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602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8602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標題 1"/>
          <p:cNvSpPr>
            <a:spLocks noGrp="1"/>
          </p:cNvSpPr>
          <p:nvPr>
            <p:ph type="title"/>
          </p:nvPr>
        </p:nvSpPr>
        <p:spPr>
          <a:xfrm>
            <a:off x="468313" y="152400"/>
            <a:ext cx="8294687" cy="838200"/>
          </a:xfrm>
        </p:spPr>
        <p:txBody>
          <a:bodyPr/>
          <a:lstStyle/>
          <a:p>
            <a:r>
              <a:rPr lang="zh-TW" altLang="en-US" smtClean="0"/>
              <a:t>我的臉書</a:t>
            </a:r>
          </a:p>
        </p:txBody>
      </p:sp>
      <p:sp>
        <p:nvSpPr>
          <p:cNvPr id="87042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043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044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704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10404475" cy="78025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067550" cy="990600"/>
          </a:xfrm>
        </p:spPr>
        <p:txBody>
          <a:bodyPr/>
          <a:lstStyle/>
          <a:p>
            <a:r>
              <a:rPr lang="zh-TW" altLang="en-US" sz="3600" smtClean="0"/>
              <a:t>一、台灣教學成效的觀察與反省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0" y="1341438"/>
            <a:ext cx="9144000" cy="5181600"/>
          </a:xfrm>
        </p:spPr>
        <p:txBody>
          <a:bodyPr/>
          <a:lstStyle/>
          <a:p>
            <a:r>
              <a:rPr lang="zh-TW" altLang="en-US" sz="480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為什麼亞洲會淪為填鴨教育？</a:t>
            </a:r>
            <a:endParaRPr lang="en-US" altLang="zh-TW" sz="48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80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工業革命後，科學知識大量落後</a:t>
            </a:r>
            <a:endParaRPr lang="en-US" altLang="zh-TW" sz="44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獨裁高壓政治統制</a:t>
            </a:r>
            <a:r>
              <a:rPr lang="en-US" altLang="zh-TW" sz="4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老師獨裁者</a:t>
            </a:r>
            <a:r>
              <a:rPr lang="en-US" altLang="zh-TW" sz="4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44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老師也是這樣教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標題 1"/>
          <p:cNvSpPr>
            <a:spLocks noGrp="1"/>
          </p:cNvSpPr>
          <p:nvPr>
            <p:ph type="title"/>
          </p:nvPr>
        </p:nvSpPr>
        <p:spPr>
          <a:xfrm>
            <a:off x="468313" y="152400"/>
            <a:ext cx="8294687" cy="838200"/>
          </a:xfrm>
        </p:spPr>
        <p:txBody>
          <a:bodyPr/>
          <a:lstStyle/>
          <a:p>
            <a:r>
              <a:rPr lang="zh-TW" altLang="en-US" smtClean="0"/>
              <a:t>學思達教學分享平台</a:t>
            </a:r>
          </a:p>
        </p:txBody>
      </p:sp>
      <p:sp>
        <p:nvSpPr>
          <p:cNvPr id="88066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8067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8068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806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9828213" cy="72771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標題 1"/>
          <p:cNvSpPr>
            <a:spLocks noGrp="1"/>
          </p:cNvSpPr>
          <p:nvPr>
            <p:ph type="title"/>
          </p:nvPr>
        </p:nvSpPr>
        <p:spPr>
          <a:xfrm>
            <a:off x="468313" y="152400"/>
            <a:ext cx="8294687" cy="838200"/>
          </a:xfrm>
        </p:spPr>
        <p:txBody>
          <a:bodyPr/>
          <a:lstStyle/>
          <a:p>
            <a:r>
              <a:rPr lang="zh-TW" altLang="en-US" smtClean="0"/>
              <a:t>學思達教學分享平台</a:t>
            </a:r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1151" b="28331"/>
          <a:stretch>
            <a:fillRect/>
          </a:stretch>
        </p:blipFill>
        <p:spPr>
          <a:xfrm>
            <a:off x="0" y="1052513"/>
            <a:ext cx="9137650" cy="4968875"/>
          </a:xfrm>
        </p:spPr>
      </p:pic>
      <p:sp>
        <p:nvSpPr>
          <p:cNvPr id="8909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909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909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標題 1"/>
          <p:cNvSpPr>
            <a:spLocks noGrp="1"/>
          </p:cNvSpPr>
          <p:nvPr>
            <p:ph type="title"/>
          </p:nvPr>
        </p:nvSpPr>
        <p:spPr>
          <a:xfrm>
            <a:off x="755650" y="0"/>
            <a:ext cx="8007350" cy="838200"/>
          </a:xfrm>
        </p:spPr>
        <p:txBody>
          <a:bodyPr/>
          <a:lstStyle/>
          <a:p>
            <a:pPr eaLnBrk="1" hangingPunct="1"/>
            <a:r>
              <a:rPr lang="zh-TW" altLang="en-US" smtClean="0"/>
              <a:t>學思達如何深入師生生命教育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820150" cy="5284787"/>
          </a:xfrm>
        </p:spPr>
        <p:txBody>
          <a:bodyPr/>
          <a:lstStyle/>
          <a:p>
            <a:pPr eaLnBrk="1" hangingPunct="1"/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學思達的力量：師生都亮起來</a:t>
            </a:r>
            <a:endParaRPr lang="en-US" altLang="zh-TW" sz="4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熱情、專業、思考、表達、實學、快樂、能力訓練與累積</a:t>
            </a:r>
            <a:r>
              <a:rPr lang="en-US" altLang="zh-TW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學思達的真實共鳴與砥礪</a:t>
            </a:r>
            <a:endParaRPr lang="en-US" altLang="zh-TW" sz="4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開放教室、自主研習、天天報告</a:t>
            </a:r>
            <a:r>
              <a:rPr lang="en-US" altLang="zh-TW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學思達如何由個人到團體</a:t>
            </a:r>
            <a:r>
              <a:rPr lang="en-US" altLang="zh-TW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全台灣老師一起備課</a:t>
            </a:r>
            <a:r>
              <a:rPr lang="en-US" altLang="zh-TW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，從台灣到全世界</a:t>
            </a:r>
            <a:r>
              <a:rPr lang="en-US" altLang="zh-TW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新加坡、全世界華文老師</a:t>
            </a:r>
            <a:r>
              <a:rPr lang="en-US" altLang="zh-TW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→網站、影片、文章、開放教室</a:t>
            </a:r>
            <a:endParaRPr lang="en-US" altLang="zh-TW" sz="2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48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 3" pitchFamily="18" charset="2"/>
              <a:buNone/>
            </a:pPr>
            <a:endParaRPr lang="zh-TW" altLang="en-US" sz="20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11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011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011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748713" cy="1512888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學思達走向華文世界</a:t>
            </a:r>
            <a:r>
              <a:rPr lang="zh-TW" altLang="en-US" sz="6000" smtClean="0"/>
              <a:t/>
            </a:r>
            <a:br>
              <a:rPr lang="zh-TW" altLang="en-US" sz="6000" smtClean="0"/>
            </a:br>
            <a:r>
              <a:rPr lang="zh-TW" altLang="en-US" sz="3600" smtClean="0">
                <a:solidFill>
                  <a:srgbClr val="FF0000"/>
                </a:solidFill>
              </a:rPr>
              <a:t>新加坡、澳門、越南、南京、西安、山東</a:t>
            </a:r>
            <a:r>
              <a:rPr lang="en-US" altLang="zh-TW" sz="3600" smtClean="0">
                <a:solidFill>
                  <a:srgbClr val="FF0000"/>
                </a:solidFill>
              </a:rPr>
              <a:t>‧‧‧‧‧‧</a:t>
            </a:r>
            <a:endParaRPr lang="zh-TW" altLang="en-US" sz="3600" smtClean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13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114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114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91142" name="Picture 8" descr="澳門演講照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62113"/>
            <a:ext cx="692785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標題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848600" cy="1512888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學思達走向華文世界</a:t>
            </a:r>
            <a:r>
              <a:rPr lang="zh-TW" altLang="en-US" sz="6000" smtClean="0"/>
              <a:t/>
            </a:r>
            <a:br>
              <a:rPr lang="zh-TW" altLang="en-US" sz="6000" smtClean="0"/>
            </a:br>
            <a:r>
              <a:rPr lang="zh-TW" altLang="en-US" sz="6000" smtClean="0">
                <a:solidFill>
                  <a:srgbClr val="FF0000"/>
                </a:solidFill>
              </a:rPr>
              <a:t>新加坡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163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2164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2165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2" name="內容版面配置區 2"/>
          <p:cNvSpPr>
            <a:spLocks/>
          </p:cNvSpPr>
          <p:nvPr/>
        </p:nvSpPr>
        <p:spPr bwMode="auto">
          <a:xfrm>
            <a:off x="395288" y="1268413"/>
            <a:ext cx="81375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kumimoji="0" lang="zh-TW" altLang="en-US" sz="54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kumimoji="0" lang="en-US" altLang="zh-TW" sz="54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kumimoji="0" lang="zh-TW" altLang="en-US" sz="54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67" name="Picture 10" descr="10511328_10152643761057049_2079267791498122866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https://fbcdn-sphotos-d-a.akamaihd.net/hphotos-ak-xfp1/v/t1.0-9/1377292_1071825082843189_4094535943500779450_n.jpg?oh=0acc0ef27f54f4e74389f3b72ffc4872&amp;oe=5595C7B5&amp;__gda__=1431393340_880985d878ab559e3724579b43cbaf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75" y="1412875"/>
            <a:ext cx="72977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標題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848600" cy="1512888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學思達走向華文世界</a:t>
            </a:r>
            <a:r>
              <a:rPr lang="zh-TW" altLang="en-US" sz="6000" smtClean="0"/>
              <a:t/>
            </a:r>
            <a:br>
              <a:rPr lang="zh-TW" altLang="en-US" sz="6000" smtClean="0"/>
            </a:br>
            <a:r>
              <a:rPr lang="zh-TW" altLang="en-US" sz="6000" smtClean="0">
                <a:solidFill>
                  <a:srgbClr val="FF0000"/>
                </a:solidFill>
              </a:rPr>
              <a:t>新加坡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188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3189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3190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2" name="內容版面配置區 2"/>
          <p:cNvSpPr>
            <a:spLocks/>
          </p:cNvSpPr>
          <p:nvPr/>
        </p:nvSpPr>
        <p:spPr bwMode="auto">
          <a:xfrm>
            <a:off x="900113" y="1628775"/>
            <a:ext cx="76327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kumimoji="0" lang="zh-TW" altLang="en-US" sz="54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kumimoji="0" lang="en-US" altLang="zh-TW" sz="54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kumimoji="0" lang="zh-TW" altLang="en-US" sz="54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標題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848600" cy="1512888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學思達走向華文世界</a:t>
            </a:r>
            <a:r>
              <a:rPr lang="zh-TW" altLang="en-US" sz="6000" smtClean="0"/>
              <a:t/>
            </a:r>
            <a:br>
              <a:rPr lang="zh-TW" altLang="en-US" sz="6000" smtClean="0"/>
            </a:br>
            <a:r>
              <a:rPr lang="zh-TW" altLang="en-US" sz="6000" smtClean="0">
                <a:solidFill>
                  <a:srgbClr val="FF0000"/>
                </a:solidFill>
              </a:rPr>
              <a:t>南京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4211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4212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4213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94214" name="Picture 2" descr="D:\dust\作者照片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標題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848600" cy="1512888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學思達走向華文世界</a:t>
            </a:r>
            <a:r>
              <a:rPr lang="zh-TW" altLang="en-US" sz="6000" smtClean="0"/>
              <a:t/>
            </a:r>
            <a:br>
              <a:rPr lang="zh-TW" altLang="en-US" sz="6000" smtClean="0"/>
            </a:br>
            <a:r>
              <a:rPr lang="zh-TW" altLang="en-US" sz="6000" smtClean="0">
                <a:solidFill>
                  <a:srgbClr val="FF0000"/>
                </a:solidFill>
              </a:rPr>
              <a:t>澳門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5235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5236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5237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95238" name="Picture 8" descr="澳門演講照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62113"/>
            <a:ext cx="692785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標題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848600" cy="1512888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學思達走向華文世界</a:t>
            </a:r>
            <a:r>
              <a:rPr lang="zh-TW" altLang="en-US" sz="6000" smtClean="0"/>
              <a:t/>
            </a:r>
            <a:br>
              <a:rPr lang="zh-TW" altLang="en-US" sz="6000" smtClean="0"/>
            </a:br>
            <a:r>
              <a:rPr lang="zh-TW" altLang="en-US" sz="6000" smtClean="0">
                <a:solidFill>
                  <a:srgbClr val="FF0000"/>
                </a:solidFill>
              </a:rPr>
              <a:t>高雄學思達短講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137525" cy="5356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z="54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259" name="AutoShape 2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6260" name="AutoShape 6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sp>
        <p:nvSpPr>
          <p:cNvPr id="96261" name="AutoShape 8" descr="data:image/jpeg;base64,/9j/4AAQSkZJRgABAQAAAQABAAD/2wCEAAkGBxQQEhUUExMWExUUGBgaFhYXEhkYGRcbGBMXGBoXGhcYKCggICElHhUYIjEiJjUsOi4uGCAzODMsNyotOisBCgoKDg0OGxAQGyskICQsLCw0LCwsNCwsLCwsLCwsLCwsLCwsLCwsLCwsLCwsLCwsLCwsLCwsLCwsLCwsLCwsLP/AABEIAMIBAwMBIgACEQEDEQH/xAAbAAEAAgMBAQAAAAAAAAAAAAAAAwUBBAYCB//EAD8QAAIBAwIDBAgFAwMCBwEAAAECEQADEgQhBRMxIkFRYQYyUmJxkZLRFBUjQoGTsdIzocFy8CQ0Q4KiwvEW/8QAGAEBAAMBAAAAAAAAAAAAAAAAAAECAwT/xAAgEQEBAAICAwEAAwAAAAAAAAAAAQIRAxITIVFBIjFC/9oADAMBAAIRAxEAPwD7jSlKBSlKBSlKBSlKBSlKBSlKBSvFu6rCVIYSRIMiQYIkeBBH8UW6pYqGBYAErIkAzBI/g/I0HuvN24FBJMACSa8veVSAWALTiCQC0CTA76qOJ6rNsR6qnf3mB/sD/v8ACpk2rll1m2LfEWFzNpwOxX2V7j8R1PxPWBV2DNc3W/wnVYnlnp+z+5X/AJHlI7hVssWXHybuqtqUqHVatLQyuOtsTEuwUT1iT8D8qo3TUqO3fVvVZT3bMD1E/wBt6koFKUoFKUoFKUoFKUoFKUoFKUoFKUoFKUoFKUoFKUoFKUoFch6e2WY2Ctu44RgS1uzzGQ821gwB2PaCmN/Vk7Dbr6UHC8O0pOk1GnZL12T2hgFB5zFWUiQX2Jdp7mEjKVEXotaupxBnawyfiEvE5YFlFm8loZNMw2WW0kwvUTXf1Dq9QLalj/A8T3AUFF6UXSt7TFQTibpYqpYqptMoMKDuTsPPxiube9qSrlc1aTFvk7LbIXHBz2S4EmO12iVIgCL48wklmUk7nsn5DfoOlYh/FfpP3rSYuXPk3VPqgxuaZgbxRb7kzbMgHTXVUlccoybGWHf8DWqL+qYYzdVgm7CyNnGriVJUqTy9xEiACK6KH8V+k/ekP4r9J+9TpTszw/VX2vFDcudk24mzmrqSxuEuICkyQJO3LWAxnKy9IwYtkC92XYzaRHKn8PdUFlYMSJYDsgnIrO01X2bjowYFTHUYkZDvWZ/7IFdHYuh1DKZBrPKadPHn2jkeE6S/Z1Vl2sk88Hnncraflvcd1jYDmOyCZMMYMV2VKVDQpSlApSlApSlApSlApSlApSlApSlApSlApSlApSlApSlByeq9M8BcIsMcHuIAXALC2dQDcgAwk6Zt99m8iK3+PcfOnzC2i7LbLAnZcpUIp74OXrLIGJBgxOrqvRBWzK3WV3W6k4grF661xyU9rtsoYRAMDvnf4xwEahsjcddkUqD2IW6twnHxOOO+3fBig2+E8QXUWVujYNPUERBIO7ASJB7XQ9RIINVmr1PNaf2j1B/9v5/t4Sa84cm0umBBCCHIETvIWPMEE/Y7RzV8Z+uflz/zFTr+Mm1fFrANIskAN225t57ZxSN8AmZ90E7RW0vFbJiLgOUY7GWyyxKiJYHBoIkHEmo9RwlHvC+WYOoQLGMDA3PETuLzqfI7Qa17fAFVLaC4wS1iFWEgqtt0CPt24Dg7/utoeoM29sv4pBxy21yyloi4LzEFlJhR+HN9TMQSVxMSDDg1L+bIqB7jBQeYeyHYRbLZE9kEQFkyBBkb1pcL9G00/JC3XIskFQ2JkjTDTbmOmABgR2t/Ktm5wdWt8s3GiLwnsz+tOXdG2Rj/AHmns/i2bfErTPy1eWOWwViOwQH7UY9kkA77EgdatOH6rltB9Rj9LePwPQ/wfGub4VwhrN0uWVgeb1G4DurAJAGM4gvucmAO3ddGD4U1tMvW7i347xA6bT3bwXPlIz45YziJiYMVXcZ9Im09x1WzzFRVkh4Ys9u+yoqgEzNlBvH+qCOm/s2xq7FzS3GYZoVyUjIoRBgtIyExvPUHxrY1fBFuXhd5jqRhIGMFra3QjQQdxzifMongZydcu5tJwTiR1KZ4YRse1PaHrR5DxO/XYRvY1WcK4KmmuXHQseYEEFpACFyI85uNJ6naZirOiSlKUClKUClKUClKUClKUClKUClKUClKUClKUGJ7qzXCel1vUNeulLfMFu0GtpBlgeaXBdVMBuUIUZGYkHMYRcbUDSaJEFy/b072luPbsOxZbarbLBROQJIMCZI6GDQd9buBtwQdyNjO4JBHxBBH8VrcR1fLXb1m2Uf3Y+Qn+w765v0MY6cXkuXGcg81/wBNUVGuXLjMIBLG4zFmIPu7Anfcu3S7Fm6nu8B3D/vvJq2M2z5M+sQ8le8AnvJAJJ8SaxyU6YrPwFS1y/HbeoW7evWA+f4a9atwhPbW2l2y8N2fXa6vmSB3Vo5pNuja0g3KqB5gUFpJIxWR1EDb41ynEb+ovNqUIvcrmLyANORkAulYgyswCbsE9e1v2RFxqrt0G8UDf6tncWtxbJQXCu3agZe0Rv4AVG09VpyF9lfpFYa0gEkKAOpIAFamgN5gSzALm0ZWjmyBzBMFYMbDbuB760E/Efh7vMLs6dhf00bmYOYvBVWO2CsiIGO0danaNLvkL7K/SKchfZX6RVBx7VapTdFgOxKPyotgBWGldkJLqVZTcj9ykNAxImdLiXE9XGp5S3thcNg/hzBjR6dlWChJJuvdidjiwJ2AMbTMa6xFAMpCsu4IAkfGO4+HeJrotFqRcWeh6MPA94/5+BFcnpR+veOJAYWoJQgGFbvI6iR8KstNqDabLqOjDxHiPMfcVGU2tx59bqr+5cCiWIUDqSYHzNeTfWYyWSJAkdPH4edaHGzNpXUFmVla2VDsFYggOy292UBiSvf02ma5O7wQfp2RbvG2LdpVuG1DraTTau087dl4uMIAH+uAB1jN1O9RwdwQQd9j3Hoa9VzvohbuWxctPaK4FYcycvWGIJ2IVVXdYHb6TNdFQKUpQKUpQKUpQKUpQKUpQKUpQKUpQKVFqb4tiTJ7oHUk1qpxZGtNcXt4CWRCruDEhYQkSdu/voN+lVvDOK89iOTcQYqwZsYYMAdoJ3BkfxPQic8W1cDBTBI3I/av3O4H8nwoi2SbrR4nq2uNCgFF8WIluhOwOw6Dzk+BrUl/ZX6z/jUgEVmtpNOPLLtdopf2V+s/40l/ZX6z/jUXEdaLKqxUtk9tAFiZuOEB7RAiSKxpuI27iqwcDKeyxAYYlgwI8QUYH/pNEaTZP7K/Wf8AGkv7K/Wf8ajXiFoiRdtkDqeYsDqes+630nwr3+Lt5Fc0yEyuYkQATI694+dBmX9lfrP+NJf2V+s/41Dc4laUoDcWbjYLDAywtm5H0qT8vGvZ11qcebbyHUcxZEEA7T4so+JHjQe5f2V+s/40l/ZX6z/jUX5hbzRM1LXFZkAYGQpUEj+XFek1awWJCgMVkusGDHUHbfuO/lQe5f2V+s/40l/ZX6z/AI1hNXbLYh0LeyHBPSenXoZqaiG1wfVspwcAKfUIYmD7PQbHqP5HhV3XMkTVzw3V8wQ3rL18x3N/P9wfKs8o6eLPfqt2lQavUcsAhWckgAKJ695PcB3mqIemNo20ucu7hctJcBxXbOxdvKh3icbR6SJdNzO1WzpKVpcJ4kupti4gYKQp7QjcqCR5xMEjae/Y1u0ClKUClKUClKUClKUClKUClKUFL6UcC/G2blsPgWtXrYOIO92y1sZHriMsoESQu+28nEuFNcsXrYusTdkrkfU2XsKRBxlSd5jIjpAq2rDsACSYA3JPdQcZwv0ebh1wXFwcEkAliGCvZtK1tVggy2mtGZhVWAojfekkkkySZJ8T/wB7fACvWrutdfLIgdFEDYeJnvPX5CocD7Z+Q+1aYzTl5c93US0qLA+2fkPtTA+2fkPtVmSDimjN5VAYKVuW7klcgeXcDxAI64xNV9ngATIBlKuQzZKSeYLj3CwAIG7uWAPqmes7W+B9s/IfamB9s/Ifamky2KDh3o01i/zluqzC3y8TbIWObeuZetM/rAf+0+1stei+FsWxcVlAI/UtZhgdCmlAcZDL1Mj0kGNutX+B9s/IfamB9s/Ifao1E9qqV4Ncm2eaDyr/ADUDBmhTpXsYZscm3uM8k+70ANTajhRZHUMvbvLdMp1xuI2PWZhAA43BgjpVhgfbPyH2pgfbPyH2qdHaqjQcEa01huYrGyNQp7Ddpb963c72JkcuJJM5T3Qdg8LbJHzUtbvPdUFNu3bdMTuTIFw9oeERvW/gfbPyH2pgfbPyH2po7VS6H0dNprZ5oPLvc2OWRM6L8Nh6xgblh4CF7pq/qLA+2fkPtTA+2fkPtRFu/wC0tZtuVIZeo/3Hep8j9j3VDgfbPyH2pgfbPyH2oS6XeqQ6i2pRgBMsrKCriCDbcGYE9Y71+NU+n9FmTlDnBhbW3kWtSXuWtPdshm33B5iGJ/8ASiTkYm4dqDabtNKN60gdk9A23yPlB7q6GsrNOzDLtNqngXCDpjc/ULq5lVP7d2JPxOQBPfgOlW1KVCxSlKBSlKBSlKBSlKBSlKCu49q2s2HdCikAgM52UnZTj+7tEdmRPjVfw/id25qboBVraaey25wUuz6iXGzHFgi7yQAARM1e6jTrcXF1V1kGGUESrBgYPgQCPMCobHD0S49xQQzqiN2mjG3ngApOKxzG6ATO9Bxtv0yi9bU3kckrb5Qjttd1ARZZMsWWUA6BpuSFABHScU1WRwHQet5nqF/jqf4HjUHEeF6a0FCWLauCpTFAuODBg23cpAIHSYqACKvjP1jy569RmlKVdzFVHHNQ6NaCXOWCLxYwCOxZLDIHuBEmI+NW9Q3tMjwXRWKzjkoMT1iaJl0q7HFHObG2+Q0+nucmV2a4boxECcpSDu0wsCZmXS8Y5rFLaZFQGftFYBuMg9dQcuw5KmCIHiK3rmjtsWLW1YuArkqCWUEkK3iASYHdJrx+XWtv01kTBjftEEye+SATPeB4VHtO4rl4/IUi0xyXKFJYgc4227KgsYALQATA6VJa42GZBiAr4RczlCzOylFaIyEKcWxJygAkEVtnhVmSeUknvx9/OR4Q5LCOhJIrK8NtAgi0gK4gEKP2klfjBZiJ6FiR1p7N4tPS8SJKoAXd31UB3AAFi+UIyVeklABEwdySCT54bx8X2TFCEu+oxbtf+Xt3xKRt2bkdeoqwPD7UY8tIlmgKBu5JY7d7SZ8ZM9a9Lo7YIYW1BBJBCiQSoUkHxxAHwEU9m4ruJ6wrdZc2tqtkNKpkSz3cAYgyFx6e/v3VI3FGBP6Qx5vKU83cvmqgxjssFjMz2YAM1vXtKjkFlDFehImNwflKqY8VB7hWDpEIK4LBOREdWmcvjIBnxFDcVdr0gDMycsgpdtWm7W2Vy89qQY3AKT5g9xBFTcD4z+JVGww5lm1eXtZdm7lAOwgjHf47HrWz+WWZB5SAggg4iQVZnU/EMzGfFm8TXnhPCreltrbtLAVVQExkVScQSOsSfmT1Jp7L103qUpUqsVZcJ1X/AKbd3qHxHs/Ef2+BqurHwMEbg+B8aiza+GfWtTTcVuFrdjmuz3Pw7PdDWnUJdXUEYMAB2m0rL0bZ1g9Y1vR30hvudO+puqqaqzpXUBRs1y1bUr5Z3XIHXaAI610vDtHYe2VFlF9UOoUQCnqx5DYr4eVbh4falTy0lSCvZAghQoPyVR/7R4CsnZLts0pSgUpSgUpSgUpSgVFY1COJRlYe6wPeR3eYI/g1Wel1kNpL0z2ULqFiWZQWQCe/ILEb5ARvVT6GcMwF9u0NQGwzusWaOVbKlkBgCSWgRMk7Emg6sXlJxyGUExImAYJjyO1Y1F4IpY9B/v4AeZO1cbwvhj2tTYhrhzTVM8hrchNXbZSwQquZN+4xP7yx2gDG412q5rbeovq+Z6Fv+B/J76mTaueXWba14cxi7TkfB2AAHRRBHSf7nvrxyB4t/Uf71LStXHbai5A8W/qP96cgeLf1H+9S0ohFyB4t/Uf71G2AYKXhj0U3Wk/ATNbNUvEOHG/qIOQtmyAzAdSt8OFDHYHYGRuOogwQTFryB4t/Uf705A8W/qP96pA18KpLXmZr91T2FAW2HvG2SFTKCq2xI3lhJAmPPAb+odbf4jmrcwsmBaAVp0683M44q3NNzaRsiQNzMbT1v1duir1YiSAJuMNyYA69STFeuQPFv6j/AHqi4eLqWACLmY1TFptzKNrnYn1dwbZyyHlBqW/d1EXo5guA3AoW2CgSRg6swhmCjLGSc2IOw2bOq45A8W/qP96wltWEhiR4i4x6GD3+IqPhxYgksWGRxytm2QsDYhtzvO5A+HeeXtNqNPaYjNFttqrtxWUDIjX823btlgAebZN4bEwSvQ02THbrTZHi39RvvXm0qOJViwPQi6xB/kGmmVhbUOZbHtd+8bx/PSuU9H9FesjTlluWrf4bTW7wVCX5tqw4YlACQO1bXICTywPVG7ZJv9dXgsxkZAmOY0wZAMT02Pyr1yB4t/Uf71Rc3Vcq8SGW8dHbKRbUxfxvFgDBBMm32SSB3d9afEuIX7b3FNxrdtReYXCgOKL+GIuNAJKjK+Nh8SIBptMxtdTyB4t/Uf705A8W/qP96kHzrNSoi5A8W/qP96cgeLf1H+9S0oM6V+U2Sye5hkTI8p7x1Hy76v21KBMyyhInIkAQe+TXP1Npb4UFGGSk5KD3ODkB/LAEe98arlP1vxZ/lWi8UsHGL1o57JFxe0ZiF33322rYt3lYSrBgZggg9DB6eBrkrSX7Sac27d0XnXSm5+mnLJfUZajLbJGC3LzH1R2hEnapfRLRPprrWRacWcJS48kgArihOyycnJAEgruT2azdDq6UpQKUpQKVVekvGRorDXipbEr2QJJl1Xb51jgXGfxRudgpgwABBkg21JkxjIcusAmQoMwRQW1KruGcVF+7qLYWPw9wW5ynObNu4THdBcr8UP8AGxrtVy1nqx2UeJ+3eaFumlxnWEfpqCZHbII2HhuRuf7eEiqvmH2G+a/es3mYKxAzeCQCccmjYFt4k7eX8VXWONrDNdxtBTeg5lpWxda3cc7DFVKgknYB13rWTTkzyuV2sOYfYb5r96cw+w3zX71COI2yYy3mIxbc5skDbftKwMdINa3D+NpeuXE6Y3FRD2ouZaa3qJBIABxuHs9YQmpU1W/zD7DfNfvTmH2G+a/etHiPF+SzLiCLaLcuktjijXCkjYgnsuYkeqB37R3uOqDahGIuXrlkko4Km3avOWCYy29gj+Zps61Zcw+w3zX705h9hvmv3rVucZsKpY3AFAJLQcYAViQ0QYDA7f8ABqROI2ycQTlAOJtuCAzlFJBEgFlYAmJg0NX4m5h9hvmv3pzD7DfNfvXjUajFkUCWckDwAClix/gRA7yO6SNO/wAct2je5xFtLLKMySZmzzTsBtCg+PQ0NN/mH2G+a/enMPsN81+9Vy+kmlJI56ggsDIYAFbZuMCSIEICx8hXvU8atrsvbYPbRkhgycy7bSWESu10MAYkd/fTZq/G9zD7DfNfvQufYb/4fetccRQZFmAi4yCMmJKqWIiJmFYwJ2HWsfmlvJ1kjBbbFsWxIulgmJjtSVgRMkgDehps8w+w3zX705h9hvmv3pZvq65KZEsPDdSVIM7gggg/Cq3hnHVu2rVxlw5tm3dCgtcMPbNwiFWTiB17/KhpZcw+w3zX71hmnrbJjp6m3+9eLWuts2CuC3b2335bBXg9DizAGOhMGs/jEywy7U4kQTDYZ4kjbLHtR1gjxFB75h9hvmv3pzD7DfNfvUXDNUb1sOVxDbqJJOPcTIEHyEjzNRaLiYe0lxhhmzKFEuSQzCBAk7IT06A+FDTa5h9hvmv3pzD7DfNfvWoeNWApfmjBVLloJXFVRy0gQYW4p27jXs8VtAgFipOIGVt19d8E3YAdpth491DV+NjmH2G+a/ejOTtg3zX71pDjFtULuyqA14SubACy7ByxxGMBTlOwIMEgSZvx6sxS2Q1yHgQ2JKNiwzAI2Y4nrB7p2oaroOEa03BiwIZfGO0Pa2+R8/iKsa5XRarNUupIkBlnzHqsP9jXSaXUC4oYfyO8HvBrPKadXHnuaqalctxT0tNl768sNymuIq5gM7pok1Q67AEPh8YPftm56TXFuBDaB/UuW2YMQgYBihkjYEC3PWOZ3471aOopSlBXcc4SNVbwJx84kbgg7fAkSIO/gSDHw/g3Ia6UusBeOTLinZfEJmpjbsqgggjsz1LE2tKClucBtW+W9t305s5SyMP1FZi7rd5gYPLEsWPalmIILNOvqL5uNkdu5R4D7nqf4HdV5qtOLgxaYkHYkdNx0rX/ACq3731tVsbIz5MblNRUVV/kluQQzSDe37JkX7vNddxHrQQeojrua6v8qt+99bU/KrfvfW1W7RlOHKOR/IEzD8y5kpyU/pyDkxmcZOzum89lj3wals8HRbhuZuzG7zjJXd/ww0/cOmA6ePltXU/lVv3vran5Vb9762qO0T4s/rm9Xw1LrZEkSFV4gZqr5qrGJgEnpGzN41G3CFLKxd+xde6o7MBrlu6jftkiLz9fKuo/KrfvfW1Pyq3731tU9oeLL64+36O21ttaDOEYRHYncCTljMmCd+9j5Rtazha3biXGZpQqVjEQVbLZoyGXRgCAwEHaum/KrfvfW1RajRWbYydsFlRLXSBLMFUST1LEADvJAp2h4svqm1GnyKtMMhlT8VKkEd4IPzAPdVdxX0dtalbquzxeMtiyiP0Ws7SD+1j/ADXX/lVv3vran5Vb9762p2hOLKfrg/8A+J00sSbrZM7EF1gl7JtHooPqsenfvVjc4IrGeZcBJtliBbGXKuLcSRjAhlPSPWbyjq/yq3731tUNjR2LmQR88GKPjdnFgASrQdjDAwfEVHaHjz+ucucHVgRm4yuNcPqEEshQiCpECZHgQDUd3gSMILuRhZX9nXT3Dct3PV9YMZI6GBtEz1v5Vb9762qv4hf0WnYJf1Nuy7CVW5qQjMJiQGIJ32qe0PFl9adiyEWJnr1gdTPQACqk+jVvkrZzuYogtqZSVVVCpBx2ZQJDjtAkma7L8qt+99bU/KrfvfW1O0JxZT9c3oOGJZJwJgl2xMbG4+b7xkZYk7kxkfKMHhi8wvLb3BcKyMc1tC2G3Ejsqu0xKzHWel/KrfvfW1RW9HYYsqvk1sgOBdJKEqGAYA7EqwO/cQadoeLL6p9FpxaRUBJCiAWif5gAVXjgKRbGdw8pi1ucDizZhjGMGVusu8wDtB3rqNNorN1Fe22aMAVZbpZWB6EMDBHnUv5Vb9762p2h4snHar0bt3FdWuXIdLiN/pzjcUKwyxn9u3h8K29dwpbzZMzyDZOxWJs3heU9O9hv5eFdN+VW/e+tqflVv3vranaHiz+uQvej1trT2i1zG5+Jy3Wf/FFjcg49xdo8O+aaHhVy1cduYO0bhHYBjO5mMR+2B13IY9qB0rr/AMqt+99bU/KrfvfW1R2h48/qj01gW0VF9VAFEmTAEbk7k+ffW1o9Tymn9p9by97+O/y+Aqy/KrfvfW1Pyq3731tS5QnFlLtrcQ4Bb1DObj3GDq4C5wEztcoshAyU4luhiXY9ekOt9F7d6y9p3uEOWZmlcsncMW6RMAKNtl2HUzc6eyEUKswNhJn+N6kqjoYUQIpWaUClKUClKUClKUClKUClKUCqD0401y7pCLVtrrre0z4LjkRb1dm40ZECcUJ3Iq/pQfP/AEs/Has2msWtVYtqLqsgKi5zItm3di3ftgrGYGTEA9UIgjXvaLiJ1meN8L21dhePLdfwTqrhOcUUm6EOK2xiZ7bA19FvPipIBaATiOpgTA8zVba49aNsXCSAXKREkMFLGcZ6BWM+AoOI1HAtcLKYPqzdt6G0y/8AjHk6vml3D9uGMMRDSsGO4RPxHg2tvX7ktqVtF9aym3qnt9bGl/D+owMZrcgdAQZ2O/Wp6RWuxmGTO0tzeOzmdlMT2upPgBWH9KNMFZi5CqcSeW+x+XgCfgp8KD57reJ301di1du3jqXv8P7KatVVbMWDfR9MrhmJdbrM4RhifWCgiut4/wAAu6rWPDm1ZuaPku/LR8srr5IA3Q4tMwRvVsPSCw2ZXJnto7leWwaEYqRuOs93fNRH0qsDHLIE9RgTjKkgn4wPPtCQN4DmLtu6dZd0enu3Ht2LYvnHUSUc6VtNb0rAGVBKi9iYE71p6/hXEFXSraXVFrdvTM138WzEub4fUrcBvKNlkQUuBg0LiBXbL6S2MlVcjzASDy2AMGB1Ekkggf8ASem0+rnpFa5Rupk4UIdkYSHYqGG0kSrdPZNBxOu4FryLzI+qzZOIMoGrcDmLqgdEFXOAMC3ZEA9G7hW/xXQ6w6m65XU3NPzgwt2NTynYfgbKoVOaQgvLcyWRLMCQRNdJc9KdOrYsWBgz2CQCMZWR1O56T6jeU3dBSehOifT8P0tq6uFy3Ztq6yDDKoBEjarulKBSlKBSlKBSlKBSlKBSlKBSlKBSlKDW1euS0UDmDcbFdiZPhtUCcc05mL9rbc/qL0kDLr0lgJ6b1Fxq9iU/Se5Cu4KOVxxKDeCJBy3G/Toe7n0/DEy1i8oYMuDMMDiUlz2p6KoyYwFSDA2oOobitoEduQQDkASgBJAJcdkSVIEnrXrS8StXTFu4jkjIBWBldu0PFdxuNq5k8WsXBbV9NdhkW2QMoEqMUIBggZsAW3nGPWFWNq3p7OoUJbVJsgrdFyMu2SLYJ2OwJ69PKgsBxqzMNcCGWH6nYnEw0ZxMHwqa5xG0pAa6gJiAXUE5TjsT3wY8Yqn4wiZ4XNNzbZZd1JyGQuuWjboy9xntiK1r2usutq4LBxuAnAsyt+myW4FtZUnFyT4qkHYbBf2+K2WEretsApaRcUjEGC0g9J2mvNvi9lpi6kAxJYAE4K/ZJ2IxdTI8a5/U67T2WJ/C3Axm25GxUAcyRDbwSjZL0BBkQKnuNbdFKaRiyGLav2TBDJsQTH+iBv4KfCgujxaxuOda26/qrttO+/lUR4hpe+5ZHbGxdB298dj+6FJHkKostLmEfS3JkDtQVQMxQBe16hPQL8Y7Jid30hRbp08nVXMWU45ZY3AchlB2Rl7M5bRPcF7Y1Nl5wa20AMQpUwCux293/aoPxWnZGYYOoY5FFDgMFLNljMECTv4+dVVy6lm6xWyJJINzmuxuKli1BOxLGLhnc7WZkkbbRhFFrkpDcs3UyYgMxAxmCD6vfEhd+ooJrOo0li2MWtopAABIyPMOYBB7UnPKD4k17u67SQzM9iB2XJZNt2MN4dWO/vHxqjFy0RcYadRiRtz2AJD4AQo2Hugft74FZfU2oSLNrt7nK8wK5C25ZSR6i9iYiMWgbGgvtRrNMolmtQFPepJBDSAOpkBth13r03ENOhIN2ypX1gXQFYaNxO25+ZrlRftSs6TbATN1+xipi2Qd5jt7A7HIjqa6rUcIs3QQ9sMGgmZ65l/4OTMf5oILWv0bSA9kYsFIOI7WxA3/AOkR/wBPlWzY4vZdSy3UYKdyGG3bKSfLIETXi5wWwwg2wQSSRJgyIIIndSNsekCIisrweyARhMiDLs0jMvuSTvkSZoPY4rZJUc1O16vbEN2iux6HcEQPCvH5zp9v1rZyJAi4p6ZAyQdt0Yb94jrWb3CLL45WwcGyXrsxJM/GWb6iOhNeLHA7CLituFgjHJo3VlOxMTDsJ8DQehxmwQCLqNMgKrBmJESAqySRPQV61XFbVskMxBHgjH91tYkCJm8nz8jEY4LaD22UFOXMKpgNO8N3mCZHnU9zh9tspHrTO5HXCYI3H+mp+IoNSz6R6Z4xuSCWAIVoOABbeI2Bq1quPBLEQEAG+wJgBlxIA6ARtHdJiJqwUR/+zQZpSlApSlApSlApSlApSlApSlArC0pQZpSlB4toB0AG5Owjc7k/yTNe6UoFYKgxt06eW0f8n50pQZrywpSgxgPAePSiKB3f99f+T86UoMuNqyKUoM0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Gill Sans MT" pitchFamily="34" charset="0"/>
            </a:endParaRPr>
          </a:p>
        </p:txBody>
      </p:sp>
      <p:pic>
        <p:nvPicPr>
          <p:cNvPr id="96262" name="Picture 2" descr="https://fbcdn-sphotos-d-a.akamaihd.net/hphotos-ak-xpa1/v/t1.0-9/10690142_747993761936858_5257854595747540741_n.jpg?oh=9acbf55965cf37c457024b4ec17ba848&amp;oe=558D6F17&amp;__gda__=1431450287_4eef510ad30380373acf929cc3fd7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809750"/>
            <a:ext cx="3581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標題 1"/>
          <p:cNvSpPr>
            <a:spLocks noGrp="1"/>
          </p:cNvSpPr>
          <p:nvPr>
            <p:ph type="ctrTitle"/>
          </p:nvPr>
        </p:nvSpPr>
        <p:spPr>
          <a:xfrm>
            <a:off x="0" y="981075"/>
            <a:ext cx="9144000" cy="3960813"/>
          </a:xfrm>
        </p:spPr>
        <p:txBody>
          <a:bodyPr/>
          <a:lstStyle/>
          <a:p>
            <a:pPr algn="ctr" eaLnBrk="1" hangingPunct="1"/>
            <a:r>
              <a:rPr lang="zh-TW" altLang="en-US" sz="7200" smtClean="0">
                <a:solidFill>
                  <a:srgbClr val="008000"/>
                </a:solidFill>
              </a:rPr>
              <a:t>我們一起用</a:t>
            </a:r>
            <a:r>
              <a:rPr lang="zh-TW" altLang="en-US" sz="7200" smtClean="0">
                <a:solidFill>
                  <a:srgbClr val="FF0000"/>
                </a:solidFill>
              </a:rPr>
              <a:t>學思達</a:t>
            </a:r>
            <a:r>
              <a:rPr lang="zh-TW" altLang="en-US" sz="7200" smtClean="0">
                <a:solidFill>
                  <a:srgbClr val="008000"/>
                </a:solidFill>
              </a:rPr>
              <a:t/>
            </a:r>
            <a:br>
              <a:rPr lang="zh-TW" altLang="en-US" sz="7200" smtClean="0">
                <a:solidFill>
                  <a:srgbClr val="008000"/>
                </a:solidFill>
              </a:rPr>
            </a:br>
            <a:r>
              <a:rPr lang="zh-TW" altLang="en-US" sz="7200" smtClean="0">
                <a:solidFill>
                  <a:srgbClr val="008000"/>
                </a:solidFill>
              </a:rPr>
              <a:t>來改變填鴨教育</a:t>
            </a:r>
            <a:r>
              <a:rPr lang="zh-TW" altLang="en-US" sz="9600" smtClean="0">
                <a:solidFill>
                  <a:srgbClr val="008000"/>
                </a:solidFill>
              </a:rPr>
              <a:t/>
            </a:r>
            <a:br>
              <a:rPr lang="zh-TW" altLang="en-US" sz="9600" smtClean="0">
                <a:solidFill>
                  <a:srgbClr val="008000"/>
                </a:solidFill>
              </a:rPr>
            </a:br>
            <a:r>
              <a:rPr lang="zh-TW" altLang="en-US" sz="9600" smtClean="0">
                <a:solidFill>
                  <a:srgbClr val="008000"/>
                </a:solidFill>
              </a:rPr>
              <a:t>  </a:t>
            </a:r>
            <a:r>
              <a:rPr lang="zh-TW" altLang="en-US" sz="9600" smtClean="0">
                <a:solidFill>
                  <a:srgbClr val="FF0000"/>
                </a:solidFill>
              </a:rPr>
              <a:t>謝謝各位！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93975" y="3141663"/>
            <a:ext cx="6321425" cy="5921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5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一、臺灣語文教學成效的觀察與反省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268538" y="1371600"/>
            <a:ext cx="532765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41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填鴨教育提供給學生的訓練</a:t>
            </a:r>
            <a:endParaRPr lang="en-US" altLang="zh-TW" sz="4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6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忍耐力</a:t>
            </a:r>
            <a:endParaRPr lang="en-US" altLang="zh-TW" sz="6000" b="1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6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定力</a:t>
            </a:r>
            <a:endParaRPr lang="en-US" altLang="zh-TW" sz="6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6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專注度</a:t>
            </a:r>
            <a:endParaRPr lang="en-US" altLang="zh-TW" sz="6000" b="1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6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聽力</a:t>
            </a:r>
            <a:endParaRPr lang="en-US" altLang="zh-TW" sz="6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6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抄筆記能力</a:t>
            </a:r>
            <a:endParaRPr lang="en-US" altLang="zh-TW" sz="6000" b="1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0675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/>
              <a:t>一、臺灣語文教學成效的觀察與反省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2268538" y="1371600"/>
            <a:ext cx="6480175" cy="5297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台灣國、高中生的真實生活：</a:t>
            </a:r>
            <a:endParaRPr lang="en-US" altLang="zh-TW" sz="36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66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上課無奈</a:t>
            </a:r>
            <a:endParaRPr lang="en-US" altLang="zh-TW" sz="66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66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下課補習</a:t>
            </a:r>
            <a:endParaRPr lang="en-US" altLang="zh-TW" sz="66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66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每天考試</a:t>
            </a:r>
            <a:endParaRPr lang="en-US" altLang="zh-TW" sz="6600" b="1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6600" b="1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睡眠不足</a:t>
            </a:r>
            <a:endParaRPr lang="zh-TW" altLang="en-US" sz="660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2921</TotalTime>
  <Words>2861</Words>
  <Application>Microsoft Office PowerPoint</Application>
  <PresentationFormat>如螢幕大小 (4:3)</PresentationFormat>
  <Paragraphs>325</Paragraphs>
  <Slides>79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0" baseType="lpstr">
      <vt:lpstr>原創</vt:lpstr>
      <vt:lpstr>翻轉教學 學思達教學法 之理論與實務 台灣台北中山女高 張輝誠</vt:lpstr>
      <vt:lpstr>PowerPoint 簡報</vt:lpstr>
      <vt:lpstr>PowerPoint 簡報</vt:lpstr>
      <vt:lpstr>一、老師為何無心造成</vt:lpstr>
      <vt:lpstr>一、老師為何無心造成</vt:lpstr>
      <vt:lpstr>老師單向式口述講課</vt:lpstr>
      <vt:lpstr>一、台灣教學成效的觀察與反省</vt:lpstr>
      <vt:lpstr>一、臺灣語文教學成效的觀察與反省</vt:lpstr>
      <vt:lpstr>一、臺灣語文教學成效的觀察與反省</vt:lpstr>
      <vt:lpstr>一、臺灣語文教學成效的觀察與反省</vt:lpstr>
      <vt:lpstr>一、臺灣語文教學成效的觀察與反省</vt:lpstr>
      <vt:lpstr>分組</vt:lpstr>
      <vt:lpstr>分組</vt:lpstr>
      <vt:lpstr>學思達具體流程</vt:lpstr>
      <vt:lpstr>學思達具體流程 (15-20分鐘，不斷切換學習樣貌)</vt:lpstr>
      <vt:lpstr>學思達具體流程 (學思達的學習成效變化)</vt:lpstr>
      <vt:lpstr>PowerPoint 簡報</vt:lpstr>
      <vt:lpstr>PowerPoint 簡報</vt:lpstr>
      <vt:lpstr>二、學思達的具體操作說明</vt:lpstr>
      <vt:lpstr>二、學思達的具體操作說明</vt:lpstr>
      <vt:lpstr>二、學思達的具體操作說明</vt:lpstr>
      <vt:lpstr>二、學思達的具體操作說明</vt:lpstr>
      <vt:lpstr>二、學思達的具體操作說明</vt:lpstr>
      <vt:lpstr>二、學思達的具體操作說明</vt:lpstr>
      <vt:lpstr>講義形式</vt:lpstr>
      <vt:lpstr>基礎認知</vt:lpstr>
      <vt:lpstr>閱讀、理解、思索主旨、與作家對話</vt:lpstr>
      <vt:lpstr>改寫、寫作練習</vt:lpstr>
      <vt:lpstr>實學</vt:lpstr>
      <vt:lpstr>實學</vt:lpstr>
      <vt:lpstr>二、學思達的具體操作說明</vt:lpstr>
      <vt:lpstr>二、學思達的具體操作說明</vt:lpstr>
      <vt:lpstr>二、學思達的具體操作說明</vt:lpstr>
      <vt:lpstr>翻轉教室概念的產生</vt:lpstr>
      <vt:lpstr>翻轉教室概念的產生</vt:lpstr>
      <vt:lpstr>翻轉教室概念的產生</vt:lpstr>
      <vt:lpstr>瀏覽器輸入均一中國站網址：cn.junyiacademy.org</vt:lpstr>
      <vt:lpstr>分組</vt:lpstr>
      <vt:lpstr>PowerPoint 簡報</vt:lpstr>
      <vt:lpstr>PowerPoint 簡報</vt:lpstr>
      <vt:lpstr> </vt:lpstr>
      <vt:lpstr>分組</vt:lpstr>
      <vt:lpstr>互評機制解說(評分表)</vt:lpstr>
      <vt:lpstr>互評機制解說：海螺圖(高雄郭進成老師)</vt:lpstr>
      <vt:lpstr>互評機制解說 (創意計分表)</vt:lpstr>
      <vt:lpstr>互評機制解說 (創意計分表)</vt:lpstr>
      <vt:lpstr>互評機制解說(創意計分表)</vt:lpstr>
      <vt:lpstr>互評機制解說  (創意計分表)</vt:lpstr>
      <vt:lpstr>互評機制解說  (創意計分表)</vt:lpstr>
      <vt:lpstr>互評機制解說(動手做組別圖案)</vt:lpstr>
      <vt:lpstr>互評機制解說(動手做組別圖案)</vt:lpstr>
      <vt:lpstr>互評機制</vt:lpstr>
      <vt:lpstr>分組</vt:lpstr>
      <vt:lpstr>二、學思達的具體操作說明</vt:lpstr>
      <vt:lpstr>二、學思達的具體操作說明</vt:lpstr>
      <vt:lpstr>學思達的具體操作說明</vt:lpstr>
      <vt:lpstr>學思達的具體操作說明</vt:lpstr>
      <vt:lpstr>學思達的具體操作說明</vt:lpstr>
      <vt:lpstr>分組</vt:lpstr>
      <vt:lpstr>學思達的具體操作說明</vt:lpstr>
      <vt:lpstr>學思達的成就感</vt:lpstr>
      <vt:lpstr>學思達的困難</vt:lpstr>
      <vt:lpstr>校長可以怎麼做</vt:lpstr>
      <vt:lpstr>學思達的困難</vt:lpstr>
      <vt:lpstr>PowerPoint 簡報</vt:lpstr>
      <vt:lpstr>學思達的困難</vt:lpstr>
      <vt:lpstr>學思達的困難</vt:lpstr>
      <vt:lpstr>學思達的困難</vt:lpstr>
      <vt:lpstr>我的臉書</vt:lpstr>
      <vt:lpstr>學思達教學分享平台</vt:lpstr>
      <vt:lpstr>學思達教學分享平台</vt:lpstr>
      <vt:lpstr>學思達如何深入師生生命教育</vt:lpstr>
      <vt:lpstr>學思達走向華文世界 新加坡、澳門、越南、南京、西安、山東‧‧‧‧‧‧</vt:lpstr>
      <vt:lpstr>學思達走向華文世界 新加坡</vt:lpstr>
      <vt:lpstr>學思達走向華文世界 新加坡</vt:lpstr>
      <vt:lpstr>學思達走向華文世界 南京</vt:lpstr>
      <vt:lpstr>學思達走向華文世界 澳門</vt:lpstr>
      <vt:lpstr>學思達走向華文世界 高雄學思達短講</vt:lpstr>
      <vt:lpstr>我們一起用學思達 來改變填鴨教育   謝謝各位！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學思達教學法  及教學示例</dc:title>
  <dc:creator>chchiao</dc:creator>
  <cp:lastModifiedBy>User</cp:lastModifiedBy>
  <cp:revision>586</cp:revision>
  <dcterms:created xsi:type="dcterms:W3CDTF">2014-01-11T05:35:37Z</dcterms:created>
  <dcterms:modified xsi:type="dcterms:W3CDTF">2015-07-29T15:11:28Z</dcterms:modified>
</cp:coreProperties>
</file>