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8" r:id="rId1"/>
  </p:sldMasterIdLst>
  <p:notesMasterIdLst>
    <p:notesMasterId r:id="rId42"/>
  </p:notesMasterIdLst>
  <p:handoutMasterIdLst>
    <p:handoutMasterId r:id="rId43"/>
  </p:handoutMasterIdLst>
  <p:sldIdLst>
    <p:sldId id="326" r:id="rId2"/>
    <p:sldId id="362" r:id="rId3"/>
    <p:sldId id="381" r:id="rId4"/>
    <p:sldId id="315" r:id="rId5"/>
    <p:sldId id="330" r:id="rId6"/>
    <p:sldId id="455" r:id="rId7"/>
    <p:sldId id="340" r:id="rId8"/>
    <p:sldId id="387" r:id="rId9"/>
    <p:sldId id="342" r:id="rId10"/>
    <p:sldId id="383" r:id="rId11"/>
    <p:sldId id="459" r:id="rId12"/>
    <p:sldId id="460" r:id="rId13"/>
    <p:sldId id="464" r:id="rId14"/>
    <p:sldId id="466" r:id="rId15"/>
    <p:sldId id="465" r:id="rId16"/>
    <p:sldId id="468" r:id="rId17"/>
    <p:sldId id="463" r:id="rId18"/>
    <p:sldId id="469" r:id="rId19"/>
    <p:sldId id="467" r:id="rId20"/>
    <p:sldId id="484" r:id="rId21"/>
    <p:sldId id="461" r:id="rId22"/>
    <p:sldId id="470" r:id="rId23"/>
    <p:sldId id="482" r:id="rId24"/>
    <p:sldId id="475" r:id="rId25"/>
    <p:sldId id="472" r:id="rId26"/>
    <p:sldId id="476" r:id="rId27"/>
    <p:sldId id="473" r:id="rId28"/>
    <p:sldId id="474" r:id="rId29"/>
    <p:sldId id="456" r:id="rId30"/>
    <p:sldId id="432" r:id="rId31"/>
    <p:sldId id="343" r:id="rId32"/>
    <p:sldId id="436" r:id="rId33"/>
    <p:sldId id="438" r:id="rId34"/>
    <p:sldId id="439" r:id="rId35"/>
    <p:sldId id="441" r:id="rId36"/>
    <p:sldId id="440" r:id="rId37"/>
    <p:sldId id="443" r:id="rId38"/>
    <p:sldId id="480" r:id="rId39"/>
    <p:sldId id="457" r:id="rId40"/>
    <p:sldId id="376" r:id="rId41"/>
  </p:sldIdLst>
  <p:sldSz cx="9144000" cy="6858000" type="screen4x3"/>
  <p:notesSz cx="10234613" cy="70993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1254B6"/>
    <a:srgbClr val="00518E"/>
    <a:srgbClr val="FFFF99"/>
    <a:srgbClr val="FFFF66"/>
    <a:srgbClr val="FFFFFF"/>
    <a:srgbClr val="0070C0"/>
    <a:srgbClr val="F79646"/>
    <a:srgbClr val="0000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FD4443E-F989-4FC4-A0C8-D5A2AF1F390B}" styleName="深色樣式 1 - 輔色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AF606853-7671-496A-8E4F-DF71F8EC918B}" styleName="深色樣式 1 - 輔色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佈景主題樣式 2 - 輔色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93D81CF-94F2-401A-BA57-92F5A7B2D0C5}" styleName="中等深淺樣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929F9F4-4A8F-4326-A1B4-22849713DDAB}" styleName="深色樣式 1 - 輔色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4" autoAdjust="0"/>
    <p:restoredTop sz="94924" autoAdjust="0"/>
  </p:normalViewPr>
  <p:slideViewPr>
    <p:cSldViewPr>
      <p:cViewPr>
        <p:scale>
          <a:sx n="75" d="100"/>
          <a:sy n="75" d="100"/>
        </p:scale>
        <p:origin x="-115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-3149" y="-82"/>
      </p:cViewPr>
      <p:guideLst>
        <p:guide orient="horz" pos="2236"/>
        <p:guide pos="32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會員數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6095423512204778E-2"/>
                  <c:y val="-1.0256338471014134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dirty="0" smtClean="0"/>
                      <a:t>2,588</a:t>
                    </a:r>
                    <a:endParaRPr lang="en-US" alt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8888266748789399E-2"/>
                  <c:y val="-3.4187794903380447E-3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dirty="0" smtClean="0"/>
                      <a:t>2,731</a:t>
                    </a:r>
                    <a:endParaRPr lang="en-US" alt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4414313526830674"/>
                  <c:y val="-1.0256338471014134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dirty="0" smtClean="0"/>
                      <a:t>5,754</a:t>
                    </a:r>
                    <a:endParaRPr lang="en-US" alt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3933798576425749"/>
                  <c:y val="-6.83755898067603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7777653349757841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19459323261221453"/>
                  <c:y val="-6.8375589806760912E-3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dirty="0" smtClean="0"/>
                      <a:t>10,131</a:t>
                    </a:r>
                    <a:endParaRPr lang="en-US" alt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20660516055124004"/>
                  <c:y val="-3.41877949033804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.21621470290246081"/>
                  <c:y val="-6.8375589806760912E-3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dirty="0" smtClean="0"/>
                      <a:t>10,828</a:t>
                    </a:r>
                    <a:endParaRPr lang="en-US" alt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.28107892460897882"/>
                  <c:y val="-6.83755898067609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Sheet1!$A$2:$A$10</c:f>
              <c:strCache>
                <c:ptCount val="9"/>
                <c:pt idx="0">
                  <c:v>新竹市</c:v>
                </c:pt>
                <c:pt idx="1">
                  <c:v>雲林縣</c:v>
                </c:pt>
                <c:pt idx="2">
                  <c:v>彰化縣</c:v>
                </c:pt>
                <c:pt idx="3">
                  <c:v>臺南市</c:v>
                </c:pt>
                <c:pt idx="4">
                  <c:v>新北市</c:v>
                </c:pt>
                <c:pt idx="5">
                  <c:v>臺中市</c:v>
                </c:pt>
                <c:pt idx="6">
                  <c:v>桃園市</c:v>
                </c:pt>
                <c:pt idx="7">
                  <c:v>高雄市</c:v>
                </c:pt>
                <c:pt idx="8">
                  <c:v>臺北市</c:v>
                </c:pt>
              </c:strCache>
            </c:strRef>
          </c:cat>
          <c:val>
            <c:numRef>
              <c:f>Sheet1!$B$2:$B$10</c:f>
              <c:numCache>
                <c:formatCode>#,##0</c:formatCode>
                <c:ptCount val="9"/>
                <c:pt idx="0">
                  <c:v>2588</c:v>
                </c:pt>
                <c:pt idx="1">
                  <c:v>2731</c:v>
                </c:pt>
                <c:pt idx="2">
                  <c:v>5754</c:v>
                </c:pt>
                <c:pt idx="3">
                  <c:v>6225</c:v>
                </c:pt>
                <c:pt idx="4">
                  <c:v>8232</c:v>
                </c:pt>
                <c:pt idx="5">
                  <c:v>10131</c:v>
                </c:pt>
                <c:pt idx="6">
                  <c:v>10498</c:v>
                </c:pt>
                <c:pt idx="7">
                  <c:v>10828</c:v>
                </c:pt>
                <c:pt idx="8">
                  <c:v>15313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3847936"/>
        <c:axId val="92425600"/>
      </c:barChart>
      <c:catAx>
        <c:axId val="10384793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+mj-ea"/>
                <a:ea typeface="+mj-ea"/>
              </a:defRPr>
            </a:pPr>
            <a:endParaRPr lang="zh-TW"/>
          </a:p>
        </c:txPr>
        <c:crossAx val="92425600"/>
        <c:crosses val="autoZero"/>
        <c:auto val="1"/>
        <c:lblAlgn val="ctr"/>
        <c:lblOffset val="100"/>
        <c:noMultiLvlLbl val="0"/>
      </c:catAx>
      <c:valAx>
        <c:axId val="92425600"/>
        <c:scaling>
          <c:orientation val="minMax"/>
        </c:scaling>
        <c:delete val="0"/>
        <c:axPos val="b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zh-TW"/>
          </a:p>
        </c:txPr>
        <c:crossAx val="1038479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1.4725866996367323E-2"/>
          <c:y val="0.88553899346824649"/>
          <c:w val="0.14971421069716162"/>
          <c:h val="7.4361415062442593E-2"/>
        </c:manualLayout>
      </c:layout>
      <c:overlay val="0"/>
      <c:txPr>
        <a:bodyPr/>
        <a:lstStyle/>
        <a:p>
          <a:pPr>
            <a:defRPr sz="1400"/>
          </a:pPr>
          <a:endParaRPr lang="zh-TW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借閱冊數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10988336826131677"/>
                  <c:y val="-6.83755898067609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0483081398769371"/>
                  <c:y val="-3.41877949033804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0280776354735753"/>
                  <c:y val="3.41877949033804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4368953114000471"/>
                  <c:y val="-6.83755898067609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6885066309069036"/>
                  <c:y val="-3.41877949033798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18915055009037995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19380040128296941"/>
                  <c:y val="-3.41877949033804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.23534617249487241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.2760264871104596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.27179942343468194"/>
                  <c:y val="-3.4187794903380382E-3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dirty="0" smtClean="0"/>
                      <a:t>117,459</a:t>
                    </a:r>
                    <a:endParaRPr lang="en-US" alt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Sheet1!$A$2:$A$11</c:f>
              <c:strCache>
                <c:ptCount val="10"/>
                <c:pt idx="0">
                  <c:v>新竹縣</c:v>
                </c:pt>
                <c:pt idx="1">
                  <c:v>雲林縣</c:v>
                </c:pt>
                <c:pt idx="2">
                  <c:v>新竹市</c:v>
                </c:pt>
                <c:pt idx="3">
                  <c:v>臺南市</c:v>
                </c:pt>
                <c:pt idx="4">
                  <c:v>彰化縣</c:v>
                </c:pt>
                <c:pt idx="5">
                  <c:v>新北市</c:v>
                </c:pt>
                <c:pt idx="6">
                  <c:v>高雄市</c:v>
                </c:pt>
                <c:pt idx="7">
                  <c:v>桃園市</c:v>
                </c:pt>
                <c:pt idx="8">
                  <c:v>臺北市</c:v>
                </c:pt>
                <c:pt idx="9">
                  <c:v>臺中市</c:v>
                </c:pt>
              </c:strCache>
            </c:strRef>
          </c:cat>
          <c:val>
            <c:numRef>
              <c:f>Sheet1!$B$2:$B$11</c:f>
              <c:numCache>
                <c:formatCode>#,##0</c:formatCode>
                <c:ptCount val="10"/>
                <c:pt idx="0">
                  <c:v>17868</c:v>
                </c:pt>
                <c:pt idx="1">
                  <c:v>20110</c:v>
                </c:pt>
                <c:pt idx="2">
                  <c:v>21536</c:v>
                </c:pt>
                <c:pt idx="3">
                  <c:v>44404</c:v>
                </c:pt>
                <c:pt idx="4">
                  <c:v>58435</c:v>
                </c:pt>
                <c:pt idx="5">
                  <c:v>64570</c:v>
                </c:pt>
                <c:pt idx="6">
                  <c:v>72762</c:v>
                </c:pt>
                <c:pt idx="7">
                  <c:v>96161</c:v>
                </c:pt>
                <c:pt idx="8">
                  <c:v>114796</c:v>
                </c:pt>
                <c:pt idx="9">
                  <c:v>117459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0469504"/>
        <c:axId val="92427328"/>
      </c:barChart>
      <c:catAx>
        <c:axId val="4046950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+mj-ea"/>
                <a:ea typeface="+mj-ea"/>
              </a:defRPr>
            </a:pPr>
            <a:endParaRPr lang="zh-TW"/>
          </a:p>
        </c:txPr>
        <c:crossAx val="92427328"/>
        <c:crosses val="autoZero"/>
        <c:auto val="1"/>
        <c:lblAlgn val="ctr"/>
        <c:lblOffset val="100"/>
        <c:noMultiLvlLbl val="0"/>
      </c:catAx>
      <c:valAx>
        <c:axId val="92427328"/>
        <c:scaling>
          <c:orientation val="minMax"/>
        </c:scaling>
        <c:delete val="0"/>
        <c:axPos val="b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zh-TW"/>
          </a:p>
        </c:txPr>
        <c:crossAx val="4046950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/>
            </a:pPr>
            <a:endParaRPr lang="zh-TW"/>
          </a:p>
        </c:txPr>
      </c:legendEntry>
      <c:layout>
        <c:manualLayout>
          <c:xMode val="edge"/>
          <c:yMode val="edge"/>
          <c:x val="0"/>
          <c:y val="0.86722268045233408"/>
          <c:w val="0.17299556316555054"/>
          <c:h val="0.10494611220472441"/>
        </c:manualLayout>
      </c:layout>
      <c:overlay val="0"/>
      <c:txPr>
        <a:bodyPr/>
        <a:lstStyle/>
        <a:p>
          <a:pPr>
            <a:defRPr sz="1400"/>
          </a:pPr>
          <a:endParaRPr lang="zh-TW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E9AE97-41A6-495E-85F5-3C8A4F3A787A}" type="doc">
      <dgm:prSet loTypeId="urn:microsoft.com/office/officeart/2005/8/layout/funnel1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63E1B91C-EBA6-4921-8119-3E5C96DBEE9A}">
      <dgm:prSet phldrT="[文字]" custT="1"/>
      <dgm:spPr/>
      <dgm:t>
        <a:bodyPr/>
        <a:lstStyle/>
        <a:p>
          <a:endParaRPr lang="zh-TW" altLang="en-US" sz="2400" dirty="0"/>
        </a:p>
      </dgm:t>
    </dgm:pt>
    <dgm:pt modelId="{40E860D6-ACDB-48EE-B0DA-A9B5F6C5C205}" type="sibTrans" cxnId="{C8E0D3EE-D57C-4E6E-90DF-958C47EC2D7F}">
      <dgm:prSet/>
      <dgm:spPr/>
      <dgm:t>
        <a:bodyPr/>
        <a:lstStyle/>
        <a:p>
          <a:endParaRPr lang="zh-TW" altLang="en-US"/>
        </a:p>
      </dgm:t>
    </dgm:pt>
    <dgm:pt modelId="{922CFBE8-71C9-4CB0-9CC9-7E4C92DE032C}" type="parTrans" cxnId="{C8E0D3EE-D57C-4E6E-90DF-958C47EC2D7F}">
      <dgm:prSet/>
      <dgm:spPr/>
      <dgm:t>
        <a:bodyPr/>
        <a:lstStyle/>
        <a:p>
          <a:endParaRPr lang="zh-TW" altLang="en-US"/>
        </a:p>
      </dgm:t>
    </dgm:pt>
    <dgm:pt modelId="{142ADB30-1BEB-4793-A423-ADD6CE4BC751}" type="pres">
      <dgm:prSet presAssocID="{80E9AE97-41A6-495E-85F5-3C8A4F3A787A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F4816BD-FC63-4747-B69C-81ED763E3F22}" type="pres">
      <dgm:prSet presAssocID="{80E9AE97-41A6-495E-85F5-3C8A4F3A787A}" presName="ellipse" presStyleLbl="trBgShp" presStyleIdx="0" presStyleCnt="1" custScaleX="83140" custLinFactNeighborX="-5513" custLinFactNeighborY="4072"/>
      <dgm:spPr>
        <a:solidFill>
          <a:srgbClr val="F79646">
            <a:alpha val="40000"/>
          </a:srgbClr>
        </a:solidFill>
      </dgm:spPr>
      <dgm:t>
        <a:bodyPr/>
        <a:lstStyle/>
        <a:p>
          <a:endParaRPr lang="zh-TW" altLang="en-US"/>
        </a:p>
      </dgm:t>
    </dgm:pt>
    <dgm:pt modelId="{101B913F-6D4A-4B7E-91AA-ABAB5766D32D}" type="pres">
      <dgm:prSet presAssocID="{80E9AE97-41A6-495E-85F5-3C8A4F3A787A}" presName="arrow1" presStyleLbl="fgShp" presStyleIdx="0" presStyleCnt="1" custLinFactNeighborX="-32060" custLinFactNeighborY="-74951"/>
      <dgm:spPr/>
      <dgm:t>
        <a:bodyPr/>
        <a:lstStyle/>
        <a:p>
          <a:endParaRPr lang="zh-TW" altLang="en-US"/>
        </a:p>
      </dgm:t>
    </dgm:pt>
    <dgm:pt modelId="{90CAF110-ED15-4F6A-942D-E458D094B605}" type="pres">
      <dgm:prSet presAssocID="{80E9AE97-41A6-495E-85F5-3C8A4F3A787A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52C0E70-F192-4D7E-B541-86A933CA8D18}" type="pres">
      <dgm:prSet presAssocID="{80E9AE97-41A6-495E-85F5-3C8A4F3A787A}" presName="funnel" presStyleLbl="trAlignAcc1" presStyleIdx="0" presStyleCnt="1" custScaleX="84822" custScaleY="85827" custLinFactNeighborX="-5580" custLinFactNeighborY="-893"/>
      <dgm:spPr/>
      <dgm:t>
        <a:bodyPr/>
        <a:lstStyle/>
        <a:p>
          <a:endParaRPr lang="zh-TW" altLang="en-US"/>
        </a:p>
      </dgm:t>
    </dgm:pt>
  </dgm:ptLst>
  <dgm:cxnLst>
    <dgm:cxn modelId="{C8E0D3EE-D57C-4E6E-90DF-958C47EC2D7F}" srcId="{80E9AE97-41A6-495E-85F5-3C8A4F3A787A}" destId="{63E1B91C-EBA6-4921-8119-3E5C96DBEE9A}" srcOrd="0" destOrd="0" parTransId="{922CFBE8-71C9-4CB0-9CC9-7E4C92DE032C}" sibTransId="{40E860D6-ACDB-48EE-B0DA-A9B5F6C5C205}"/>
    <dgm:cxn modelId="{F523B31C-EB99-4043-90BB-BB14CE8CA385}" type="presOf" srcId="{80E9AE97-41A6-495E-85F5-3C8A4F3A787A}" destId="{142ADB30-1BEB-4793-A423-ADD6CE4BC751}" srcOrd="0" destOrd="0" presId="urn:microsoft.com/office/officeart/2005/8/layout/funnel1"/>
    <dgm:cxn modelId="{858F83CA-AC1A-47E2-805C-1FD8363DDE8B}" type="presOf" srcId="{63E1B91C-EBA6-4921-8119-3E5C96DBEE9A}" destId="{90CAF110-ED15-4F6A-942D-E458D094B605}" srcOrd="0" destOrd="0" presId="urn:microsoft.com/office/officeart/2005/8/layout/funnel1"/>
    <dgm:cxn modelId="{0286795D-CC9D-4607-80C8-1CD5257C7BCC}" type="presParOf" srcId="{142ADB30-1BEB-4793-A423-ADD6CE4BC751}" destId="{2F4816BD-FC63-4747-B69C-81ED763E3F22}" srcOrd="0" destOrd="0" presId="urn:microsoft.com/office/officeart/2005/8/layout/funnel1"/>
    <dgm:cxn modelId="{46039967-DE0E-41B2-87FA-3A18706F84C0}" type="presParOf" srcId="{142ADB30-1BEB-4793-A423-ADD6CE4BC751}" destId="{101B913F-6D4A-4B7E-91AA-ABAB5766D32D}" srcOrd="1" destOrd="0" presId="urn:microsoft.com/office/officeart/2005/8/layout/funnel1"/>
    <dgm:cxn modelId="{0767EA1C-B5FA-410C-B6D7-F223434DE46D}" type="presParOf" srcId="{142ADB30-1BEB-4793-A423-ADD6CE4BC751}" destId="{90CAF110-ED15-4F6A-942D-E458D094B605}" srcOrd="2" destOrd="0" presId="urn:microsoft.com/office/officeart/2005/8/layout/funnel1"/>
    <dgm:cxn modelId="{3C48911E-645C-42F0-9AEB-550CDE13F0B1}" type="presParOf" srcId="{142ADB30-1BEB-4793-A423-ADD6CE4BC751}" destId="{552C0E70-F192-4D7E-B541-86A933CA8D18}" srcOrd="3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4816BD-FC63-4747-B69C-81ED763E3F22}">
      <dsp:nvSpPr>
        <dsp:cNvPr id="0" name=""/>
        <dsp:cNvSpPr/>
      </dsp:nvSpPr>
      <dsp:spPr>
        <a:xfrm>
          <a:off x="1500198" y="141586"/>
          <a:ext cx="2724165" cy="1137920"/>
        </a:xfrm>
        <a:prstGeom prst="ellipse">
          <a:avLst/>
        </a:prstGeom>
        <a:solidFill>
          <a:srgbClr val="F79646">
            <a:alpha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1B913F-6D4A-4B7E-91AA-ABAB5766D32D}">
      <dsp:nvSpPr>
        <dsp:cNvPr id="0" name=""/>
        <dsp:cNvSpPr/>
      </dsp:nvSpPr>
      <dsp:spPr>
        <a:xfrm>
          <a:off x="2526919" y="2577029"/>
          <a:ext cx="635000" cy="406400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CAF110-ED15-4F6A-942D-E458D094B605}">
      <dsp:nvSpPr>
        <dsp:cNvPr id="0" name=""/>
        <dsp:cNvSpPr/>
      </dsp:nvSpPr>
      <dsp:spPr>
        <a:xfrm>
          <a:off x="1523999" y="3206750"/>
          <a:ext cx="3048000" cy="76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 dirty="0"/>
        </a:p>
      </dsp:txBody>
      <dsp:txXfrm>
        <a:off x="1523999" y="3206750"/>
        <a:ext cx="3048000" cy="762000"/>
      </dsp:txXfrm>
    </dsp:sp>
    <dsp:sp modelId="{552C0E70-F192-4D7E-B541-86A933CA8D18}">
      <dsp:nvSpPr>
        <dsp:cNvPr id="0" name=""/>
        <dsp:cNvSpPr/>
      </dsp:nvSpPr>
      <dsp:spPr>
        <a:xfrm>
          <a:off x="1341440" y="131742"/>
          <a:ext cx="3016270" cy="244160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4434997" cy="354965"/>
          </a:xfrm>
          <a:prstGeom prst="rect">
            <a:avLst/>
          </a:prstGeom>
        </p:spPr>
        <p:txBody>
          <a:bodyPr vert="horz" lIns="99039" tIns="49520" rIns="99039" bIns="49520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797248" y="1"/>
            <a:ext cx="4434997" cy="354965"/>
          </a:xfrm>
          <a:prstGeom prst="rect">
            <a:avLst/>
          </a:prstGeom>
        </p:spPr>
        <p:txBody>
          <a:bodyPr vert="horz" lIns="99039" tIns="49520" rIns="99039" bIns="49520" rtlCol="0"/>
          <a:lstStyle>
            <a:lvl1pPr algn="r">
              <a:defRPr sz="1300"/>
            </a:lvl1pPr>
          </a:lstStyle>
          <a:p>
            <a:fld id="{A6159E46-0FCC-4BAB-BB31-11277B610580}" type="datetimeFigureOut">
              <a:rPr lang="zh-TW" altLang="en-US" smtClean="0"/>
              <a:pPr/>
              <a:t>2017/1/9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3" y="6743104"/>
            <a:ext cx="4434997" cy="354965"/>
          </a:xfrm>
          <a:prstGeom prst="rect">
            <a:avLst/>
          </a:prstGeom>
        </p:spPr>
        <p:txBody>
          <a:bodyPr vert="horz" lIns="99039" tIns="49520" rIns="99039" bIns="49520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797248" y="6743104"/>
            <a:ext cx="4434997" cy="354965"/>
          </a:xfrm>
          <a:prstGeom prst="rect">
            <a:avLst/>
          </a:prstGeom>
        </p:spPr>
        <p:txBody>
          <a:bodyPr vert="horz" lIns="99039" tIns="49520" rIns="99039" bIns="49520" rtlCol="0" anchor="b"/>
          <a:lstStyle>
            <a:lvl1pPr algn="r">
              <a:defRPr sz="1300"/>
            </a:lvl1pPr>
          </a:lstStyle>
          <a:p>
            <a:fld id="{7BEDB684-DE56-48BE-BDFC-D7B15C2E47B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45758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4434997" cy="354965"/>
          </a:xfrm>
          <a:prstGeom prst="rect">
            <a:avLst/>
          </a:prstGeom>
        </p:spPr>
        <p:txBody>
          <a:bodyPr vert="horz" lIns="99039" tIns="49520" rIns="99039" bIns="495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797248" y="1"/>
            <a:ext cx="4434997" cy="354965"/>
          </a:xfrm>
          <a:prstGeom prst="rect">
            <a:avLst/>
          </a:prstGeom>
        </p:spPr>
        <p:txBody>
          <a:bodyPr vert="horz" lIns="99039" tIns="49520" rIns="99039" bIns="495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3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3FBD39D3-1F51-4F76-9F88-9319797A4B12}" type="datetimeFigureOut">
              <a:rPr lang="zh-TW" altLang="en-US"/>
              <a:pPr>
                <a:defRPr/>
              </a:pPr>
              <a:t>2017/1/9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344863" y="533400"/>
            <a:ext cx="3544887" cy="2660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9" tIns="49520" rIns="99039" bIns="495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1023462" y="3372167"/>
            <a:ext cx="8187690" cy="3194685"/>
          </a:xfrm>
          <a:prstGeom prst="rect">
            <a:avLst/>
          </a:prstGeom>
        </p:spPr>
        <p:txBody>
          <a:bodyPr vert="horz" lIns="99039" tIns="49520" rIns="99039" bIns="49520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3" y="6743104"/>
            <a:ext cx="4434997" cy="354965"/>
          </a:xfrm>
          <a:prstGeom prst="rect">
            <a:avLst/>
          </a:prstGeom>
        </p:spPr>
        <p:txBody>
          <a:bodyPr vert="horz" lIns="99039" tIns="49520" rIns="99039" bIns="495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797248" y="6743104"/>
            <a:ext cx="4434997" cy="354965"/>
          </a:xfrm>
          <a:prstGeom prst="rect">
            <a:avLst/>
          </a:prstGeom>
        </p:spPr>
        <p:txBody>
          <a:bodyPr vert="horz" lIns="99039" tIns="49520" rIns="99039" bIns="495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3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E7F08612-19E1-49E2-8BDE-6EDBC25C7EA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62653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>
              <a:latin typeface="Arial" charset="0"/>
            </a:endParaRPr>
          </a:p>
        </p:txBody>
      </p:sp>
      <p:sp>
        <p:nvSpPr>
          <p:cNvPr id="25603" name="投影片編號版面配置區 3"/>
          <p:cNvSpPr txBox="1">
            <a:spLocks noGrp="1"/>
          </p:cNvSpPr>
          <p:nvPr/>
        </p:nvSpPr>
        <p:spPr bwMode="auto">
          <a:xfrm>
            <a:off x="5793719" y="6743937"/>
            <a:ext cx="4438506" cy="35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27" tIns="49511" rIns="99027" bIns="49511" anchor="b"/>
          <a:lstStyle/>
          <a:p>
            <a:pPr algn="r" defTabSz="988673"/>
            <a:fld id="{C7AD521E-1BF5-42EA-80D0-39D9180DC3AB}" type="slidenum">
              <a:rPr lang="en-US" altLang="zh-TW" sz="1300"/>
              <a:pPr algn="r" defTabSz="988673"/>
              <a:t>5</a:t>
            </a:fld>
            <a:endParaRPr lang="en-US" altLang="zh-TW" sz="13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9467" tIns="49733" rIns="99467" bIns="49733"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245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68052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zh-TW" smtClean="0"/>
              <a:t>103/2/10</a:t>
            </a:r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mtClean="0"/>
              <a:t>國立公共資訊圖書館服務概況</a:t>
            </a:r>
            <a:endParaRPr lang="zh-TW" altLang="en-US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0" name="橢圓 19"/>
          <p:cNvSpPr/>
          <p:nvPr userDrawn="1"/>
        </p:nvSpPr>
        <p:spPr>
          <a:xfrm>
            <a:off x="8447940" y="6215082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1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429652" y="6204732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2FDC2FD-0E84-4DDF-AAE5-2CDC9CE37987}" type="slidenum">
              <a:rPr lang="zh-TW" altLang="en-US" smtClean="0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smtClean="0"/>
              <a:t>103/2/10</a:t>
            </a:r>
            <a:endParaRPr lang="zh-TW" alt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國立公共資訊圖書館服務概況</a:t>
            </a:r>
            <a:endParaRPr lang="zh-TW" alt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58F6F-BF91-4BAC-9B95-F3DB794BF39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D2790-8E7F-4BC0-A5A8-2C49761F3451}" type="datetime1">
              <a:rPr lang="zh-TW" altLang="en-US"/>
              <a:pPr>
                <a:defRPr/>
              </a:pPr>
              <a:t>2017/1/9</a:t>
            </a:fld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70F28-DCB5-41E5-8054-023D9CB7B78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投影片編號版面配置區 5"/>
          <p:cNvSpPr txBox="1">
            <a:spLocks/>
          </p:cNvSpPr>
          <p:nvPr userDrawn="1"/>
        </p:nvSpPr>
        <p:spPr>
          <a:xfrm>
            <a:off x="8429652" y="6204732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FDC2FD-0E84-4DDF-AAE5-2CDC9CE37987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zh-TW" altLang="en-US" dirty="0" smtClean="0"/>
              <a:t>按一下以編輯母片標題樣式</a:t>
            </a:r>
            <a:endParaRPr kumimoji="0"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fld id="{23A271A1-F6D6-438B-A432-4747EE7ECD40}" type="datetimeFigureOut">
              <a:rPr lang="en-US" smtClean="0"/>
              <a:pPr/>
              <a:t>1/9/2017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mtClean="0"/>
              <a:t>國立公共資訊圖書館服務概況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zh-TW" altLang="en-US" dirty="0" smtClean="0"/>
              <a:t>按一下以編輯母片文字樣式</a:t>
            </a:r>
          </a:p>
          <a:p>
            <a:pPr lvl="1" eaLnBrk="1" latinLnBrk="0" hangingPunct="1"/>
            <a:r>
              <a:rPr lang="zh-TW" altLang="en-US" dirty="0" smtClean="0"/>
              <a:t>第二層</a:t>
            </a:r>
          </a:p>
          <a:p>
            <a:pPr lvl="2" eaLnBrk="1" latinLnBrk="0" hangingPunct="1"/>
            <a:r>
              <a:rPr lang="zh-TW" altLang="en-US" dirty="0" smtClean="0"/>
              <a:t>第三層</a:t>
            </a:r>
          </a:p>
          <a:p>
            <a:pPr lvl="3" eaLnBrk="1" latinLnBrk="0" hangingPunct="1"/>
            <a:r>
              <a:rPr lang="zh-TW" altLang="en-US" dirty="0" smtClean="0"/>
              <a:t>第四層</a:t>
            </a:r>
          </a:p>
          <a:p>
            <a:pPr lvl="4" eaLnBrk="1" latinLnBrk="0" hangingPunct="1"/>
            <a:r>
              <a:rPr lang="zh-TW" altLang="en-US" dirty="0" smtClean="0"/>
              <a:t>第五層</a:t>
            </a:r>
            <a:endParaRPr kumimoji="0" lang="en-US" dirty="0"/>
          </a:p>
        </p:txBody>
      </p:sp>
      <p:sp>
        <p:nvSpPr>
          <p:cNvPr id="9" name="投影片編號版面配置區 4"/>
          <p:cNvSpPr txBox="1">
            <a:spLocks/>
          </p:cNvSpPr>
          <p:nvPr userDrawn="1"/>
        </p:nvSpPr>
        <p:spPr>
          <a:xfrm>
            <a:off x="8441246" y="6184201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702E29-958B-4028-AF24-9F1F6C375232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mtClean="0"/>
              <a:t>國立公共資訊圖書館服務概況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zh-TW" smtClean="0"/>
              <a:t>103/2/10</a:t>
            </a:r>
            <a:endParaRPr lang="zh-TW" altLang="en-US" dirty="0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橢圓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zh-TW" smtClean="0"/>
              <a:t>103/2/10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mtClean="0"/>
              <a:t>國立公共資訊圖書館服務概況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2DE48-DFA7-4C1C-BEA7-1781E3BBBAA0}" type="slidenum">
              <a:rPr lang="zh-TW" altLang="en-US" smtClean="0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內容版面配置區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cxnSp>
        <p:nvCxnSpPr>
          <p:cNvPr id="15" name="直線接點 14"/>
          <p:cNvCxnSpPr/>
          <p:nvPr userDrawn="1"/>
        </p:nvCxnSpPr>
        <p:spPr bwMode="auto">
          <a:xfrm>
            <a:off x="827313" y="764704"/>
            <a:ext cx="616957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:\A進行中工作\館徽\ntllogo-橘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549275"/>
            <a:ext cx="504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zh-TW" smtClean="0"/>
              <a:t>103/2/10</a:t>
            </a:r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pPr>
              <a:defRPr/>
            </a:pPr>
            <a:r>
              <a:rPr lang="zh-TW" altLang="en-US" smtClean="0"/>
              <a:t>國立公共資訊圖書館服務概況</a:t>
            </a:r>
            <a:endParaRPr lang="zh-TW" alt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內容版面配置區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6" name="內容版面配置區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3" name="標題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grpSp>
        <p:nvGrpSpPr>
          <p:cNvPr id="30" name="群組 10"/>
          <p:cNvGrpSpPr>
            <a:grpSpLocks/>
          </p:cNvGrpSpPr>
          <p:nvPr userDrawn="1"/>
        </p:nvGrpSpPr>
        <p:grpSpPr bwMode="auto">
          <a:xfrm>
            <a:off x="285720" y="500042"/>
            <a:ext cx="8496300" cy="5688013"/>
            <a:chOff x="445705" y="764704"/>
            <a:chExt cx="8136904" cy="5688632"/>
          </a:xfrm>
        </p:grpSpPr>
        <p:sp>
          <p:nvSpPr>
            <p:cNvPr id="31" name="矩形 11"/>
            <p:cNvSpPr/>
            <p:nvPr userDrawn="1"/>
          </p:nvSpPr>
          <p:spPr>
            <a:xfrm>
              <a:off x="445705" y="764704"/>
              <a:ext cx="8136904" cy="5688632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dirty="0">
                <a:latin typeface="Arial" pitchFamily="34" charset="0"/>
              </a:endParaRPr>
            </a:p>
          </p:txBody>
        </p:sp>
        <p:cxnSp>
          <p:nvCxnSpPr>
            <p:cNvPr id="32" name="直線接點 12"/>
            <p:cNvCxnSpPr/>
            <p:nvPr userDrawn="1"/>
          </p:nvCxnSpPr>
          <p:spPr>
            <a:xfrm>
              <a:off x="827313" y="764704"/>
              <a:ext cx="616957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橢圓 33"/>
          <p:cNvSpPr/>
          <p:nvPr userDrawn="1"/>
        </p:nvSpPr>
        <p:spPr>
          <a:xfrm>
            <a:off x="8447940" y="6215082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投影片編號版面配置區 22"/>
          <p:cNvSpPr>
            <a:spLocks noGrp="1"/>
          </p:cNvSpPr>
          <p:nvPr>
            <p:ph type="sldNum" sz="quarter" idx="12"/>
          </p:nvPr>
        </p:nvSpPr>
        <p:spPr>
          <a:xfrm>
            <a:off x="8429652" y="6204732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2FDC2FD-0E84-4DDF-AAE5-2CDC9CE37987}" type="slidenum">
              <a:rPr lang="zh-TW" altLang="en-US" smtClean="0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mtClean="0"/>
              <a:t>國立公共資訊圖書館服務概況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441246" y="6184201"/>
            <a:ext cx="457200" cy="441325"/>
          </a:xfrm>
        </p:spPr>
        <p:txBody>
          <a:bodyPr/>
          <a:lstStyle/>
          <a:p>
            <a:pPr>
              <a:defRPr/>
            </a:pPr>
            <a:fld id="{C6702E29-958B-4028-AF24-9F1F6C375232}" type="slidenum">
              <a:rPr lang="zh-TW" altLang="en-US" smtClean="0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內容版面配置區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0" name="橢圓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橢圓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2FDC2FD-0E84-4DDF-AAE5-2CDC9CE37987}" type="slidenum">
              <a:rPr lang="zh-TW" altLang="en-US" smtClean="0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zh-TW" smtClean="0"/>
              <a:t>103/2/10</a:t>
            </a:r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pPr>
              <a:defRPr/>
            </a:pPr>
            <a:r>
              <a:rPr lang="zh-TW" altLang="en-US" smtClean="0"/>
              <a:t>國立公共資訊圖書館服務概況</a:t>
            </a:r>
            <a:endParaRPr lang="zh-TW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直線接點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橢圓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橢圓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pPr>
              <a:defRPr/>
            </a:pPr>
            <a:fld id="{72FDC2FD-0E84-4DDF-AAE5-2CDC9CE37987}" type="slidenum">
              <a:rPr lang="zh-TW" altLang="en-US" smtClean="0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zh-TW" smtClean="0"/>
              <a:t>103/2/10</a:t>
            </a:r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pPr>
              <a:defRPr/>
            </a:pPr>
            <a:r>
              <a:rPr lang="zh-TW" altLang="en-US" smtClean="0"/>
              <a:t>國立公共資訊圖書館服務概況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zh-TW" smtClean="0"/>
              <a:t>103/2/10</a:t>
            </a:r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mtClean="0"/>
              <a:t>國立公共資訊圖書館服務概況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FDC2FD-0E84-4DDF-AAE5-2CDC9CE37987}" type="slidenum">
              <a:rPr lang="zh-TW" altLang="en-US" smtClean="0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680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zh-TW" altLang="en-US" smtClean="0"/>
              <a:t>國立公共資訊圖書館服務概況</a:t>
            </a:r>
            <a:endParaRPr lang="zh-TW" altLang="en-US" dirty="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橢圓 14"/>
          <p:cNvSpPr/>
          <p:nvPr/>
        </p:nvSpPr>
        <p:spPr>
          <a:xfrm>
            <a:off x="8447940" y="6215082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429652" y="6204732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2FDC2FD-0E84-4DDF-AAE5-2CDC9CE37987}" type="slidenum">
              <a:rPr lang="zh-TW" altLang="en-US" smtClean="0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dirty="0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dirty="0" smtClean="0"/>
              <a:t>第二層</a:t>
            </a:r>
          </a:p>
          <a:p>
            <a:pPr lvl="2" eaLnBrk="1" latinLnBrk="0" hangingPunct="1"/>
            <a:r>
              <a:rPr kumimoji="0" lang="zh-TW" altLang="en-US" dirty="0" smtClean="0"/>
              <a:t>第三層</a:t>
            </a:r>
          </a:p>
          <a:p>
            <a:pPr lvl="3" eaLnBrk="1" latinLnBrk="0" hangingPunct="1"/>
            <a:r>
              <a:rPr kumimoji="0" lang="zh-TW" altLang="en-US" dirty="0" smtClean="0"/>
              <a:t>第四層</a:t>
            </a:r>
          </a:p>
          <a:p>
            <a:pPr lvl="4" eaLnBrk="1" latinLnBrk="0" hangingPunct="1"/>
            <a:r>
              <a:rPr kumimoji="0" lang="zh-TW" altLang="en-US" dirty="0" smtClean="0"/>
              <a:t>第五層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6" r:id="rId7"/>
    <p:sldLayoutId id="2147483787" r:id="rId8"/>
    <p:sldLayoutId id="2147483788" r:id="rId9"/>
    <p:sldLayoutId id="2147483790" r:id="rId10"/>
    <p:sldLayoutId id="2147483791" r:id="rId11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j-ea"/>
          <a:ea typeface="+mj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j-ea"/>
          <a:ea typeface="+mj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j-ea"/>
          <a:ea typeface="+mj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j-ea"/>
          <a:ea typeface="+mj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j-ea"/>
          <a:ea typeface="+mj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7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10.xml"/><Relationship Id="rId1" Type="http://schemas.openxmlformats.org/officeDocument/2006/relationships/video" Target="file:///C:\Users\a\Documents\20140120%20%5b&#26032;&#32862;&#30332;&#24067;%5d&#24180;&#24230;&#35352;&#32773;&#26371;-&#20462;&#27491;2.0\&#22283;&#36039;&#22294;90&#36913;&#24180;&#65295;&#21109;&#19990;&#35352;.wmv" TargetMode="External"/><Relationship Id="rId5" Type="http://schemas.openxmlformats.org/officeDocument/2006/relationships/image" Target="../media/image11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1.jpeg"/><Relationship Id="rId5" Type="http://schemas.openxmlformats.org/officeDocument/2006/relationships/image" Target="../media/image16.png"/><Relationship Id="rId10" Type="http://schemas.openxmlformats.org/officeDocument/2006/relationships/hyperlink" Target="file:///\\upload.wikimedia.org\wikipedia\commons\b\bc\%25E5%259C%258B%25E7%25AB%258B%25E5%2585%25AC%25E5%2585%25B1%25E8%25B3%2587%25E8%25A8%258A%25E5%259C%2596%25E6%259B%25B8%25E9%25A4%25A8%25E4%25B8%25AD%25E8%2588%2588%25E5%2588%2586%25E9%25A4%25A8.jpg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7.png"/><Relationship Id="rId7" Type="http://schemas.openxmlformats.org/officeDocument/2006/relationships/image" Target="../media/image31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標題 1"/>
          <p:cNvSpPr txBox="1">
            <a:spLocks/>
          </p:cNvSpPr>
          <p:nvPr/>
        </p:nvSpPr>
        <p:spPr bwMode="auto">
          <a:xfrm>
            <a:off x="285720" y="5286388"/>
            <a:ext cx="678661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ts val="4000"/>
              </a:lnSpc>
            </a:pPr>
            <a:r>
              <a:rPr lang="zh-TW" altLang="en-US" sz="32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  <a:cs typeface="Times New Roman" pitchFamily="18" charset="0"/>
              </a:rPr>
              <a:t>國立公共資訊圖書館數位資源推廣</a:t>
            </a:r>
            <a:endParaRPr lang="zh-TW" altLang="en-US" sz="3200" dirty="0">
              <a:solidFill>
                <a:schemeClr val="accent6">
                  <a:lumMod val="75000"/>
                </a:schemeClr>
              </a:solidFill>
              <a:latin typeface="+mj-ea"/>
              <a:ea typeface="+mj-ea"/>
              <a:cs typeface="Times New Roman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-8570" y="1"/>
            <a:ext cx="9152569" cy="521494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412" name="Picture 2" descr="H:\A進行中工作\圖書館向量\數位領航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9426" y="4774072"/>
            <a:ext cx="1343976" cy="417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標題 1"/>
          <p:cNvSpPr txBox="1">
            <a:spLocks/>
          </p:cNvSpPr>
          <p:nvPr/>
        </p:nvSpPr>
        <p:spPr bwMode="auto">
          <a:xfrm>
            <a:off x="285720" y="4786346"/>
            <a:ext cx="6786610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zh-TW" sz="1600" b="1" dirty="0" smtClean="0">
                <a:solidFill>
                  <a:schemeClr val="bg1"/>
                </a:solidFill>
                <a:latin typeface="+mj-ea"/>
                <a:ea typeface="+mj-ea"/>
                <a:cs typeface="Times New Roman" pitchFamily="18" charset="0"/>
              </a:rPr>
              <a:t>106</a:t>
            </a:r>
            <a:r>
              <a:rPr lang="zh-TW" altLang="zh-TW" sz="1600" b="1" dirty="0" smtClean="0">
                <a:solidFill>
                  <a:schemeClr val="bg1"/>
                </a:solidFill>
                <a:latin typeface="+mj-ea"/>
                <a:ea typeface="+mj-ea"/>
                <a:cs typeface="Times New Roman" pitchFamily="18" charset="0"/>
              </a:rPr>
              <a:t>年度國中圖書館閱讀推動教師教育訓練－進階課程</a:t>
            </a:r>
            <a:endParaRPr lang="en-US" altLang="zh-TW" sz="1600" b="1" dirty="0">
              <a:solidFill>
                <a:schemeClr val="bg1"/>
              </a:solidFill>
              <a:latin typeface="+mj-ea"/>
              <a:ea typeface="+mj-ea"/>
              <a:cs typeface="Times New Roman" pitchFamily="18" charset="0"/>
            </a:endParaRPr>
          </a:p>
        </p:txBody>
      </p:sp>
      <p:sp>
        <p:nvSpPr>
          <p:cNvPr id="11268" name="副標題 2"/>
          <p:cNvSpPr>
            <a:spLocks noGrp="1"/>
          </p:cNvSpPr>
          <p:nvPr>
            <p:ph type="subTitle" idx="1"/>
          </p:nvPr>
        </p:nvSpPr>
        <p:spPr>
          <a:xfrm>
            <a:off x="6452987" y="5323144"/>
            <a:ext cx="2583509" cy="785817"/>
          </a:xfrm>
        </p:spPr>
        <p:txBody>
          <a:bodyPr>
            <a:normAutofit lnSpcReduction="10000"/>
          </a:bodyPr>
          <a:lstStyle/>
          <a:p>
            <a:pPr algn="r">
              <a:lnSpc>
                <a:spcPct val="150000"/>
              </a:lnSpc>
              <a:spcBef>
                <a:spcPts val="0"/>
              </a:spcBef>
            </a:pPr>
            <a:r>
              <a:rPr lang="zh-TW" altLang="en-US" b="0" spc="0" dirty="0">
                <a:solidFill>
                  <a:srgbClr val="1254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國資圖數位資源推廣小組</a:t>
            </a:r>
            <a:r>
              <a:rPr lang="en-US" altLang="zh-TW" b="0" spc="0" dirty="0" smtClean="0">
                <a:solidFill>
                  <a:srgbClr val="1254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106/01/25</a:t>
            </a:r>
            <a:endParaRPr lang="zh-TW" altLang="en-US" b="0" spc="0" dirty="0" smtClean="0">
              <a:solidFill>
                <a:srgbClr val="1254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-9728" y="-1"/>
            <a:ext cx="9153728" cy="479573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1000100" y="0"/>
            <a:ext cx="7143800" cy="478632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146" name="Picture 2" descr="C:\Users\a08021\Google 雲端硬碟\外出上課\105年國中小圖書館閱讀推動教師培訓\pic\20151013 滑鼠墊 送印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72231" y="142852"/>
            <a:ext cx="6628672" cy="4650762"/>
          </a:xfrm>
          <a:prstGeom prst="rect">
            <a:avLst/>
          </a:prstGeom>
          <a:noFill/>
        </p:spPr>
      </p:pic>
      <p:pic>
        <p:nvPicPr>
          <p:cNvPr id="18" name="Picture 2" descr="H:\A進行中工作\館徽\ntllogo-橘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4069" y="6295424"/>
            <a:ext cx="289645" cy="27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頁尾版面配置區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貳、數位資源服務與說明</a:t>
            </a:r>
          </a:p>
        </p:txBody>
      </p:sp>
      <p:sp>
        <p:nvSpPr>
          <p:cNvPr id="25" name="矩形 24"/>
          <p:cNvSpPr/>
          <p:nvPr/>
        </p:nvSpPr>
        <p:spPr>
          <a:xfrm>
            <a:off x="2571736" y="1928802"/>
            <a:ext cx="2428892" cy="92869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8" name="文字方塊 37"/>
          <p:cNvSpPr txBox="1"/>
          <p:nvPr/>
        </p:nvSpPr>
        <p:spPr>
          <a:xfrm>
            <a:off x="150423" y="109815"/>
            <a:ext cx="2206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Step</a:t>
            </a:r>
            <a:r>
              <a:rPr lang="en-US" altLang="zh-TW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1 </a:t>
            </a:r>
            <a:r>
              <a:rPr lang="zh-TW" alt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申辦借閱證</a:t>
            </a:r>
            <a:endParaRPr lang="zh-TW" alt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319477"/>
            <a:ext cx="5074847" cy="5767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5" name="矩形 44"/>
          <p:cNvSpPr/>
          <p:nvPr/>
        </p:nvSpPr>
        <p:spPr>
          <a:xfrm>
            <a:off x="142844" y="642918"/>
            <a:ext cx="310213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1200"/>
              </a:spcBef>
              <a:buSzPct val="80000"/>
              <a:buNone/>
            </a:pP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網路辦證</a:t>
            </a:r>
            <a:r>
              <a:rPr kumimoji="0" lang="en-US" altLang="zh-TW" sz="3300" b="1" dirty="0" smtClean="0">
                <a:solidFill>
                  <a:schemeClr val="accent3">
                    <a:shade val="75000"/>
                  </a:schemeClr>
                </a:solidFill>
                <a:latin typeface="+mj-ea"/>
                <a:ea typeface="+mj-ea"/>
                <a:cs typeface="+mj-cs"/>
              </a:rPr>
              <a:t>(</a:t>
            </a: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ea"/>
                <a:ea typeface="+mj-ea"/>
                <a:cs typeface="+mj-cs"/>
              </a:rPr>
              <a:t>個人</a:t>
            </a:r>
            <a:r>
              <a:rPr kumimoji="0" lang="en-US" altLang="zh-TW" sz="3300" b="1" dirty="0" smtClean="0">
                <a:solidFill>
                  <a:schemeClr val="accent3">
                    <a:shade val="75000"/>
                  </a:schemeClr>
                </a:solidFill>
                <a:latin typeface="+mj-ea"/>
                <a:ea typeface="+mj-ea"/>
                <a:cs typeface="+mj-cs"/>
              </a:rPr>
              <a:t>)</a:t>
            </a:r>
            <a:endParaRPr kumimoji="0" lang="zh-TW" altLang="en-US" sz="3300" b="1" dirty="0" smtClean="0">
              <a:solidFill>
                <a:schemeClr val="accent3">
                  <a:shade val="75000"/>
                </a:schemeClr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46" name="內容版面配置區 1"/>
          <p:cNvSpPr>
            <a:spLocks noGrp="1"/>
          </p:cNvSpPr>
          <p:nvPr>
            <p:ph idx="4294967295"/>
          </p:nvPr>
        </p:nvSpPr>
        <p:spPr>
          <a:xfrm>
            <a:off x="285720" y="1532852"/>
            <a:ext cx="3500462" cy="3753536"/>
          </a:xfrm>
        </p:spPr>
        <p:txBody>
          <a:bodyPr anchor="t">
            <a:normAutofit/>
          </a:bodyPr>
          <a:lstStyle/>
          <a:p>
            <a:pPr>
              <a:spcBef>
                <a:spcPts val="600"/>
              </a:spcBef>
            </a:pPr>
            <a:r>
              <a:rPr lang="zh-TW" altLang="en-US" sz="1800" dirty="0" smtClean="0"/>
              <a:t>對象：未曾申辦本館借閱證者</a:t>
            </a:r>
            <a:endParaRPr lang="en-US" altLang="zh-TW" sz="1800" dirty="0" smtClean="0"/>
          </a:p>
          <a:p>
            <a:pPr>
              <a:spcBef>
                <a:spcPts val="600"/>
              </a:spcBef>
            </a:pPr>
            <a:r>
              <a:rPr lang="zh-TW" altLang="en-US" sz="1800" dirty="0" smtClean="0"/>
              <a:t>路徑：本館網站首頁</a:t>
            </a:r>
            <a:r>
              <a:rPr lang="en-US" altLang="zh-TW" sz="1800" dirty="0" smtClean="0"/>
              <a:t>→</a:t>
            </a:r>
            <a:r>
              <a:rPr lang="zh-TW" altLang="en-US" sz="1800" dirty="0" smtClean="0"/>
              <a:t>線上申請</a:t>
            </a:r>
            <a:r>
              <a:rPr lang="en-US" altLang="zh-TW" sz="1800" dirty="0" smtClean="0"/>
              <a:t>→</a:t>
            </a:r>
            <a:r>
              <a:rPr lang="zh-TW" altLang="en-US" sz="1800" dirty="0" smtClean="0"/>
              <a:t>網路辦證</a:t>
            </a:r>
            <a:r>
              <a:rPr lang="en-US" altLang="zh-TW" sz="1800" dirty="0" smtClean="0"/>
              <a:t>(</a:t>
            </a:r>
            <a:r>
              <a:rPr lang="zh-TW" altLang="en-US" sz="1800" dirty="0" smtClean="0"/>
              <a:t> </a:t>
            </a:r>
            <a:r>
              <a:rPr lang="en-US" sz="1800" b="1" dirty="0" smtClean="0"/>
              <a:t>http://ppt.cc/btD-</a:t>
            </a:r>
            <a:r>
              <a:rPr lang="zh-TW" altLang="en-US" sz="1800" b="1" dirty="0" smtClean="0"/>
              <a:t> </a:t>
            </a:r>
            <a:r>
              <a:rPr lang="en-US" altLang="zh-TW" sz="1800" dirty="0" smtClean="0"/>
              <a:t>)</a:t>
            </a: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zh-TW" altLang="en-US" sz="1800" dirty="0" smtClean="0"/>
              <a:t>網路申辦送出後，可</a:t>
            </a:r>
            <a:r>
              <a:rPr lang="zh-TW" altLang="en-US" sz="1800" u="sng" dirty="0" smtClean="0">
                <a:solidFill>
                  <a:srgbClr val="1254B6"/>
                </a:solidFill>
              </a:rPr>
              <a:t>選擇以下方式確認身分</a:t>
            </a:r>
            <a:r>
              <a:rPr lang="zh-TW" altLang="en-US" sz="1800" dirty="0" smtClean="0"/>
              <a:t>：</a:t>
            </a:r>
            <a:endParaRPr lang="en-US" altLang="zh-TW" sz="1800" dirty="0" smtClean="0"/>
          </a:p>
          <a:p>
            <a:pPr>
              <a:lnSpc>
                <a:spcPts val="2400"/>
              </a:lnSpc>
              <a:spcBef>
                <a:spcPts val="600"/>
              </a:spcBef>
              <a:buNone/>
            </a:pPr>
            <a:r>
              <a:rPr kumimoji="1" lang="en-US" altLang="zh-TW" sz="1800" dirty="0" smtClean="0">
                <a:cs typeface="Times New Roman" pitchFamily="18" charset="0"/>
              </a:rPr>
              <a:t> </a:t>
            </a:r>
            <a:r>
              <a:rPr kumimoji="1" lang="zh-TW" altLang="en-US" sz="1800" dirty="0" smtClean="0">
                <a:cs typeface="Times New Roman" pitchFamily="18" charset="0"/>
              </a:rPr>
              <a:t>    </a:t>
            </a:r>
            <a:r>
              <a:rPr kumimoji="1" lang="en-US" altLang="zh-TW" sz="1800" dirty="0" smtClean="0">
                <a:cs typeface="Times New Roman" pitchFamily="18" charset="0"/>
              </a:rPr>
              <a:t>(1)</a:t>
            </a:r>
            <a:r>
              <a:rPr kumimoji="1" lang="zh-TW" altLang="en-US" sz="1800" dirty="0" smtClean="0">
                <a:cs typeface="Times New Roman" pitchFamily="18" charset="0"/>
              </a:rPr>
              <a:t>郵寄身分證影本</a:t>
            </a:r>
            <a:endParaRPr kumimoji="1" lang="en-US" altLang="zh-TW" sz="1800" dirty="0" smtClean="0">
              <a:cs typeface="Times New Roman" pitchFamily="18" charset="0"/>
            </a:endParaRPr>
          </a:p>
          <a:p>
            <a:pPr indent="0">
              <a:lnSpc>
                <a:spcPts val="2400"/>
              </a:lnSpc>
              <a:spcBef>
                <a:spcPts val="600"/>
              </a:spcBef>
              <a:buNone/>
            </a:pPr>
            <a:r>
              <a:rPr kumimoji="1" lang="en-US" altLang="zh-TW" sz="1800" dirty="0" smtClean="0">
                <a:cs typeface="Times New Roman" pitchFamily="18" charset="0"/>
              </a:rPr>
              <a:t>(2)</a:t>
            </a:r>
            <a:r>
              <a:rPr kumimoji="1" lang="zh-TW" altLang="en-US" sz="1800" dirty="0" smtClean="0">
                <a:cs typeface="Times New Roman" pitchFamily="18" charset="0"/>
              </a:rPr>
              <a:t>傳送身分證</a:t>
            </a:r>
            <a:r>
              <a:rPr kumimoji="1" lang="zh-TW" altLang="en-US" sz="1800" dirty="0" smtClean="0">
                <a:cs typeface="Arial" pitchFamily="34" charset="0"/>
              </a:rPr>
              <a:t>影像檔至                   </a:t>
            </a:r>
            <a:r>
              <a:rPr kumimoji="1" lang="en-US" altLang="zh-TW" sz="1800" dirty="0" smtClean="0">
                <a:cs typeface="Arial" pitchFamily="34" charset="0"/>
              </a:rPr>
              <a:t>ecard@nlpi.edu.tw</a:t>
            </a:r>
            <a:endParaRPr lang="en-US" altLang="zh-TW" sz="1800" dirty="0" smtClean="0"/>
          </a:p>
          <a:p>
            <a:pPr>
              <a:lnSpc>
                <a:spcPts val="2400"/>
              </a:lnSpc>
              <a:spcBef>
                <a:spcPts val="600"/>
              </a:spcBef>
              <a:buNone/>
            </a:pPr>
            <a:r>
              <a:rPr lang="zh-TW" altLang="en-US" sz="1800" dirty="0" smtClean="0"/>
              <a:t>     本館受理後以</a:t>
            </a:r>
            <a:r>
              <a:rPr lang="en-US" altLang="zh-TW" sz="1800" dirty="0" smtClean="0"/>
              <a:t>E-mail</a:t>
            </a:r>
            <a:r>
              <a:rPr lang="zh-TW" altLang="en-US" sz="1800" dirty="0" smtClean="0"/>
              <a:t>回覆申辦結果，核准後即可開始使用</a:t>
            </a:r>
            <a:endParaRPr lang="en-US" altLang="zh-TW" sz="1800" dirty="0" smtClean="0"/>
          </a:p>
        </p:txBody>
      </p:sp>
      <p:sp>
        <p:nvSpPr>
          <p:cNvPr id="50" name="矩形 49"/>
          <p:cNvSpPr/>
          <p:nvPr/>
        </p:nvSpPr>
        <p:spPr>
          <a:xfrm>
            <a:off x="375472" y="5849543"/>
            <a:ext cx="4039048" cy="3565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latin typeface="+mj-ea"/>
                <a:ea typeface="+mj-ea"/>
              </a:rPr>
              <a:t>持</a:t>
            </a:r>
            <a:r>
              <a:rPr lang="zh-TW" altLang="en-US" sz="1600" dirty="0" smtClean="0">
                <a:solidFill>
                  <a:schemeClr val="dk1"/>
                </a:solidFill>
                <a:latin typeface="+mj-ea"/>
                <a:ea typeface="+mj-ea"/>
              </a:rPr>
              <a:t>身分證或駕照正本，至本館</a:t>
            </a:r>
            <a:r>
              <a:rPr lang="en-US" altLang="zh-TW" sz="1600" dirty="0" smtClean="0">
                <a:solidFill>
                  <a:schemeClr val="dk1"/>
                </a:solidFill>
                <a:latin typeface="+mj-ea"/>
                <a:ea typeface="+mj-ea"/>
              </a:rPr>
              <a:t>(</a:t>
            </a:r>
            <a:r>
              <a:rPr lang="zh-TW" altLang="en-US" sz="1600" dirty="0" smtClean="0">
                <a:solidFill>
                  <a:schemeClr val="dk1"/>
                </a:solidFill>
                <a:latin typeface="+mj-ea"/>
                <a:ea typeface="+mj-ea"/>
              </a:rPr>
              <a:t>含分館</a:t>
            </a:r>
            <a:r>
              <a:rPr lang="en-US" altLang="zh-TW" sz="1600" dirty="0" smtClean="0">
                <a:solidFill>
                  <a:schemeClr val="dk1"/>
                </a:solidFill>
                <a:latin typeface="+mj-ea"/>
                <a:ea typeface="+mj-ea"/>
              </a:rPr>
              <a:t>)</a:t>
            </a:r>
            <a:r>
              <a:rPr lang="zh-TW" altLang="en-US" sz="1600" dirty="0" smtClean="0">
                <a:solidFill>
                  <a:schemeClr val="dk1"/>
                </a:solidFill>
                <a:latin typeface="+mj-ea"/>
                <a:ea typeface="+mj-ea"/>
              </a:rPr>
              <a:t>辦理</a:t>
            </a:r>
            <a:endParaRPr lang="en-US" altLang="zh-TW" sz="1600" dirty="0" smtClean="0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57790" y="5429264"/>
            <a:ext cx="3214710" cy="4286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 smtClean="0">
                <a:solidFill>
                  <a:schemeClr val="bg1"/>
                </a:solidFill>
                <a:latin typeface="+mj-ea"/>
                <a:ea typeface="+mj-ea"/>
              </a:rPr>
              <a:t>   想拿實體證 </a:t>
            </a:r>
            <a:r>
              <a:rPr lang="en-US" altLang="zh-TW" b="1" dirty="0" smtClean="0">
                <a:solidFill>
                  <a:schemeClr val="bg1"/>
                </a:solidFill>
                <a:latin typeface="+mj-ea"/>
                <a:ea typeface="+mj-ea"/>
              </a:rPr>
              <a:t>/</a:t>
            </a:r>
            <a:r>
              <a:rPr lang="zh-TW" altLang="en-US" b="1" dirty="0" smtClean="0">
                <a:solidFill>
                  <a:schemeClr val="bg1"/>
                </a:solidFill>
                <a:latin typeface="+mj-ea"/>
                <a:ea typeface="+mj-ea"/>
              </a:rPr>
              <a:t> 借閱實體館藏</a:t>
            </a:r>
            <a:r>
              <a:rPr lang="en-US" altLang="zh-TW" b="1" dirty="0" smtClean="0">
                <a:solidFill>
                  <a:schemeClr val="bg1"/>
                </a:solidFill>
                <a:latin typeface="+mj-ea"/>
                <a:ea typeface="+mj-ea"/>
              </a:rPr>
              <a:t>? </a:t>
            </a:r>
          </a:p>
        </p:txBody>
      </p:sp>
      <p:sp>
        <p:nvSpPr>
          <p:cNvPr id="51" name="橢圓 50"/>
          <p:cNvSpPr/>
          <p:nvPr/>
        </p:nvSpPr>
        <p:spPr>
          <a:xfrm>
            <a:off x="228470" y="5586559"/>
            <a:ext cx="107157" cy="10715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8750" t="7812" r="6250" b="14062"/>
          <a:stretch>
            <a:fillRect/>
          </a:stretch>
        </p:blipFill>
        <p:spPr bwMode="auto">
          <a:xfrm>
            <a:off x="3500431" y="1285215"/>
            <a:ext cx="5492026" cy="457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頁尾版面配置區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貳、數位資源服務與說明</a:t>
            </a:r>
          </a:p>
        </p:txBody>
      </p:sp>
      <p:sp>
        <p:nvSpPr>
          <p:cNvPr id="25" name="矩形 24"/>
          <p:cNvSpPr/>
          <p:nvPr/>
        </p:nvSpPr>
        <p:spPr>
          <a:xfrm>
            <a:off x="2571736" y="1928802"/>
            <a:ext cx="2428892" cy="92869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矩形 44"/>
          <p:cNvSpPr/>
          <p:nvPr/>
        </p:nvSpPr>
        <p:spPr>
          <a:xfrm>
            <a:off x="142844" y="642918"/>
            <a:ext cx="405591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1200"/>
              </a:spcBef>
              <a:buSzPct val="80000"/>
              <a:buNone/>
            </a:pP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集體辦證</a:t>
            </a:r>
            <a:r>
              <a:rPr kumimoji="0" lang="en-US" altLang="zh-TW" sz="3300" b="1" dirty="0" smtClean="0">
                <a:solidFill>
                  <a:schemeClr val="accent3">
                    <a:shade val="75000"/>
                  </a:schemeClr>
                </a:solidFill>
                <a:latin typeface="+mj-ea"/>
                <a:ea typeface="+mj-ea"/>
                <a:cs typeface="+mj-cs"/>
              </a:rPr>
              <a:t>(</a:t>
            </a: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ea"/>
                <a:ea typeface="+mj-ea"/>
                <a:cs typeface="+mj-cs"/>
              </a:rPr>
              <a:t>機關</a:t>
            </a:r>
            <a:r>
              <a:rPr kumimoji="0" lang="en-US" altLang="zh-TW" sz="3300" b="1" dirty="0" smtClean="0">
                <a:solidFill>
                  <a:schemeClr val="accent3">
                    <a:shade val="75000"/>
                  </a:schemeClr>
                </a:solidFill>
                <a:latin typeface="+mj-ea"/>
                <a:ea typeface="+mj-ea"/>
                <a:cs typeface="+mj-cs"/>
              </a:rPr>
              <a:t>/</a:t>
            </a: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ea"/>
                <a:ea typeface="+mj-ea"/>
                <a:cs typeface="+mj-cs"/>
              </a:rPr>
              <a:t>學校</a:t>
            </a:r>
            <a:r>
              <a:rPr kumimoji="0" lang="en-US" altLang="zh-TW" sz="3300" b="1" dirty="0" smtClean="0">
                <a:solidFill>
                  <a:schemeClr val="accent3">
                    <a:shade val="75000"/>
                  </a:schemeClr>
                </a:solidFill>
                <a:latin typeface="+mj-ea"/>
                <a:ea typeface="+mj-ea"/>
                <a:cs typeface="+mj-cs"/>
              </a:rPr>
              <a:t>)</a:t>
            </a:r>
            <a:endParaRPr kumimoji="0" lang="zh-TW" altLang="en-US" sz="3300" b="1" dirty="0" smtClean="0">
              <a:solidFill>
                <a:schemeClr val="accent3">
                  <a:shade val="75000"/>
                </a:schemeClr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46" name="內容版面配置區 1"/>
          <p:cNvSpPr>
            <a:spLocks noGrp="1"/>
          </p:cNvSpPr>
          <p:nvPr>
            <p:ph idx="4294967295"/>
          </p:nvPr>
        </p:nvSpPr>
        <p:spPr>
          <a:xfrm>
            <a:off x="285720" y="1532852"/>
            <a:ext cx="3071834" cy="3753536"/>
          </a:xfrm>
        </p:spPr>
        <p:txBody>
          <a:bodyPr anchor="t">
            <a:normAutofit/>
          </a:bodyPr>
          <a:lstStyle/>
          <a:p>
            <a:pPr>
              <a:lnSpc>
                <a:spcPts val="2800"/>
              </a:lnSpc>
              <a:spcBef>
                <a:spcPts val="600"/>
              </a:spcBef>
            </a:pPr>
            <a:r>
              <a:rPr lang="zh-TW" altLang="en-US" sz="1800" dirty="0" smtClean="0">
                <a:latin typeface="+mn-ea"/>
              </a:rPr>
              <a:t>填寫</a:t>
            </a:r>
            <a:r>
              <a:rPr lang="zh-TW" altLang="en-US" sz="1800" u="sng" dirty="0" smtClean="0">
                <a:solidFill>
                  <a:srgbClr val="1254B6"/>
                </a:solidFill>
                <a:latin typeface="+mn-ea"/>
              </a:rPr>
              <a:t>集體辦證申請單</a:t>
            </a:r>
            <a:r>
              <a:rPr kumimoji="1" lang="zh-TW" altLang="en-US" sz="1800" dirty="0" smtClean="0">
                <a:solidFill>
                  <a:srgbClr val="393939"/>
                </a:solidFill>
                <a:latin typeface="+mn-ea"/>
                <a:cs typeface="Arial" pitchFamily="34" charset="0"/>
              </a:rPr>
              <a:t>及</a:t>
            </a:r>
            <a:r>
              <a:rPr kumimoji="1" lang="zh-TW" altLang="en-US" sz="1800" u="sng" dirty="0" smtClean="0">
                <a:solidFill>
                  <a:srgbClr val="1254B6"/>
                </a:solidFill>
                <a:latin typeface="+mn-ea"/>
                <a:cs typeface="Arial" pitchFamily="34" charset="0"/>
              </a:rPr>
              <a:t>個人資料授權同意聲明書</a:t>
            </a:r>
            <a:r>
              <a:rPr kumimoji="1" lang="zh-TW" altLang="en-US" sz="1800" dirty="0" smtClean="0">
                <a:solidFill>
                  <a:srgbClr val="393939"/>
                </a:solidFill>
                <a:latin typeface="+mn-ea"/>
                <a:cs typeface="Arial" pitchFamily="34" charset="0"/>
              </a:rPr>
              <a:t>，備</a:t>
            </a:r>
            <a:r>
              <a:rPr lang="zh-TW" altLang="en-US" sz="1800" u="sng" dirty="0" smtClean="0">
                <a:solidFill>
                  <a:srgbClr val="1254B6"/>
                </a:solidFill>
                <a:latin typeface="+mn-ea"/>
              </a:rPr>
              <a:t>函送</a:t>
            </a:r>
            <a:r>
              <a:rPr lang="zh-TW" altLang="en-US" sz="1800" dirty="0" smtClean="0">
                <a:latin typeface="+mn-ea"/>
              </a:rPr>
              <a:t>本館申請</a:t>
            </a:r>
            <a:endParaRPr lang="en-US" altLang="zh-TW" sz="1800" dirty="0" smtClean="0">
              <a:latin typeface="+mn-ea"/>
            </a:endParaRPr>
          </a:p>
          <a:p>
            <a:pPr>
              <a:lnSpc>
                <a:spcPts val="2800"/>
              </a:lnSpc>
              <a:spcBef>
                <a:spcPts val="600"/>
              </a:spcBef>
            </a:pPr>
            <a:r>
              <a:rPr lang="zh-TW" altLang="en-US" sz="1800" dirty="0" smtClean="0">
                <a:latin typeface="+mn-ea"/>
              </a:rPr>
              <a:t>申請單位</a:t>
            </a:r>
            <a:r>
              <a:rPr lang="zh-TW" altLang="en-US" sz="1800" u="sng" dirty="0" smtClean="0">
                <a:solidFill>
                  <a:srgbClr val="1254B6"/>
                </a:solidFill>
                <a:latin typeface="+mn-ea"/>
              </a:rPr>
              <a:t>依規定格式建立讀者資料檔</a:t>
            </a:r>
            <a:r>
              <a:rPr lang="zh-TW" altLang="en-US" sz="1800" dirty="0" smtClean="0">
                <a:latin typeface="+mn-ea"/>
              </a:rPr>
              <a:t>後，回傳本館一次轉入辦妥</a:t>
            </a:r>
            <a:endParaRPr lang="en-US" altLang="zh-TW" sz="1800" dirty="0" smtClean="0">
              <a:latin typeface="+mn-ea"/>
            </a:endParaRPr>
          </a:p>
          <a:p>
            <a:pPr>
              <a:lnSpc>
                <a:spcPts val="2800"/>
              </a:lnSpc>
              <a:spcBef>
                <a:spcPts val="600"/>
              </a:spcBef>
            </a:pPr>
            <a:r>
              <a:rPr lang="zh-TW" altLang="en-US" sz="1800" dirty="0" smtClean="0">
                <a:latin typeface="+mn-ea"/>
              </a:rPr>
              <a:t>詳細辦法：國資圖首頁</a:t>
            </a:r>
            <a:r>
              <a:rPr lang="en-US" altLang="zh-TW" sz="1800" dirty="0" smtClean="0">
                <a:latin typeface="+mn-ea"/>
              </a:rPr>
              <a:t>→</a:t>
            </a:r>
            <a:r>
              <a:rPr lang="zh-TW" altLang="en-US" sz="1800" dirty="0" smtClean="0">
                <a:latin typeface="+mn-ea"/>
              </a:rPr>
              <a:t>讀者服務</a:t>
            </a:r>
            <a:r>
              <a:rPr lang="en-US" altLang="zh-TW" sz="1800" dirty="0" smtClean="0">
                <a:latin typeface="+mn-ea"/>
              </a:rPr>
              <a:t>→ </a:t>
            </a:r>
            <a:r>
              <a:rPr lang="zh-TW" altLang="en-US" sz="1800" dirty="0" smtClean="0">
                <a:latin typeface="+mn-ea"/>
              </a:rPr>
              <a:t>借閱服務</a:t>
            </a:r>
            <a:r>
              <a:rPr lang="en-US" altLang="zh-TW" sz="1800" dirty="0" smtClean="0">
                <a:latin typeface="+mn-ea"/>
              </a:rPr>
              <a:t>→</a:t>
            </a:r>
            <a:r>
              <a:rPr lang="zh-TW" altLang="en-US" sz="1800" dirty="0" smtClean="0">
                <a:latin typeface="+mn-ea"/>
              </a:rPr>
              <a:t>集體辦證</a:t>
            </a:r>
          </a:p>
        </p:txBody>
      </p:sp>
      <p:sp>
        <p:nvSpPr>
          <p:cNvPr id="50" name="矩形 49"/>
          <p:cNvSpPr/>
          <p:nvPr/>
        </p:nvSpPr>
        <p:spPr>
          <a:xfrm>
            <a:off x="375472" y="5849543"/>
            <a:ext cx="4039048" cy="3565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latin typeface="+mj-ea"/>
                <a:ea typeface="+mj-ea"/>
              </a:rPr>
              <a:t>持身分證或駕照正本，至本館</a:t>
            </a:r>
            <a:r>
              <a:rPr lang="en-US" altLang="zh-TW" sz="1600" dirty="0" smtClean="0">
                <a:latin typeface="+mj-ea"/>
                <a:ea typeface="+mj-ea"/>
              </a:rPr>
              <a:t>(</a:t>
            </a:r>
            <a:r>
              <a:rPr lang="zh-TW" altLang="en-US" sz="1600" dirty="0" smtClean="0">
                <a:latin typeface="+mj-ea"/>
                <a:ea typeface="+mj-ea"/>
              </a:rPr>
              <a:t>含分館</a:t>
            </a:r>
            <a:r>
              <a:rPr lang="en-US" altLang="zh-TW" sz="1600" dirty="0" smtClean="0">
                <a:latin typeface="+mj-ea"/>
                <a:ea typeface="+mj-ea"/>
              </a:rPr>
              <a:t>)</a:t>
            </a:r>
            <a:r>
              <a:rPr lang="zh-TW" altLang="en-US" sz="1600" dirty="0" smtClean="0">
                <a:latin typeface="+mj-ea"/>
                <a:ea typeface="+mj-ea"/>
              </a:rPr>
              <a:t>辦理</a:t>
            </a:r>
            <a:endParaRPr lang="en-US" altLang="zh-TW" sz="1600" dirty="0" smtClean="0">
              <a:latin typeface="+mj-ea"/>
              <a:ea typeface="+mj-ea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57790" y="5429264"/>
            <a:ext cx="3214710" cy="4286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 smtClean="0">
                <a:solidFill>
                  <a:schemeClr val="bg1"/>
                </a:solidFill>
                <a:latin typeface="+mj-ea"/>
                <a:ea typeface="+mj-ea"/>
              </a:rPr>
              <a:t>   想拿實體證 </a:t>
            </a:r>
            <a:r>
              <a:rPr lang="en-US" altLang="zh-TW" b="1" dirty="0" smtClean="0">
                <a:solidFill>
                  <a:schemeClr val="bg1"/>
                </a:solidFill>
                <a:latin typeface="+mj-ea"/>
                <a:ea typeface="+mj-ea"/>
              </a:rPr>
              <a:t>/</a:t>
            </a:r>
            <a:r>
              <a:rPr lang="zh-TW" altLang="en-US" b="1" dirty="0" smtClean="0">
                <a:solidFill>
                  <a:schemeClr val="bg1"/>
                </a:solidFill>
                <a:latin typeface="+mj-ea"/>
                <a:ea typeface="+mj-ea"/>
              </a:rPr>
              <a:t> 借閱實體館藏</a:t>
            </a:r>
            <a:r>
              <a:rPr lang="en-US" altLang="zh-TW" b="1" dirty="0" smtClean="0">
                <a:solidFill>
                  <a:schemeClr val="bg1"/>
                </a:solidFill>
                <a:latin typeface="+mj-ea"/>
                <a:ea typeface="+mj-ea"/>
              </a:rPr>
              <a:t>? </a:t>
            </a:r>
          </a:p>
        </p:txBody>
      </p:sp>
      <p:sp>
        <p:nvSpPr>
          <p:cNvPr id="51" name="橢圓 50"/>
          <p:cNvSpPr/>
          <p:nvPr/>
        </p:nvSpPr>
        <p:spPr>
          <a:xfrm>
            <a:off x="228470" y="5586559"/>
            <a:ext cx="107157" cy="10715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150423" y="109815"/>
            <a:ext cx="2206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Step</a:t>
            </a:r>
            <a:r>
              <a:rPr lang="en-US" altLang="zh-TW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1 </a:t>
            </a:r>
            <a:r>
              <a:rPr lang="zh-TW" alt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申辦借閱證</a:t>
            </a:r>
            <a:endParaRPr lang="zh-TW" alt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貳、數位資源服務與說明</a:t>
            </a:r>
          </a:p>
        </p:txBody>
      </p:sp>
      <p:sp>
        <p:nvSpPr>
          <p:cNvPr id="6" name="矩形 5"/>
          <p:cNvSpPr/>
          <p:nvPr/>
        </p:nvSpPr>
        <p:spPr>
          <a:xfrm>
            <a:off x="770902" y="160945"/>
            <a:ext cx="2800966" cy="11249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連線登入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>
              <a:spcBef>
                <a:spcPts val="1200"/>
              </a:spcBef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開始閱讀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50423" y="26189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C00000"/>
                </a:solidFill>
              </a:rPr>
              <a:t>Step</a:t>
            </a:r>
            <a:r>
              <a:rPr lang="en-US" altLang="zh-TW" sz="3600" b="1" dirty="0" smtClean="0">
                <a:solidFill>
                  <a:srgbClr val="FFFFFF"/>
                </a:solidFill>
              </a:rPr>
              <a:t>2</a:t>
            </a:r>
            <a:endParaRPr lang="zh-TW" altLang="en-US" sz="3600" b="1" dirty="0">
              <a:solidFill>
                <a:srgbClr val="FFFFF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r="7950"/>
          <a:stretch>
            <a:fillRect/>
          </a:stretch>
        </p:blipFill>
        <p:spPr bwMode="auto">
          <a:xfrm>
            <a:off x="3290617" y="181765"/>
            <a:ext cx="1402274" cy="1093848"/>
          </a:xfrm>
          <a:prstGeom prst="roundRect">
            <a:avLst/>
          </a:prstGeom>
          <a:blipFill rotWithShape="0">
            <a:blip r:embed="rId3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</p:pic>
      <p:sp>
        <p:nvSpPr>
          <p:cNvPr id="12" name="矩形 11"/>
          <p:cNvSpPr/>
          <p:nvPr/>
        </p:nvSpPr>
        <p:spPr>
          <a:xfrm>
            <a:off x="5286380" y="214290"/>
            <a:ext cx="31470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ts val="0"/>
              </a:spcBef>
              <a:buSzPct val="80000"/>
              <a:buNone/>
            </a:pP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公共圖書館</a:t>
            </a:r>
            <a:endParaRPr kumimoji="0" lang="en-US" altLang="zh-TW" sz="3300" b="1" dirty="0" smtClean="0">
              <a:solidFill>
                <a:schemeClr val="accent3">
                  <a:shade val="7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spcBef>
                <a:spcPts val="0"/>
              </a:spcBef>
              <a:buSzPct val="80000"/>
              <a:buNone/>
            </a:pP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數位資源入口網</a:t>
            </a:r>
            <a:endParaRPr kumimoji="0" lang="en-US" altLang="zh-TW" sz="3300" b="1" dirty="0" smtClean="0">
              <a:solidFill>
                <a:schemeClr val="accent3">
                  <a:shade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42844" y="568091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C00000"/>
                </a:solidFill>
              </a:rPr>
              <a:t>Step</a:t>
            </a:r>
            <a:r>
              <a:rPr lang="en-US" altLang="zh-TW" sz="3600" b="1" dirty="0" smtClean="0">
                <a:solidFill>
                  <a:srgbClr val="FFFFFF"/>
                </a:solidFill>
              </a:rPr>
              <a:t>3</a:t>
            </a:r>
            <a:endParaRPr lang="zh-TW" altLang="en-US" sz="3600" b="1" dirty="0">
              <a:solidFill>
                <a:srgbClr val="FFFFFF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781261" y="1284604"/>
            <a:ext cx="2286016" cy="4286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solidFill>
                  <a:schemeClr val="bg1"/>
                </a:solidFill>
                <a:latin typeface="+mj-ea"/>
                <a:ea typeface="+mj-ea"/>
              </a:rPr>
              <a:t>ers.nlpi.edu.tw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428596" y="1500174"/>
            <a:ext cx="8072494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1" indent="-274320">
              <a:lnSpc>
                <a:spcPts val="2800"/>
              </a:lnSpc>
              <a:spcBef>
                <a:spcPts val="6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kumimoji="0" lang="zh-TW" altLang="en-US" dirty="0" smtClean="0">
                <a:latin typeface="+mj-ea"/>
                <a:ea typeface="+mj-ea"/>
              </a:rPr>
              <a:t>連線路徑：國資圖首頁 </a:t>
            </a:r>
            <a:r>
              <a:rPr kumimoji="0" lang="en-US" altLang="zh-TW" dirty="0" smtClean="0">
                <a:latin typeface="+mj-ea"/>
                <a:ea typeface="+mj-ea"/>
              </a:rPr>
              <a:t>http://www.nlpi.edu.tw</a:t>
            </a:r>
          </a:p>
          <a:p>
            <a:pPr marL="274320" lvl="1" indent="-274320">
              <a:lnSpc>
                <a:spcPts val="2800"/>
              </a:lnSpc>
              <a:spcBef>
                <a:spcPts val="600"/>
              </a:spcBef>
              <a:buClr>
                <a:schemeClr val="accent1"/>
              </a:buClr>
              <a:buSzPct val="85000"/>
            </a:pPr>
            <a:r>
              <a:rPr kumimoji="0" lang="en-US" altLang="zh-TW" dirty="0" smtClean="0">
                <a:latin typeface="+mj-ea"/>
                <a:ea typeface="+mj-ea"/>
              </a:rPr>
              <a:t>     → </a:t>
            </a:r>
            <a:r>
              <a:rPr kumimoji="0" lang="zh-TW" altLang="en-US" dirty="0" smtClean="0">
                <a:latin typeface="+mj-ea"/>
                <a:ea typeface="+mj-ea"/>
              </a:rPr>
              <a:t>數位資源</a:t>
            </a:r>
            <a:r>
              <a:rPr kumimoji="0" lang="en-US" altLang="zh-TW" dirty="0" smtClean="0">
                <a:latin typeface="+mj-ea"/>
                <a:ea typeface="+mj-ea"/>
              </a:rPr>
              <a:t>→</a:t>
            </a:r>
            <a:r>
              <a:rPr kumimoji="0" lang="zh-TW" altLang="en-US" dirty="0" smtClean="0">
                <a:latin typeface="+mj-ea"/>
                <a:ea typeface="+mj-ea"/>
              </a:rPr>
              <a:t>公共圖書館數位資源入口網</a:t>
            </a:r>
            <a:endParaRPr kumimoji="0" lang="en-US" altLang="zh-TW" dirty="0" smtClean="0">
              <a:latin typeface="+mj-ea"/>
              <a:ea typeface="+mj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810" y="2530703"/>
            <a:ext cx="4838818" cy="368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矩形 14"/>
          <p:cNvSpPr/>
          <p:nvPr/>
        </p:nvSpPr>
        <p:spPr>
          <a:xfrm>
            <a:off x="1428727" y="5857893"/>
            <a:ext cx="776319" cy="38415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dirty="0">
              <a:ln w="5715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314783" y="3430819"/>
            <a:ext cx="471267" cy="28393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dirty="0">
              <a:ln w="57150">
                <a:solidFill>
                  <a:schemeClr val="tx1"/>
                </a:solidFill>
              </a:ln>
              <a:noFill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r="33750"/>
          <a:stretch>
            <a:fillRect/>
          </a:stretch>
        </p:blipFill>
        <p:spPr bwMode="auto">
          <a:xfrm>
            <a:off x="4170079" y="2828125"/>
            <a:ext cx="4765126" cy="3286148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矩形 16"/>
          <p:cNvSpPr/>
          <p:nvPr/>
        </p:nvSpPr>
        <p:spPr>
          <a:xfrm>
            <a:off x="4429124" y="3714752"/>
            <a:ext cx="1201114" cy="39491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dirty="0">
              <a:ln w="5715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8" name="向左箭號 17"/>
          <p:cNvSpPr/>
          <p:nvPr/>
        </p:nvSpPr>
        <p:spPr>
          <a:xfrm rot="11557702">
            <a:off x="2787420" y="3742107"/>
            <a:ext cx="1605766" cy="79488"/>
          </a:xfrm>
          <a:prstGeom prst="leftArrow">
            <a:avLst/>
          </a:prstGeom>
          <a:solidFill>
            <a:srgbClr val="C0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頁尾版面配置區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貳、數位資源服務與說明</a:t>
            </a:r>
          </a:p>
        </p:txBody>
      </p:sp>
      <p:sp>
        <p:nvSpPr>
          <p:cNvPr id="25" name="矩形 24"/>
          <p:cNvSpPr/>
          <p:nvPr/>
        </p:nvSpPr>
        <p:spPr>
          <a:xfrm>
            <a:off x="2571736" y="1928802"/>
            <a:ext cx="2428892" cy="92869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150423" y="109815"/>
            <a:ext cx="4207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Step</a:t>
            </a:r>
            <a:r>
              <a:rPr lang="en-US" altLang="zh-TW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2 </a:t>
            </a:r>
            <a:r>
              <a:rPr lang="zh-TW" alt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連線登入</a:t>
            </a:r>
            <a:endParaRPr lang="en-US" altLang="zh-TW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66277" y="571480"/>
            <a:ext cx="526297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buSzPct val="80000"/>
              <a:buNone/>
            </a:pP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公共圖書館數位資源入口網</a:t>
            </a:r>
            <a:endParaRPr kumimoji="0" lang="en-US" altLang="zh-TW" sz="3300" b="1" dirty="0" smtClean="0">
              <a:solidFill>
                <a:schemeClr val="accent3">
                  <a:shade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b="10055"/>
          <a:stretch>
            <a:fillRect/>
          </a:stretch>
        </p:blipFill>
        <p:spPr bwMode="auto">
          <a:xfrm>
            <a:off x="582004" y="1279303"/>
            <a:ext cx="7776210" cy="5100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矩形 17"/>
          <p:cNvSpPr/>
          <p:nvPr/>
        </p:nvSpPr>
        <p:spPr>
          <a:xfrm>
            <a:off x="3510961" y="1212351"/>
            <a:ext cx="1201114" cy="39491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dirty="0">
              <a:ln w="57150">
                <a:solidFill>
                  <a:schemeClr val="tx1"/>
                </a:solidFill>
              </a:ln>
              <a:noFill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/>
          <p:cNvGrpSpPr/>
          <p:nvPr/>
        </p:nvGrpSpPr>
        <p:grpSpPr>
          <a:xfrm>
            <a:off x="2294583" y="1639528"/>
            <a:ext cx="6681212" cy="4357718"/>
            <a:chOff x="2281796" y="1643051"/>
            <a:chExt cx="6681212" cy="435771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1796" y="1643051"/>
              <a:ext cx="6681212" cy="4357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矩形 17"/>
            <p:cNvSpPr/>
            <p:nvPr/>
          </p:nvSpPr>
          <p:spPr>
            <a:xfrm>
              <a:off x="5342561" y="3770616"/>
              <a:ext cx="626724" cy="195209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dirty="0">
                <a:ln w="57150">
                  <a:solidFill>
                    <a:schemeClr val="tx1"/>
                  </a:solidFill>
                </a:ln>
                <a:noFill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809401" y="3435793"/>
              <a:ext cx="626724" cy="195209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dirty="0">
                <a:ln w="57150">
                  <a:solidFill>
                    <a:schemeClr val="tx1"/>
                  </a:solidFill>
                </a:ln>
                <a:noFill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786182" y="4143380"/>
              <a:ext cx="4946852" cy="541636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dirty="0">
                <a:ln w="57150">
                  <a:solidFill>
                    <a:schemeClr val="tx1"/>
                  </a:solidFill>
                </a:ln>
                <a:noFill/>
              </a:endParaRPr>
            </a:p>
          </p:txBody>
        </p:sp>
      </p:grpSp>
      <p:sp>
        <p:nvSpPr>
          <p:cNvPr id="24" name="頁尾版面配置區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貳、數位資源服務與說明</a:t>
            </a:r>
          </a:p>
        </p:txBody>
      </p:sp>
      <p:sp>
        <p:nvSpPr>
          <p:cNvPr id="25" name="矩形 24"/>
          <p:cNvSpPr/>
          <p:nvPr/>
        </p:nvSpPr>
        <p:spPr>
          <a:xfrm>
            <a:off x="2571736" y="1928802"/>
            <a:ext cx="2428892" cy="92869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150423" y="109815"/>
            <a:ext cx="4207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Step</a:t>
            </a:r>
            <a:r>
              <a:rPr lang="en-US" altLang="zh-TW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2 </a:t>
            </a:r>
            <a:r>
              <a:rPr lang="zh-TW" alt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連線登入</a:t>
            </a:r>
            <a:endParaRPr lang="en-US" altLang="zh-TW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66277" y="571480"/>
            <a:ext cx="526297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buSzPct val="80000"/>
              <a:buNone/>
            </a:pP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公共圖書館數位資源入口網</a:t>
            </a:r>
            <a:endParaRPr kumimoji="0" lang="en-US" altLang="zh-TW" sz="3300" b="1" dirty="0" smtClean="0">
              <a:solidFill>
                <a:schemeClr val="accent3">
                  <a:shade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摺角紙張 26"/>
          <p:cNvSpPr/>
          <p:nvPr/>
        </p:nvSpPr>
        <p:spPr>
          <a:xfrm>
            <a:off x="6500826" y="642918"/>
            <a:ext cx="2286016" cy="2214578"/>
          </a:xfrm>
          <a:prstGeom prst="foldedCorner">
            <a:avLst>
              <a:gd name="adj" fmla="val 17658"/>
            </a:avLst>
          </a:prstGeom>
          <a:solidFill>
            <a:srgbClr val="FFFF99">
              <a:alpha val="89804"/>
            </a:srgbClr>
          </a:solidFill>
          <a:ln w="3175">
            <a:solidFill>
              <a:schemeClr val="bg1">
                <a:lumMod val="75000"/>
              </a:schemeClr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800"/>
              </a:lnSpc>
            </a:pPr>
            <a:endParaRPr lang="en-US" altLang="zh-TW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2800"/>
              </a:lnSpc>
            </a:pPr>
            <a:endParaRPr lang="en-US" altLang="zh-TW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2800"/>
              </a:lnSpc>
            </a:pPr>
            <a:endParaRPr lang="en-US" altLang="zh-TW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2800"/>
              </a:lnSpc>
            </a:pPr>
            <a:r>
              <a:rPr lang="zh-TW" altLang="en-US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數位</a:t>
            </a:r>
            <a:r>
              <a:rPr lang="en-US" altLang="zh-TW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實體借閱證 之</a:t>
            </a:r>
            <a:endParaRPr lang="en-US" altLang="zh-TW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2800"/>
              </a:lnSpc>
            </a:pPr>
            <a:r>
              <a:rPr lang="zh-TW" altLang="en-US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帳號</a:t>
            </a:r>
            <a:r>
              <a:rPr lang="en-US" altLang="zh-TW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身分證號</a:t>
            </a:r>
            <a:r>
              <a:rPr lang="en-US" altLang="zh-TW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>
              <a:lnSpc>
                <a:spcPts val="2800"/>
              </a:lnSpc>
            </a:pPr>
            <a:r>
              <a:rPr lang="zh-TW" altLang="en-US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及密碼</a:t>
            </a:r>
            <a:endParaRPr lang="en-US" altLang="zh-TW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6953648" y="354132"/>
            <a:ext cx="1395072" cy="1078314"/>
          </a:xfrm>
          <a:prstGeom prst="roundRect">
            <a:avLst>
              <a:gd name="adj" fmla="val 10000"/>
            </a:avLst>
          </a:prstGeom>
          <a:blipFill rotWithShape="0">
            <a:blip r:embed="rId3" cstate="print"/>
            <a:stretch>
              <a:fillRect/>
            </a:stretch>
          </a:blip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內容版面配置區 1"/>
          <p:cNvSpPr>
            <a:spLocks noGrp="1"/>
          </p:cNvSpPr>
          <p:nvPr>
            <p:ph idx="4294967295"/>
          </p:nvPr>
        </p:nvSpPr>
        <p:spPr>
          <a:xfrm>
            <a:off x="285720" y="1532852"/>
            <a:ext cx="2000264" cy="3753536"/>
          </a:xfrm>
        </p:spPr>
        <p:txBody>
          <a:bodyPr anchor="t">
            <a:normAutofit/>
          </a:bodyPr>
          <a:lstStyle/>
          <a:p>
            <a:pPr>
              <a:lnSpc>
                <a:spcPts val="2800"/>
              </a:lnSpc>
              <a:spcBef>
                <a:spcPts val="600"/>
              </a:spcBef>
            </a:pPr>
            <a:r>
              <a:rPr lang="zh-TW" altLang="en-US" sz="1800" b="1" dirty="0" smtClean="0">
                <a:latin typeface="+mn-ea"/>
              </a:rPr>
              <a:t>登入</a:t>
            </a:r>
            <a:endParaRPr lang="en-US" altLang="zh-TW" sz="1800" b="1" dirty="0" smtClean="0">
              <a:latin typeface="+mn-ea"/>
            </a:endParaRPr>
          </a:p>
          <a:p>
            <a:pPr>
              <a:lnSpc>
                <a:spcPts val="2800"/>
              </a:lnSpc>
              <a:spcBef>
                <a:spcPts val="600"/>
              </a:spcBef>
            </a:pPr>
            <a:r>
              <a:rPr lang="zh-TW" altLang="en-US" sz="1800" b="1" u="sng" dirty="0" smtClean="0">
                <a:solidFill>
                  <a:srgbClr val="1254B6"/>
                </a:solidFill>
                <a:latin typeface="+mn-ea"/>
              </a:rPr>
              <a:t>忘記密碼</a:t>
            </a:r>
            <a:r>
              <a:rPr lang="zh-TW" altLang="en-US" sz="1800" b="1" dirty="0" smtClean="0">
                <a:latin typeface="+mn-ea"/>
              </a:rPr>
              <a:t>怎麼辦？</a:t>
            </a:r>
            <a:endParaRPr lang="en-US" altLang="zh-TW" sz="1800" b="1" dirty="0" smtClean="0">
              <a:latin typeface="+mn-ea"/>
            </a:endParaRPr>
          </a:p>
          <a:p>
            <a:pPr>
              <a:lnSpc>
                <a:spcPts val="2800"/>
              </a:lnSpc>
              <a:spcBef>
                <a:spcPts val="600"/>
              </a:spcBef>
            </a:pPr>
            <a:r>
              <a:rPr lang="zh-TW" altLang="en-US" sz="1800" b="1" dirty="0" smtClean="0">
                <a:latin typeface="+mn-ea"/>
              </a:rPr>
              <a:t>合理使用規範</a:t>
            </a:r>
            <a:endParaRPr lang="en-US" altLang="zh-TW" sz="1800" b="1" dirty="0" smtClean="0">
              <a:latin typeface="+mn-ea"/>
            </a:endParaRPr>
          </a:p>
          <a:p>
            <a:pPr>
              <a:lnSpc>
                <a:spcPts val="2800"/>
              </a:lnSpc>
              <a:spcBef>
                <a:spcPts val="600"/>
              </a:spcBef>
              <a:buNone/>
            </a:pPr>
            <a:r>
              <a:rPr lang="zh-TW" altLang="en-US" sz="1800" dirty="0" smtClean="0">
                <a:latin typeface="+mn-ea"/>
              </a:rPr>
              <a:t>     </a:t>
            </a:r>
            <a:r>
              <a:rPr lang="zh-TW" altLang="en-US" sz="1800" u="sng" dirty="0" smtClean="0">
                <a:solidFill>
                  <a:srgbClr val="1254B6"/>
                </a:solidFill>
                <a:latin typeface="+mn-ea"/>
              </a:rPr>
              <a:t>自己的帳號自己用</a:t>
            </a:r>
            <a:endParaRPr lang="en-US" altLang="zh-TW" sz="1800" u="sng" dirty="0" smtClean="0">
              <a:solidFill>
                <a:srgbClr val="1254B6"/>
              </a:solidFill>
              <a:latin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頁尾版面配置區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貳、數位資源服務與說明</a:t>
            </a:r>
          </a:p>
        </p:txBody>
      </p:sp>
      <p:sp>
        <p:nvSpPr>
          <p:cNvPr id="23" name="橢圓 22"/>
          <p:cNvSpPr/>
          <p:nvPr/>
        </p:nvSpPr>
        <p:spPr>
          <a:xfrm>
            <a:off x="6545600" y="596863"/>
            <a:ext cx="214314" cy="214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2571736" y="1928802"/>
            <a:ext cx="2428892" cy="92869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150423" y="109815"/>
            <a:ext cx="4207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Step</a:t>
            </a:r>
            <a:r>
              <a:rPr lang="en-US" altLang="zh-TW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3 </a:t>
            </a:r>
            <a:r>
              <a:rPr lang="zh-TW" alt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開始使用</a:t>
            </a:r>
            <a:endParaRPr lang="en-US" altLang="zh-TW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" name="內容版面配置區 1"/>
          <p:cNvSpPr>
            <a:spLocks noGrp="1"/>
          </p:cNvSpPr>
          <p:nvPr>
            <p:ph idx="4294967295"/>
          </p:nvPr>
        </p:nvSpPr>
        <p:spPr>
          <a:xfrm>
            <a:off x="285720" y="1428736"/>
            <a:ext cx="4286280" cy="4467916"/>
          </a:xfrm>
        </p:spPr>
        <p:txBody>
          <a:bodyPr anchor="t">
            <a:normAutofit/>
          </a:bodyPr>
          <a:lstStyle/>
          <a:p>
            <a:pPr>
              <a:lnSpc>
                <a:spcPts val="2800"/>
              </a:lnSpc>
              <a:spcBef>
                <a:spcPts val="600"/>
              </a:spcBef>
            </a:pPr>
            <a:r>
              <a:rPr lang="zh-TW" altLang="en-US" sz="1800" b="1" dirty="0" smtClean="0"/>
              <a:t>查找資源的</a:t>
            </a:r>
            <a:r>
              <a:rPr lang="en-US" altLang="zh-TW" sz="1800" b="1" dirty="0" smtClean="0"/>
              <a:t>2</a:t>
            </a:r>
            <a:r>
              <a:rPr lang="zh-TW" altLang="en-US" sz="1800" b="1" dirty="0" smtClean="0"/>
              <a:t>種方式：</a:t>
            </a:r>
            <a:endParaRPr lang="en-US" altLang="zh-TW" sz="1800" b="1" dirty="0" smtClean="0"/>
          </a:p>
          <a:p>
            <a:pPr>
              <a:lnSpc>
                <a:spcPts val="2800"/>
              </a:lnSpc>
              <a:spcBef>
                <a:spcPts val="600"/>
              </a:spcBef>
              <a:buNone/>
            </a:pPr>
            <a:r>
              <a:rPr lang="zh-TW" altLang="en-US" sz="1800" dirty="0" smtClean="0"/>
              <a:t>     </a:t>
            </a:r>
            <a:r>
              <a:rPr lang="en-US" altLang="zh-TW" sz="1800" dirty="0" smtClean="0"/>
              <a:t>-</a:t>
            </a:r>
            <a:r>
              <a:rPr lang="zh-TW" altLang="en-US" sz="1800" dirty="0" smtClean="0"/>
              <a:t> 搜尋</a:t>
            </a:r>
            <a:endParaRPr lang="en-US" altLang="zh-TW" sz="1800" dirty="0" smtClean="0"/>
          </a:p>
          <a:p>
            <a:pPr>
              <a:lnSpc>
                <a:spcPts val="2800"/>
              </a:lnSpc>
              <a:spcBef>
                <a:spcPts val="600"/>
              </a:spcBef>
              <a:buNone/>
            </a:pPr>
            <a:endParaRPr lang="en-US" altLang="zh-TW" sz="1800" dirty="0" smtClean="0"/>
          </a:p>
          <a:p>
            <a:pPr>
              <a:lnSpc>
                <a:spcPts val="2800"/>
              </a:lnSpc>
              <a:spcBef>
                <a:spcPts val="600"/>
              </a:spcBef>
              <a:buNone/>
            </a:pPr>
            <a:endParaRPr lang="en-US" altLang="zh-TW" sz="1800" dirty="0" smtClean="0"/>
          </a:p>
          <a:p>
            <a:pPr>
              <a:lnSpc>
                <a:spcPts val="2800"/>
              </a:lnSpc>
              <a:spcBef>
                <a:spcPts val="600"/>
              </a:spcBef>
              <a:buNone/>
            </a:pPr>
            <a:r>
              <a:rPr lang="zh-TW" altLang="en-US" sz="1800" dirty="0" smtClean="0"/>
              <a:t>     </a:t>
            </a:r>
            <a:r>
              <a:rPr lang="en-US" altLang="zh-TW" sz="1800" dirty="0" smtClean="0"/>
              <a:t>-</a:t>
            </a:r>
            <a:r>
              <a:rPr lang="zh-TW" altLang="en-US" sz="1800" dirty="0" smtClean="0"/>
              <a:t> 依分類瀏覽</a:t>
            </a:r>
            <a:endParaRPr lang="en-US" altLang="zh-TW" sz="1800" dirty="0" smtClean="0"/>
          </a:p>
        </p:txBody>
      </p:sp>
      <p:sp>
        <p:nvSpPr>
          <p:cNvPr id="18" name="矩形 17"/>
          <p:cNvSpPr/>
          <p:nvPr/>
        </p:nvSpPr>
        <p:spPr>
          <a:xfrm>
            <a:off x="166277" y="571480"/>
            <a:ext cx="526297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buSzPct val="80000"/>
              <a:buNone/>
            </a:pP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公共圖書館數位資源入口網</a:t>
            </a:r>
            <a:endParaRPr kumimoji="0" lang="en-US" altLang="zh-TW" sz="3300" b="1" dirty="0" smtClean="0">
              <a:solidFill>
                <a:schemeClr val="accent3">
                  <a:shade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492285" y="158693"/>
            <a:ext cx="2500298" cy="59786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                  </a:t>
            </a:r>
            <a:endParaRPr lang="zh-TW" altLang="en-US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285992"/>
            <a:ext cx="4587345" cy="914204"/>
          </a:xfrm>
          <a:prstGeom prst="rect">
            <a:avLst/>
          </a:prstGeom>
          <a:noFill/>
          <a:ln w="127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121" y="3549187"/>
            <a:ext cx="229552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4357694"/>
            <a:ext cx="22860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4357694"/>
            <a:ext cx="2286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4357694"/>
            <a:ext cx="2286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3000372"/>
            <a:ext cx="22860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5074" y="1285860"/>
            <a:ext cx="22860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頁尾版面配置區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貳、數位資源服務與說明</a:t>
            </a:r>
          </a:p>
        </p:txBody>
      </p:sp>
      <p:sp>
        <p:nvSpPr>
          <p:cNvPr id="25" name="矩形 24"/>
          <p:cNvSpPr/>
          <p:nvPr/>
        </p:nvSpPr>
        <p:spPr>
          <a:xfrm>
            <a:off x="2571736" y="1928802"/>
            <a:ext cx="2428892" cy="92869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150423" y="109815"/>
            <a:ext cx="4207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Step</a:t>
            </a:r>
            <a:r>
              <a:rPr lang="en-US" altLang="zh-TW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3 </a:t>
            </a:r>
            <a:r>
              <a:rPr lang="zh-TW" alt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開始使用</a:t>
            </a:r>
            <a:endParaRPr lang="en-US" altLang="zh-TW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1" name="內容版面配置區 1"/>
          <p:cNvSpPr>
            <a:spLocks noGrp="1"/>
          </p:cNvSpPr>
          <p:nvPr>
            <p:ph idx="4294967295"/>
          </p:nvPr>
        </p:nvSpPr>
        <p:spPr>
          <a:xfrm>
            <a:off x="285720" y="1428736"/>
            <a:ext cx="4286280" cy="4143404"/>
          </a:xfrm>
        </p:spPr>
        <p:txBody>
          <a:bodyPr anchor="t">
            <a:normAutofit/>
          </a:bodyPr>
          <a:lstStyle/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zh-TW" altLang="en-US" sz="1800" b="1" dirty="0" smtClean="0"/>
              <a:t>開始使用前，一定要知道的小撇步</a:t>
            </a:r>
            <a:endParaRPr lang="en-US" altLang="zh-TW" sz="1800" b="1" dirty="0" smtClean="0"/>
          </a:p>
          <a:p>
            <a:pPr>
              <a:lnSpc>
                <a:spcPts val="2500"/>
              </a:lnSpc>
              <a:spcBef>
                <a:spcPts val="600"/>
              </a:spcBef>
              <a:buNone/>
            </a:pPr>
            <a:r>
              <a:rPr lang="zh-TW" altLang="en-US" sz="1800" dirty="0" smtClean="0">
                <a:solidFill>
                  <a:srgbClr val="1254B6"/>
                </a:solidFill>
              </a:rPr>
              <a:t>    </a:t>
            </a:r>
            <a:r>
              <a:rPr lang="en-US" altLang="zh-TW" sz="1800" dirty="0" smtClean="0">
                <a:solidFill>
                  <a:srgbClr val="1254B6"/>
                </a:solidFill>
              </a:rPr>
              <a:t>-</a:t>
            </a:r>
            <a:r>
              <a:rPr lang="zh-TW" altLang="en-US" sz="1800" dirty="0" smtClean="0">
                <a:solidFill>
                  <a:srgbClr val="1254B6"/>
                </a:solidFill>
              </a:rPr>
              <a:t> 建議使用瀏覽器及版本     </a:t>
            </a:r>
            <a:endParaRPr lang="en-US" altLang="zh-TW" sz="1800" dirty="0" smtClean="0">
              <a:solidFill>
                <a:srgbClr val="1254B6"/>
              </a:solidFill>
            </a:endParaRPr>
          </a:p>
          <a:p>
            <a:pPr>
              <a:lnSpc>
                <a:spcPts val="2500"/>
              </a:lnSpc>
              <a:spcBef>
                <a:spcPts val="600"/>
              </a:spcBef>
              <a:buNone/>
            </a:pPr>
            <a:r>
              <a:rPr lang="zh-TW" altLang="en-US" sz="1800" dirty="0" smtClean="0">
                <a:solidFill>
                  <a:srgbClr val="1254B6"/>
                </a:solidFill>
              </a:rPr>
              <a:t>    </a:t>
            </a:r>
            <a:r>
              <a:rPr lang="en-US" altLang="zh-TW" sz="1800" dirty="0" smtClean="0">
                <a:solidFill>
                  <a:srgbClr val="1254B6"/>
                </a:solidFill>
              </a:rPr>
              <a:t>-</a:t>
            </a:r>
            <a:r>
              <a:rPr lang="zh-TW" altLang="en-US" sz="1800" dirty="0" smtClean="0">
                <a:solidFill>
                  <a:srgbClr val="1254B6"/>
                </a:solidFill>
              </a:rPr>
              <a:t> 同時使用人數限制</a:t>
            </a:r>
            <a:endParaRPr lang="en-US" altLang="zh-TW" sz="1800" dirty="0" smtClean="0">
              <a:solidFill>
                <a:srgbClr val="1254B6"/>
              </a:solidFill>
            </a:endParaRPr>
          </a:p>
          <a:p>
            <a:pPr>
              <a:lnSpc>
                <a:spcPts val="2500"/>
              </a:lnSpc>
              <a:spcBef>
                <a:spcPts val="0"/>
              </a:spcBef>
              <a:buNone/>
            </a:pPr>
            <a:endParaRPr lang="en-US" altLang="zh-TW" sz="1800" dirty="0" smtClean="0"/>
          </a:p>
          <a:p>
            <a:pPr>
              <a:lnSpc>
                <a:spcPts val="2500"/>
              </a:lnSpc>
              <a:spcBef>
                <a:spcPts val="0"/>
              </a:spcBef>
              <a:buNone/>
            </a:pPr>
            <a:endParaRPr lang="en-US" altLang="zh-TW" sz="1800" dirty="0" smtClean="0"/>
          </a:p>
          <a:p>
            <a:pPr>
              <a:lnSpc>
                <a:spcPts val="2500"/>
              </a:lnSpc>
              <a:spcBef>
                <a:spcPts val="0"/>
              </a:spcBef>
              <a:buNone/>
            </a:pPr>
            <a:endParaRPr lang="en-US" altLang="zh-TW" sz="1800" dirty="0" smtClean="0"/>
          </a:p>
          <a:p>
            <a:pPr>
              <a:lnSpc>
                <a:spcPts val="2500"/>
              </a:lnSpc>
              <a:spcBef>
                <a:spcPts val="0"/>
              </a:spcBef>
              <a:buNone/>
            </a:pPr>
            <a:r>
              <a:rPr lang="zh-TW" altLang="en-US" sz="1800" dirty="0" smtClean="0"/>
              <a:t>     </a:t>
            </a:r>
            <a:endParaRPr lang="en-US" altLang="zh-TW" sz="1800" dirty="0" smtClean="0"/>
          </a:p>
          <a:p>
            <a:pPr>
              <a:lnSpc>
                <a:spcPts val="2500"/>
              </a:lnSpc>
              <a:spcBef>
                <a:spcPts val="0"/>
              </a:spcBef>
              <a:buNone/>
            </a:pPr>
            <a:endParaRPr lang="en-US" altLang="zh-TW" sz="1800" dirty="0" smtClean="0"/>
          </a:p>
          <a:p>
            <a:pPr>
              <a:lnSpc>
                <a:spcPts val="2500"/>
              </a:lnSpc>
              <a:spcBef>
                <a:spcPts val="0"/>
              </a:spcBef>
              <a:buNone/>
            </a:pPr>
            <a:endParaRPr lang="en-US" altLang="zh-TW" sz="1800" dirty="0" smtClean="0"/>
          </a:p>
          <a:p>
            <a:pPr>
              <a:lnSpc>
                <a:spcPts val="2500"/>
              </a:lnSpc>
              <a:spcBef>
                <a:spcPts val="0"/>
              </a:spcBef>
              <a:buNone/>
            </a:pPr>
            <a:r>
              <a:rPr lang="zh-TW" altLang="en-US" sz="1800" dirty="0" smtClean="0">
                <a:solidFill>
                  <a:srgbClr val="1254B6"/>
                </a:solidFill>
              </a:rPr>
              <a:t>     </a:t>
            </a:r>
            <a:r>
              <a:rPr lang="en-US" altLang="zh-TW" sz="1800" dirty="0" smtClean="0">
                <a:solidFill>
                  <a:srgbClr val="1254B6"/>
                </a:solidFill>
              </a:rPr>
              <a:t>-</a:t>
            </a:r>
            <a:r>
              <a:rPr lang="zh-TW" altLang="en-US" sz="1800" dirty="0" smtClean="0">
                <a:solidFill>
                  <a:srgbClr val="1254B6"/>
                </a:solidFill>
              </a:rPr>
              <a:t> 部分資料庫需再次輸入帳號</a:t>
            </a:r>
            <a:r>
              <a:rPr lang="en-US" altLang="zh-TW" sz="1800" dirty="0" smtClean="0">
                <a:solidFill>
                  <a:srgbClr val="1254B6"/>
                </a:solidFill>
              </a:rPr>
              <a:t>/</a:t>
            </a:r>
            <a:r>
              <a:rPr lang="zh-TW" altLang="en-US" sz="1800" dirty="0" smtClean="0">
                <a:solidFill>
                  <a:srgbClr val="1254B6"/>
                </a:solidFill>
              </a:rPr>
              <a:t>密碼</a:t>
            </a:r>
            <a:endParaRPr lang="en-US" altLang="zh-TW" sz="1800" dirty="0" smtClean="0">
              <a:solidFill>
                <a:srgbClr val="1254B6"/>
              </a:solidFill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228470" y="5238378"/>
            <a:ext cx="107157" cy="10715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>
            <a:off x="166277" y="571480"/>
            <a:ext cx="526297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buSzPct val="80000"/>
              <a:buNone/>
            </a:pP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公共圖書館數位資源入口網</a:t>
            </a:r>
            <a:endParaRPr kumimoji="0" lang="en-US" altLang="zh-TW" sz="3300" b="1" dirty="0" smtClean="0">
              <a:solidFill>
                <a:schemeClr val="accent3">
                  <a:shade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857224" y="4806837"/>
            <a:ext cx="8001056" cy="1337459"/>
            <a:chOff x="1196581" y="3643314"/>
            <a:chExt cx="7572428" cy="1265809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4473" r="694"/>
            <a:stretch>
              <a:fillRect/>
            </a:stretch>
          </p:blipFill>
          <p:spPr bwMode="auto">
            <a:xfrm>
              <a:off x="1196581" y="3643314"/>
              <a:ext cx="7572428" cy="9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4359" r="614" b="51876"/>
            <a:stretch>
              <a:fillRect/>
            </a:stretch>
          </p:blipFill>
          <p:spPr bwMode="auto">
            <a:xfrm>
              <a:off x="1196581" y="4508088"/>
              <a:ext cx="7572428" cy="401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9" name="矩形 28"/>
          <p:cNvSpPr/>
          <p:nvPr/>
        </p:nvSpPr>
        <p:spPr>
          <a:xfrm>
            <a:off x="5357818" y="4786974"/>
            <a:ext cx="1714512" cy="142810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dirty="0">
              <a:ln w="57150">
                <a:solidFill>
                  <a:schemeClr val="tx1"/>
                </a:solidFill>
              </a:ln>
              <a:noFill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428736"/>
            <a:ext cx="442915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8" name="群組 57"/>
          <p:cNvGrpSpPr/>
          <p:nvPr/>
        </p:nvGrpSpPr>
        <p:grpSpPr>
          <a:xfrm>
            <a:off x="857224" y="3643314"/>
            <a:ext cx="7715304" cy="714380"/>
            <a:chOff x="785786" y="3357562"/>
            <a:chExt cx="7715304" cy="714380"/>
          </a:xfrm>
        </p:grpSpPr>
        <p:sp>
          <p:nvSpPr>
            <p:cNvPr id="36" name="矩形圖說文字 35"/>
            <p:cNvSpPr/>
            <p:nvPr/>
          </p:nvSpPr>
          <p:spPr>
            <a:xfrm>
              <a:off x="785786" y="3357562"/>
              <a:ext cx="7715304" cy="714380"/>
            </a:xfrm>
            <a:prstGeom prst="wedgeRectCallout">
              <a:avLst>
                <a:gd name="adj1" fmla="val 46683"/>
                <a:gd name="adj2" fmla="val -161858"/>
              </a:avLst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24001" t="54584" r="6371" b="34531"/>
            <a:stretch>
              <a:fillRect/>
            </a:stretch>
          </p:blipFill>
          <p:spPr bwMode="auto">
            <a:xfrm>
              <a:off x="847603" y="3403649"/>
              <a:ext cx="7623424" cy="595901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  <a:effectLst/>
          </p:spPr>
        </p:pic>
        <p:cxnSp>
          <p:nvCxnSpPr>
            <p:cNvPr id="40" name="直線接點 39"/>
            <p:cNvCxnSpPr/>
            <p:nvPr/>
          </p:nvCxnSpPr>
          <p:spPr>
            <a:xfrm>
              <a:off x="924569" y="3588510"/>
              <a:ext cx="1714512" cy="1588"/>
            </a:xfrm>
            <a:prstGeom prst="lin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41" name="直線接點 40"/>
            <p:cNvCxnSpPr/>
            <p:nvPr/>
          </p:nvCxnSpPr>
          <p:spPr>
            <a:xfrm>
              <a:off x="2759418" y="3595955"/>
              <a:ext cx="1226400" cy="2348"/>
            </a:xfrm>
            <a:prstGeom prst="lin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47" name="直線接點 46"/>
            <p:cNvCxnSpPr/>
            <p:nvPr/>
          </p:nvCxnSpPr>
          <p:spPr>
            <a:xfrm flipV="1">
              <a:off x="4103792" y="3599583"/>
              <a:ext cx="1249933" cy="5097"/>
            </a:xfrm>
            <a:prstGeom prst="lin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</p:grpSp>
      <p:grpSp>
        <p:nvGrpSpPr>
          <p:cNvPr id="57" name="群組 56"/>
          <p:cNvGrpSpPr/>
          <p:nvPr/>
        </p:nvGrpSpPr>
        <p:grpSpPr>
          <a:xfrm>
            <a:off x="857224" y="2857496"/>
            <a:ext cx="6072230" cy="714380"/>
            <a:chOff x="785786" y="2571744"/>
            <a:chExt cx="6072230" cy="714380"/>
          </a:xfrm>
        </p:grpSpPr>
        <p:sp>
          <p:nvSpPr>
            <p:cNvPr id="50" name="矩形圖說文字 49"/>
            <p:cNvSpPr/>
            <p:nvPr/>
          </p:nvSpPr>
          <p:spPr>
            <a:xfrm flipV="1">
              <a:off x="785786" y="2571744"/>
              <a:ext cx="6072230" cy="714380"/>
            </a:xfrm>
            <a:prstGeom prst="wedgeRectCallout">
              <a:avLst>
                <a:gd name="adj1" fmla="val 60159"/>
                <a:gd name="adj2" fmla="val 58186"/>
              </a:avLst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r="600"/>
            <a:stretch>
              <a:fillRect/>
            </a:stretch>
          </p:blipFill>
          <p:spPr bwMode="auto">
            <a:xfrm>
              <a:off x="857224" y="2609430"/>
              <a:ext cx="5964816" cy="639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51" name="直線接點 50"/>
            <p:cNvCxnSpPr/>
            <p:nvPr/>
          </p:nvCxnSpPr>
          <p:spPr>
            <a:xfrm flipV="1">
              <a:off x="5512045" y="3089137"/>
              <a:ext cx="1249933" cy="5097"/>
            </a:xfrm>
            <a:prstGeom prst="lin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52" name="直線接點 51"/>
            <p:cNvCxnSpPr/>
            <p:nvPr/>
          </p:nvCxnSpPr>
          <p:spPr>
            <a:xfrm>
              <a:off x="877479" y="3227693"/>
              <a:ext cx="283501" cy="8667"/>
            </a:xfrm>
            <a:prstGeom prst="lin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頁尾版面配置區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貳、數位資源服務與說明</a:t>
            </a:r>
          </a:p>
        </p:txBody>
      </p:sp>
      <p:sp>
        <p:nvSpPr>
          <p:cNvPr id="25" name="矩形 24"/>
          <p:cNvSpPr/>
          <p:nvPr/>
        </p:nvSpPr>
        <p:spPr>
          <a:xfrm>
            <a:off x="2571736" y="1928802"/>
            <a:ext cx="2428892" cy="92869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150423" y="109815"/>
            <a:ext cx="4207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Step</a:t>
            </a:r>
            <a:r>
              <a:rPr lang="en-US" altLang="zh-TW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3 </a:t>
            </a:r>
            <a:r>
              <a:rPr lang="zh-TW" alt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開始使用</a:t>
            </a:r>
            <a:endParaRPr lang="en-US" altLang="zh-TW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1" name="內容版面配置區 1"/>
          <p:cNvSpPr>
            <a:spLocks noGrp="1"/>
          </p:cNvSpPr>
          <p:nvPr>
            <p:ph idx="4294967295"/>
          </p:nvPr>
        </p:nvSpPr>
        <p:spPr>
          <a:xfrm>
            <a:off x="285720" y="1428736"/>
            <a:ext cx="8429684" cy="4467916"/>
          </a:xfrm>
        </p:spPr>
        <p:txBody>
          <a:bodyPr anchor="t">
            <a:normAutofit/>
          </a:bodyPr>
          <a:lstStyle/>
          <a:p>
            <a:pPr>
              <a:lnSpc>
                <a:spcPts val="2800"/>
              </a:lnSpc>
              <a:spcBef>
                <a:spcPts val="600"/>
              </a:spcBef>
            </a:pPr>
            <a:r>
              <a:rPr lang="zh-TW" altLang="en-US" sz="1800" b="1" dirty="0" smtClean="0"/>
              <a:t>資料庫說明與資源素材：</a:t>
            </a:r>
            <a:r>
              <a:rPr lang="zh-TW" altLang="en-US" sz="1800" dirty="0" smtClean="0">
                <a:solidFill>
                  <a:srgbClr val="00518E"/>
                </a:solidFill>
              </a:rPr>
              <a:t>「影片」及「使用說明」均提供教師改編運用</a:t>
            </a:r>
            <a:endParaRPr lang="en-US" altLang="zh-TW" sz="1800" dirty="0" smtClean="0">
              <a:solidFill>
                <a:srgbClr val="00518E"/>
              </a:solidFill>
            </a:endParaRPr>
          </a:p>
          <a:p>
            <a:pPr>
              <a:lnSpc>
                <a:spcPts val="2800"/>
              </a:lnSpc>
              <a:spcBef>
                <a:spcPts val="600"/>
              </a:spcBef>
              <a:buNone/>
            </a:pPr>
            <a:r>
              <a:rPr lang="zh-TW" altLang="en-US" sz="1800" dirty="0" smtClean="0"/>
              <a:t>     </a:t>
            </a:r>
            <a:endParaRPr lang="en-US" altLang="zh-TW" sz="1800" dirty="0" smtClean="0"/>
          </a:p>
          <a:p>
            <a:pPr>
              <a:lnSpc>
                <a:spcPts val="2800"/>
              </a:lnSpc>
              <a:spcBef>
                <a:spcPts val="600"/>
              </a:spcBef>
              <a:buNone/>
            </a:pPr>
            <a:endParaRPr lang="en-US" altLang="zh-TW" sz="1800" dirty="0" smtClean="0"/>
          </a:p>
          <a:p>
            <a:pPr>
              <a:lnSpc>
                <a:spcPts val="2800"/>
              </a:lnSpc>
              <a:spcBef>
                <a:spcPts val="600"/>
              </a:spcBef>
              <a:buNone/>
            </a:pPr>
            <a:r>
              <a:rPr lang="zh-TW" altLang="en-US" sz="1800" dirty="0" smtClean="0"/>
              <a:t>     </a:t>
            </a:r>
            <a:endParaRPr lang="en-US" altLang="zh-TW" sz="1800" dirty="0" smtClean="0"/>
          </a:p>
          <a:p>
            <a:pPr>
              <a:lnSpc>
                <a:spcPts val="2800"/>
              </a:lnSpc>
              <a:spcBef>
                <a:spcPts val="600"/>
              </a:spcBef>
              <a:buNone/>
            </a:pPr>
            <a:endParaRPr lang="en-US" altLang="zh-TW" sz="1800" dirty="0" smtClean="0"/>
          </a:p>
          <a:p>
            <a:pPr>
              <a:lnSpc>
                <a:spcPts val="2800"/>
              </a:lnSpc>
              <a:spcBef>
                <a:spcPts val="2400"/>
              </a:spcBef>
            </a:pPr>
            <a:r>
              <a:rPr lang="zh-TW" altLang="en-US" sz="1800" b="1" dirty="0" smtClean="0"/>
              <a:t>各資適料庫用載具：</a:t>
            </a:r>
            <a:endParaRPr lang="en-US" altLang="zh-TW" sz="1800" b="1" dirty="0" smtClean="0"/>
          </a:p>
          <a:p>
            <a:pPr>
              <a:lnSpc>
                <a:spcPts val="2800"/>
              </a:lnSpc>
              <a:spcBef>
                <a:spcPts val="600"/>
              </a:spcBef>
              <a:buNone/>
            </a:pPr>
            <a:r>
              <a:rPr lang="zh-TW" altLang="en-US" sz="1800" b="1" dirty="0" smtClean="0"/>
              <a:t>     </a:t>
            </a:r>
            <a:r>
              <a:rPr lang="en-US" altLang="zh-TW" sz="1800" dirty="0" smtClean="0"/>
              <a:t>-</a:t>
            </a:r>
            <a:r>
              <a:rPr lang="zh-TW" altLang="en-US" sz="1800" dirty="0" smtClean="0"/>
              <a:t> </a:t>
            </a:r>
            <a:r>
              <a:rPr lang="zh-TW" altLang="en-US" sz="1800" u="sng" dirty="0" smtClean="0">
                <a:solidFill>
                  <a:srgbClr val="1254B6"/>
                </a:solidFill>
              </a:rPr>
              <a:t>依其建置</a:t>
            </a:r>
            <a:r>
              <a:rPr lang="en-US" altLang="zh-TW" sz="1800" u="sng" dirty="0" smtClean="0">
                <a:solidFill>
                  <a:srgbClr val="1254B6"/>
                </a:solidFill>
              </a:rPr>
              <a:t>/</a:t>
            </a:r>
            <a:r>
              <a:rPr lang="zh-TW" altLang="en-US" sz="1800" u="sng" dirty="0" smtClean="0">
                <a:solidFill>
                  <a:srgbClr val="1254B6"/>
                </a:solidFill>
              </a:rPr>
              <a:t>購入</a:t>
            </a:r>
            <a:r>
              <a:rPr lang="en-US" altLang="zh-TW" sz="1800" u="sng" dirty="0" smtClean="0">
                <a:solidFill>
                  <a:srgbClr val="1254B6"/>
                </a:solidFill>
              </a:rPr>
              <a:t>/</a:t>
            </a:r>
            <a:r>
              <a:rPr lang="zh-TW" altLang="en-US" sz="1800" u="sng" dirty="0" smtClean="0">
                <a:solidFill>
                  <a:srgbClr val="1254B6"/>
                </a:solidFill>
              </a:rPr>
              <a:t>更新年代而異</a:t>
            </a:r>
            <a:endParaRPr lang="en-US" altLang="zh-TW" sz="1800" u="sng" dirty="0" smtClean="0">
              <a:solidFill>
                <a:srgbClr val="1254B6"/>
              </a:solidFill>
            </a:endParaRPr>
          </a:p>
          <a:p>
            <a:pPr>
              <a:lnSpc>
                <a:spcPts val="2800"/>
              </a:lnSpc>
              <a:spcBef>
                <a:spcPts val="600"/>
              </a:spcBef>
              <a:buNone/>
            </a:pPr>
            <a:r>
              <a:rPr lang="zh-TW" altLang="en-US" sz="1800" dirty="0" smtClean="0">
                <a:solidFill>
                  <a:srgbClr val="1254B6"/>
                </a:solidFill>
              </a:rPr>
              <a:t>        </a:t>
            </a:r>
            <a:r>
              <a:rPr lang="zh-TW" altLang="en-US" sz="1800" dirty="0" smtClean="0"/>
              <a:t>部分資料庫無法支援於行動裝置使用</a:t>
            </a:r>
            <a:endParaRPr lang="zh-TW" altLang="en-US" sz="1800" b="1" dirty="0" smtClean="0"/>
          </a:p>
        </p:txBody>
      </p:sp>
      <p:sp>
        <p:nvSpPr>
          <p:cNvPr id="26" name="矩形 25"/>
          <p:cNvSpPr/>
          <p:nvPr/>
        </p:nvSpPr>
        <p:spPr>
          <a:xfrm>
            <a:off x="375472" y="5357826"/>
            <a:ext cx="7268362" cy="7333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US" altLang="zh-TW" sz="1600" dirty="0" smtClean="0">
              <a:latin typeface="+mj-ea"/>
              <a:ea typeface="+mj-ea"/>
            </a:endParaRPr>
          </a:p>
          <a:p>
            <a:pPr algn="ctr"/>
            <a:endParaRPr lang="en-US" altLang="zh-TW" sz="1600" dirty="0" smtClean="0">
              <a:solidFill>
                <a:schemeClr val="dk1"/>
              </a:solidFill>
              <a:latin typeface="+mj-ea"/>
              <a:ea typeface="+mj-ea"/>
            </a:endParaRPr>
          </a:p>
          <a:p>
            <a:pPr algn="ctr"/>
            <a:endParaRPr lang="en-US" altLang="zh-TW" sz="1600" dirty="0" smtClean="0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57790" y="5081083"/>
            <a:ext cx="1842442" cy="4286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 smtClean="0">
                <a:solidFill>
                  <a:schemeClr val="bg1"/>
                </a:solidFill>
                <a:latin typeface="+mj-ea"/>
                <a:ea typeface="+mj-ea"/>
              </a:rPr>
              <a:t>   快速查閱方式！</a:t>
            </a:r>
            <a:r>
              <a:rPr lang="en-US" altLang="zh-TW" b="1" dirty="0" smtClean="0">
                <a:solidFill>
                  <a:schemeClr val="bg1"/>
                </a:solidFill>
                <a:latin typeface="+mj-ea"/>
                <a:ea typeface="+mj-ea"/>
              </a:rPr>
              <a:t> </a:t>
            </a:r>
          </a:p>
        </p:txBody>
      </p:sp>
      <p:sp>
        <p:nvSpPr>
          <p:cNvPr id="28" name="橢圓 27"/>
          <p:cNvSpPr/>
          <p:nvPr/>
        </p:nvSpPr>
        <p:spPr>
          <a:xfrm>
            <a:off x="228470" y="5238378"/>
            <a:ext cx="107157" cy="10715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100" name="Picture 4" descr="C:\Users\a08021\Google 雲端硬碟\外出上課\105年國中小圖書館閱讀推動教師培訓\pic\20151226122201-000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72198" y="3952010"/>
            <a:ext cx="1470023" cy="204073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6" name="群組 35"/>
          <p:cNvGrpSpPr/>
          <p:nvPr/>
        </p:nvGrpSpPr>
        <p:grpSpPr>
          <a:xfrm>
            <a:off x="2143108" y="5143512"/>
            <a:ext cx="2711465" cy="898020"/>
            <a:chOff x="2143108" y="4929198"/>
            <a:chExt cx="2711465" cy="898020"/>
          </a:xfrm>
        </p:grpSpPr>
        <p:pic>
          <p:nvPicPr>
            <p:cNvPr id="30" name="Picture 2" descr="C:\Users\a08021\Pictures\圖庫-http.www.proicons.com\Flatjoy Circle Icons\Android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0430" y="4929198"/>
              <a:ext cx="568325" cy="568324"/>
            </a:xfrm>
            <a:prstGeom prst="rect">
              <a:avLst/>
            </a:prstGeom>
            <a:noFill/>
          </p:spPr>
        </p:pic>
        <p:pic>
          <p:nvPicPr>
            <p:cNvPr id="31" name="Picture 3" descr="C:\Users\a08021\Pictures\圖庫-http.www.proicons.com\Flatjoy Circle Icons\Apple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86248" y="4929198"/>
              <a:ext cx="568325" cy="568325"/>
            </a:xfrm>
            <a:prstGeom prst="rect">
              <a:avLst/>
            </a:prstGeom>
            <a:noFill/>
          </p:spPr>
        </p:pic>
        <p:pic>
          <p:nvPicPr>
            <p:cNvPr id="32" name="Picture 4" descr="C:\Users\a08021\Pictures\圖庫-http.www.proicons.com\Flatjoy Circle Icons\Laptop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50796" y="4929198"/>
              <a:ext cx="568324" cy="568325"/>
            </a:xfrm>
            <a:prstGeom prst="rect">
              <a:avLst/>
            </a:prstGeom>
            <a:noFill/>
          </p:spPr>
        </p:pic>
        <p:pic>
          <p:nvPicPr>
            <p:cNvPr id="33" name="Picture 5" descr="C:\Users\a08021\Pictures\圖庫-http.www.proicons.com\Flatjoy Circle Icons\PC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43108" y="4929198"/>
              <a:ext cx="568324" cy="568325"/>
            </a:xfrm>
            <a:prstGeom prst="rect">
              <a:avLst/>
            </a:prstGeom>
            <a:noFill/>
          </p:spPr>
        </p:pic>
        <p:sp>
          <p:nvSpPr>
            <p:cNvPr id="35" name="文字方塊 34"/>
            <p:cNvSpPr txBox="1"/>
            <p:nvPr/>
          </p:nvSpPr>
          <p:spPr>
            <a:xfrm>
              <a:off x="2206809" y="5519441"/>
              <a:ext cx="26354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/>
                <a:t>PC  /  NB</a:t>
              </a:r>
              <a:r>
                <a:rPr lang="zh-TW" altLang="en-US" sz="1400" dirty="0" smtClean="0"/>
                <a:t>          </a:t>
              </a:r>
              <a:r>
                <a:rPr lang="en-US" altLang="zh-TW" sz="1400" dirty="0" smtClean="0"/>
                <a:t>Android      </a:t>
              </a:r>
              <a:r>
                <a:rPr lang="en-US" altLang="zh-TW" sz="1400" dirty="0" err="1" smtClean="0"/>
                <a:t>iOS</a:t>
              </a:r>
              <a:endParaRPr lang="zh-TW" altLang="en-US" sz="1400" dirty="0"/>
            </a:p>
          </p:txBody>
        </p:sp>
      </p:grpSp>
      <p:sp>
        <p:nvSpPr>
          <p:cNvPr id="37" name="矩形 36"/>
          <p:cNvSpPr/>
          <p:nvPr/>
        </p:nvSpPr>
        <p:spPr>
          <a:xfrm>
            <a:off x="166277" y="571480"/>
            <a:ext cx="526297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buSzPct val="80000"/>
              <a:buNone/>
            </a:pP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公共圖書館數位資源入口網</a:t>
            </a:r>
            <a:endParaRPr kumimoji="0" lang="en-US" altLang="zh-TW" sz="3300" b="1" dirty="0" smtClean="0">
              <a:solidFill>
                <a:schemeClr val="accent3">
                  <a:shade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7" cstate="print"/>
          <a:srcRect b="60514"/>
          <a:stretch>
            <a:fillRect/>
          </a:stretch>
        </p:blipFill>
        <p:spPr bwMode="auto">
          <a:xfrm>
            <a:off x="673080" y="1862509"/>
            <a:ext cx="6308164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57818" y="4857760"/>
            <a:ext cx="5238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" name="橢圓 40"/>
          <p:cNvSpPr/>
          <p:nvPr/>
        </p:nvSpPr>
        <p:spPr>
          <a:xfrm>
            <a:off x="5072066" y="4643446"/>
            <a:ext cx="357190" cy="3571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altLang="zh-TW" dirty="0" smtClean="0"/>
              <a:t>1</a:t>
            </a:r>
            <a:endParaRPr lang="zh-TW" altLang="en-US" dirty="0"/>
          </a:p>
        </p:txBody>
      </p:sp>
      <p:sp>
        <p:nvSpPr>
          <p:cNvPr id="42" name="橢圓 41"/>
          <p:cNvSpPr/>
          <p:nvPr/>
        </p:nvSpPr>
        <p:spPr>
          <a:xfrm>
            <a:off x="5929322" y="3786190"/>
            <a:ext cx="357190" cy="3571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altLang="zh-TW" dirty="0" smtClean="0"/>
              <a:t>2</a:t>
            </a:r>
            <a:endParaRPr lang="zh-TW" altLang="en-US" dirty="0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 cstate="print"/>
          <a:srcRect r="68703"/>
          <a:stretch>
            <a:fillRect/>
          </a:stretch>
        </p:blipFill>
        <p:spPr bwMode="auto">
          <a:xfrm>
            <a:off x="797589" y="2724576"/>
            <a:ext cx="47697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>
          <a:blip r:embed="rId9" cstate="print"/>
          <a:srcRect l="32812" r="34375"/>
          <a:stretch>
            <a:fillRect/>
          </a:stretch>
        </p:blipFill>
        <p:spPr bwMode="auto">
          <a:xfrm>
            <a:off x="3250397" y="2724576"/>
            <a:ext cx="500066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>
          <a:blip r:embed="rId9" cstate="print"/>
          <a:srcRect l="65625"/>
          <a:stretch>
            <a:fillRect/>
          </a:stretch>
        </p:blipFill>
        <p:spPr bwMode="auto">
          <a:xfrm>
            <a:off x="6167454" y="2724576"/>
            <a:ext cx="52386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矩形 42"/>
          <p:cNvSpPr/>
          <p:nvPr/>
        </p:nvSpPr>
        <p:spPr>
          <a:xfrm>
            <a:off x="678885" y="3258514"/>
            <a:ext cx="714380" cy="28575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+mj-ea"/>
                <a:ea typeface="+mj-ea"/>
              </a:rPr>
              <a:t>簡介</a:t>
            </a:r>
            <a:endParaRPr lang="zh-TW" altLang="en-US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3143240" y="3267182"/>
            <a:ext cx="714380" cy="28575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+mj-ea"/>
                <a:ea typeface="+mj-ea"/>
              </a:rPr>
              <a:t>影片</a:t>
            </a:r>
          </a:p>
        </p:txBody>
      </p:sp>
      <p:sp>
        <p:nvSpPr>
          <p:cNvPr id="45" name="矩形 44"/>
          <p:cNvSpPr/>
          <p:nvPr/>
        </p:nvSpPr>
        <p:spPr>
          <a:xfrm>
            <a:off x="5857884" y="3267182"/>
            <a:ext cx="1143008" cy="28575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+mj-ea"/>
                <a:ea typeface="+mj-ea"/>
              </a:rPr>
              <a:t>使用說明</a:t>
            </a:r>
            <a:endParaRPr lang="zh-TW" altLang="en-US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8" name="文字方塊 47"/>
          <p:cNvSpPr txBox="1"/>
          <p:nvPr/>
        </p:nvSpPr>
        <p:spPr>
          <a:xfrm>
            <a:off x="1357290" y="2641282"/>
            <a:ext cx="1571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該資源之介紹與說明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49" name="文字方塊 48"/>
          <p:cNvSpPr txBox="1"/>
          <p:nvPr/>
        </p:nvSpPr>
        <p:spPr>
          <a:xfrm>
            <a:off x="7000892" y="2641282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本館提供之</a:t>
            </a:r>
            <a:r>
              <a:rPr lang="en-US" altLang="zh-TW" dirty="0" smtClean="0">
                <a:latin typeface="+mj-ea"/>
                <a:ea typeface="+mj-ea"/>
              </a:rPr>
              <a:t>PPT</a:t>
            </a:r>
            <a:r>
              <a:rPr lang="zh-TW" altLang="en-US" dirty="0" smtClean="0">
                <a:latin typeface="+mj-ea"/>
                <a:ea typeface="+mj-ea"/>
              </a:rPr>
              <a:t>說明檔</a:t>
            </a:r>
          </a:p>
        </p:txBody>
      </p:sp>
      <p:sp>
        <p:nvSpPr>
          <p:cNvPr id="50" name="文字方塊 49"/>
          <p:cNvSpPr txBox="1"/>
          <p:nvPr/>
        </p:nvSpPr>
        <p:spPr>
          <a:xfrm>
            <a:off x="3857620" y="2641282"/>
            <a:ext cx="1857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連結至</a:t>
            </a:r>
            <a:r>
              <a:rPr lang="en-US" altLang="zh-TW" dirty="0" err="1" smtClean="0">
                <a:latin typeface="+mj-ea"/>
                <a:ea typeface="+mj-ea"/>
              </a:rPr>
              <a:t>Youtube</a:t>
            </a:r>
            <a:r>
              <a:rPr lang="zh-TW" altLang="en-US" dirty="0" smtClean="0">
                <a:latin typeface="+mj-ea"/>
                <a:ea typeface="+mj-ea"/>
              </a:rPr>
              <a:t>本館提供之動態影片簡說明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5969702" y="2241218"/>
            <a:ext cx="1031190" cy="33052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dirty="0">
              <a:ln w="57150">
                <a:solidFill>
                  <a:schemeClr val="tx1"/>
                </a:solidFill>
              </a:ln>
              <a:noFill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頁尾版面配置區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貳、數位資源服務與說明</a:t>
            </a:r>
          </a:p>
        </p:txBody>
      </p:sp>
      <p:sp>
        <p:nvSpPr>
          <p:cNvPr id="25" name="矩形 24"/>
          <p:cNvSpPr/>
          <p:nvPr/>
        </p:nvSpPr>
        <p:spPr>
          <a:xfrm>
            <a:off x="2571736" y="1928802"/>
            <a:ext cx="2428892" cy="92869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150423" y="109815"/>
            <a:ext cx="4207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Step</a:t>
            </a:r>
            <a:r>
              <a:rPr lang="en-US" altLang="zh-TW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3 </a:t>
            </a:r>
            <a:r>
              <a:rPr lang="zh-TW" alt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開始使用</a:t>
            </a:r>
            <a:endParaRPr lang="en-US" altLang="zh-TW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64874" y="571480"/>
            <a:ext cx="869340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buSzPct val="80000"/>
              <a:buNone/>
            </a:pP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公共圖書館數位資源入口網 </a:t>
            </a:r>
            <a:r>
              <a:rPr kumimoji="0" lang="en-US" altLang="zh-TW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–</a:t>
            </a: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資源快</a:t>
            </a: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ea"/>
                <a:ea typeface="+mj-ea"/>
                <a:cs typeface="+mj-cs"/>
              </a:rPr>
              <a:t>覽</a:t>
            </a:r>
            <a:r>
              <a:rPr kumimoji="0" lang="en-US" altLang="zh-TW" sz="3300" b="1" dirty="0" smtClean="0">
                <a:solidFill>
                  <a:schemeClr val="accent3">
                    <a:shade val="75000"/>
                  </a:schemeClr>
                </a:solidFill>
                <a:latin typeface="+mj-ea"/>
                <a:ea typeface="+mj-ea"/>
                <a:cs typeface="+mj-cs"/>
              </a:rPr>
              <a:t>(</a:t>
            </a: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ea"/>
                <a:ea typeface="+mj-ea"/>
                <a:cs typeface="+mj-cs"/>
              </a:rPr>
              <a:t>自建</a:t>
            </a:r>
            <a:r>
              <a:rPr kumimoji="0" lang="en-US" altLang="zh-TW" sz="3300" b="1" dirty="0" smtClean="0">
                <a:solidFill>
                  <a:schemeClr val="accent3">
                    <a:shade val="75000"/>
                  </a:schemeClr>
                </a:solidFill>
                <a:latin typeface="+mj-ea"/>
                <a:ea typeface="+mj-ea"/>
                <a:cs typeface="+mj-cs"/>
              </a:rPr>
              <a:t>)</a:t>
            </a:r>
          </a:p>
        </p:txBody>
      </p:sp>
      <p:grpSp>
        <p:nvGrpSpPr>
          <p:cNvPr id="49" name="群組 48"/>
          <p:cNvGrpSpPr/>
          <p:nvPr/>
        </p:nvGrpSpPr>
        <p:grpSpPr>
          <a:xfrm>
            <a:off x="6000760" y="1285860"/>
            <a:ext cx="2857520" cy="2528990"/>
            <a:chOff x="3214678" y="1285860"/>
            <a:chExt cx="2857520" cy="2528990"/>
          </a:xfrm>
        </p:grpSpPr>
        <p:pic>
          <p:nvPicPr>
            <p:cNvPr id="27" name="圖片 26" descr="設計手.png"/>
            <p:cNvPicPr>
              <a:picLocks noChangeAspect="1"/>
            </p:cNvPicPr>
            <p:nvPr/>
          </p:nvPicPr>
          <p:blipFill>
            <a:blip r:embed="rId2" cstate="print"/>
            <a:srcRect l="968" t="1023" r="406" b="537"/>
            <a:stretch>
              <a:fillRect/>
            </a:stretch>
          </p:blipFill>
          <p:spPr>
            <a:xfrm>
              <a:off x="3500430" y="1285860"/>
              <a:ext cx="2188182" cy="1617041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28" name="矩形 27"/>
            <p:cNvSpPr/>
            <p:nvPr/>
          </p:nvSpPr>
          <p:spPr>
            <a:xfrm>
              <a:off x="3214678" y="3214686"/>
              <a:ext cx="285752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ts val="0"/>
                </a:spcBef>
                <a:buNone/>
              </a:pPr>
              <a:r>
                <a:rPr lang="en-US" altLang="zh-TW" sz="1400" dirty="0" smtClean="0">
                  <a:solidFill>
                    <a:srgbClr val="0070C0"/>
                  </a:solidFill>
                  <a:latin typeface="+mj-ea"/>
                  <a:ea typeface="+mj-ea"/>
                </a:rPr>
                <a:t>digitalgallery.nlpi.edu.tw</a:t>
              </a:r>
            </a:p>
            <a:p>
              <a:pPr algn="ctr" eaLnBrk="1" hangingPunct="1">
                <a:spcBef>
                  <a:spcPts val="600"/>
                </a:spcBef>
                <a:buNone/>
              </a:pPr>
              <a:r>
                <a:rPr lang="zh-TW" altLang="en-US" sz="1400" dirty="0" smtClean="0">
                  <a:latin typeface="+mj-ea"/>
                  <a:ea typeface="+mj-ea"/>
                </a:rPr>
                <a:t>設計系所學生創意作品</a:t>
              </a:r>
              <a:endParaRPr lang="en-US" altLang="zh-TW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500429" y="2928934"/>
              <a:ext cx="2214579" cy="29538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+mj-ea"/>
                  <a:ea typeface="+mj-ea"/>
                </a:rPr>
                <a:t>設計師之手</a:t>
              </a:r>
              <a:endParaRPr lang="en-US" altLang="zh-TW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51" name="群組 50"/>
          <p:cNvGrpSpPr/>
          <p:nvPr/>
        </p:nvGrpSpPr>
        <p:grpSpPr>
          <a:xfrm>
            <a:off x="2715264" y="3857628"/>
            <a:ext cx="2786082" cy="2498802"/>
            <a:chOff x="6000760" y="3859156"/>
            <a:chExt cx="2786082" cy="2498802"/>
          </a:xfrm>
        </p:grpSpPr>
        <p:sp>
          <p:nvSpPr>
            <p:cNvPr id="35" name="矩形 34"/>
            <p:cNvSpPr/>
            <p:nvPr/>
          </p:nvSpPr>
          <p:spPr>
            <a:xfrm>
              <a:off x="6000760" y="5757794"/>
              <a:ext cx="2786082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ts val="0"/>
                </a:spcBef>
                <a:buNone/>
              </a:pPr>
              <a:r>
                <a:rPr lang="en-US" altLang="zh-TW" sz="1400" dirty="0" smtClean="0">
                  <a:solidFill>
                    <a:srgbClr val="0070C0"/>
                  </a:solidFill>
                  <a:latin typeface="+mj-ea"/>
                  <a:ea typeface="+mj-ea"/>
                </a:rPr>
                <a:t>earp.nlpi.edu.tw</a:t>
              </a:r>
            </a:p>
            <a:p>
              <a:pPr algn="ctr">
                <a:spcBef>
                  <a:spcPts val="600"/>
                </a:spcBef>
                <a:buNone/>
              </a:pPr>
              <a:r>
                <a:rPr lang="zh-TW" altLang="en-US" sz="1400" dirty="0" smtClean="0">
                  <a:latin typeface="+mj-ea"/>
                  <a:ea typeface="+mj-ea"/>
                </a:rPr>
                <a:t>日據時期臺灣人民生活為主題</a:t>
              </a:r>
              <a:endParaRPr lang="en-US" altLang="zh-TW" sz="1400" dirty="0" smtClean="0">
                <a:latin typeface="+mj-ea"/>
                <a:ea typeface="+mj-ea"/>
              </a:endParaRPr>
            </a:p>
          </p:txBody>
        </p:sp>
        <p:pic>
          <p:nvPicPr>
            <p:cNvPr id="43" name="圖片 4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4737" y="3859156"/>
              <a:ext cx="2073394" cy="161264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45" name="矩形 44"/>
            <p:cNvSpPr/>
            <p:nvPr/>
          </p:nvSpPr>
          <p:spPr>
            <a:xfrm>
              <a:off x="6281840" y="5478686"/>
              <a:ext cx="2214579" cy="29538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5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數位典藏教材推廣網站</a:t>
              </a:r>
            </a:p>
          </p:txBody>
        </p:sp>
      </p:grpSp>
      <p:grpSp>
        <p:nvGrpSpPr>
          <p:cNvPr id="50" name="群組 49"/>
          <p:cNvGrpSpPr/>
          <p:nvPr/>
        </p:nvGrpSpPr>
        <p:grpSpPr>
          <a:xfrm>
            <a:off x="5819818" y="3857628"/>
            <a:ext cx="3038462" cy="2520752"/>
            <a:chOff x="5857884" y="1294098"/>
            <a:chExt cx="3038462" cy="2520752"/>
          </a:xfrm>
        </p:grpSpPr>
        <p:sp>
          <p:nvSpPr>
            <p:cNvPr id="33" name="矩形 32"/>
            <p:cNvSpPr/>
            <p:nvPr/>
          </p:nvSpPr>
          <p:spPr>
            <a:xfrm>
              <a:off x="5929322" y="3214686"/>
              <a:ext cx="2928958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ts val="0"/>
                </a:spcBef>
                <a:buNone/>
              </a:pPr>
              <a:r>
                <a:rPr lang="en-US" altLang="zh-TW" sz="1400" dirty="0" smtClean="0">
                  <a:solidFill>
                    <a:srgbClr val="0070C0"/>
                  </a:solidFill>
                  <a:latin typeface="+mj-ea"/>
                  <a:ea typeface="+mj-ea"/>
                </a:rPr>
                <a:t>fl.nlpi.edu.tw</a:t>
              </a:r>
            </a:p>
            <a:p>
              <a:pPr algn="ctr" eaLnBrk="1" hangingPunct="1">
                <a:spcBef>
                  <a:spcPts val="600"/>
                </a:spcBef>
                <a:buNone/>
              </a:pPr>
              <a:r>
                <a:rPr lang="zh-TW" altLang="en-US" sz="1400" dirty="0" smtClean="0">
                  <a:latin typeface="+mj-ea"/>
                  <a:ea typeface="+mj-ea"/>
                </a:rPr>
                <a:t>電影與文學作品、館藏串連</a:t>
              </a:r>
              <a:endParaRPr lang="en-US" altLang="zh-TW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34" name="圖片 33" descr="電影與文學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57884" y="1294098"/>
              <a:ext cx="3038462" cy="1608803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46" name="矩形 45"/>
            <p:cNvSpPr/>
            <p:nvPr/>
          </p:nvSpPr>
          <p:spPr>
            <a:xfrm>
              <a:off x="6286512" y="2928934"/>
              <a:ext cx="2214579" cy="29538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+mj-ea"/>
                  <a:ea typeface="+mj-ea"/>
                </a:rPr>
                <a:t>電影與文學</a:t>
              </a:r>
              <a:endParaRPr lang="en-US" altLang="zh-TW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53" name="群組 52"/>
          <p:cNvGrpSpPr/>
          <p:nvPr/>
        </p:nvGrpSpPr>
        <p:grpSpPr>
          <a:xfrm>
            <a:off x="2285984" y="1357298"/>
            <a:ext cx="3214710" cy="2434706"/>
            <a:chOff x="171030" y="3923252"/>
            <a:chExt cx="3214710" cy="2434706"/>
          </a:xfrm>
        </p:grpSpPr>
        <p:sp>
          <p:nvSpPr>
            <p:cNvPr id="42" name="矩形 41"/>
            <p:cNvSpPr/>
            <p:nvPr/>
          </p:nvSpPr>
          <p:spPr>
            <a:xfrm>
              <a:off x="171030" y="5757794"/>
              <a:ext cx="321471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ts val="0"/>
                </a:spcBef>
                <a:buNone/>
              </a:pPr>
              <a:r>
                <a:rPr lang="en-US" altLang="zh-TW" sz="1400" dirty="0" smtClean="0">
                  <a:solidFill>
                    <a:srgbClr val="0070C0"/>
                  </a:solidFill>
                  <a:latin typeface="+mj-ea"/>
                  <a:ea typeface="+mj-ea"/>
                </a:rPr>
                <a:t>libdna.nlpi.edu.tw</a:t>
              </a:r>
            </a:p>
            <a:p>
              <a:pPr algn="ctr" eaLnBrk="1" hangingPunct="1">
                <a:spcBef>
                  <a:spcPts val="600"/>
                </a:spcBef>
              </a:pPr>
              <a:r>
                <a:rPr lang="zh-TW" altLang="en-US" sz="1400" dirty="0" smtClean="0">
                  <a:latin typeface="+mj-ea"/>
                  <a:ea typeface="+mj-ea"/>
                </a:rPr>
                <a:t>探索漢字發展的歷史背景、字形演變</a:t>
              </a:r>
              <a:endParaRPr lang="en-US" altLang="zh-TW" sz="1400" u="sng" dirty="0" smtClean="0">
                <a:solidFill>
                  <a:srgbClr val="0070C0"/>
                </a:solidFill>
                <a:latin typeface="+mj-ea"/>
                <a:ea typeface="+mj-ea"/>
              </a:endParaRPr>
            </a:p>
          </p:txBody>
        </p:sp>
        <p:pic>
          <p:nvPicPr>
            <p:cNvPr id="4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3924" y="3923252"/>
              <a:ext cx="2742830" cy="1548544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47" name="矩形 46"/>
            <p:cNvSpPr/>
            <p:nvPr/>
          </p:nvSpPr>
          <p:spPr>
            <a:xfrm>
              <a:off x="666826" y="5478686"/>
              <a:ext cx="2214579" cy="29538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+mj-ea"/>
                  <a:ea typeface="+mj-ea"/>
                </a:rPr>
                <a:t>解密圖書</a:t>
              </a:r>
              <a:r>
                <a:rPr lang="en-US" altLang="zh-TW" b="1" dirty="0" smtClean="0">
                  <a:solidFill>
                    <a:schemeClr val="bg1"/>
                  </a:solidFill>
                  <a:latin typeface="+mj-ea"/>
                  <a:ea typeface="+mj-ea"/>
                </a:rPr>
                <a:t>DNA</a:t>
              </a:r>
            </a:p>
          </p:txBody>
        </p:sp>
      </p:grpSp>
      <p:grpSp>
        <p:nvGrpSpPr>
          <p:cNvPr id="52" name="群組 51"/>
          <p:cNvGrpSpPr/>
          <p:nvPr/>
        </p:nvGrpSpPr>
        <p:grpSpPr>
          <a:xfrm>
            <a:off x="214282" y="3857628"/>
            <a:ext cx="2214579" cy="2485823"/>
            <a:chOff x="3513249" y="3872135"/>
            <a:chExt cx="2214579" cy="2485823"/>
          </a:xfrm>
        </p:grpSpPr>
        <p:sp>
          <p:nvSpPr>
            <p:cNvPr id="31" name="矩形 30"/>
            <p:cNvSpPr/>
            <p:nvPr/>
          </p:nvSpPr>
          <p:spPr>
            <a:xfrm>
              <a:off x="3571868" y="5757794"/>
              <a:ext cx="214314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ts val="0"/>
                </a:spcBef>
                <a:buNone/>
              </a:pPr>
              <a:r>
                <a:rPr lang="en-US" altLang="zh-TW" sz="1400" dirty="0" smtClean="0">
                  <a:solidFill>
                    <a:srgbClr val="0070C0"/>
                  </a:solidFill>
                  <a:latin typeface="+mj-ea"/>
                  <a:ea typeface="+mj-ea"/>
                </a:rPr>
                <a:t>storybook.nlpi.edu.tw</a:t>
              </a:r>
            </a:p>
            <a:p>
              <a:pPr algn="ctr" eaLnBrk="1" hangingPunct="1">
                <a:spcBef>
                  <a:spcPts val="600"/>
                </a:spcBef>
                <a:buNone/>
              </a:pPr>
              <a:r>
                <a:rPr lang="zh-TW" altLang="en-US" sz="1400" dirty="0" smtClean="0">
                  <a:latin typeface="+mj-ea"/>
                  <a:ea typeface="+mj-ea"/>
                </a:rPr>
                <a:t>原創繪本</a:t>
              </a:r>
              <a:r>
                <a:rPr lang="en-US" altLang="zh-TW" sz="1400" dirty="0" smtClean="0">
                  <a:latin typeface="+mj-ea"/>
                  <a:ea typeface="+mj-ea"/>
                </a:rPr>
                <a:t>700</a:t>
              </a:r>
              <a:r>
                <a:rPr lang="zh-TW" altLang="en-US" sz="1400" dirty="0" smtClean="0">
                  <a:latin typeface="+mj-ea"/>
                  <a:ea typeface="+mj-ea"/>
                </a:rPr>
                <a:t>餘種</a:t>
              </a:r>
              <a:endParaRPr lang="zh-TW" altLang="en-US" sz="1400" dirty="0">
                <a:latin typeface="+mj-ea"/>
                <a:ea typeface="+mj-ea"/>
              </a:endParaRPr>
            </a:p>
          </p:txBody>
        </p:sp>
        <p:pic>
          <p:nvPicPr>
            <p:cNvPr id="30" name="圖片 29" descr="C:\Users\a15011\Desktop\圓夢繪本.png"/>
            <p:cNvPicPr/>
            <p:nvPr/>
          </p:nvPicPr>
          <p:blipFill>
            <a:blip r:embed="rId6" cstate="print"/>
            <a:srcRect l="3001" t="4103" b="3571"/>
            <a:stretch>
              <a:fillRect/>
            </a:stretch>
          </p:blipFill>
          <p:spPr bwMode="auto">
            <a:xfrm>
              <a:off x="3638634" y="3872135"/>
              <a:ext cx="2000264" cy="159966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8" name="矩形 47"/>
            <p:cNvSpPr/>
            <p:nvPr/>
          </p:nvSpPr>
          <p:spPr>
            <a:xfrm>
              <a:off x="3513249" y="5475139"/>
              <a:ext cx="2214579" cy="29538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+mj-ea"/>
                  <a:ea typeface="+mj-ea"/>
                </a:rPr>
                <a:t>圓夢繪本資料庫</a:t>
              </a:r>
              <a:endParaRPr lang="en-US" altLang="zh-TW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54" name="矩形 53"/>
          <p:cNvSpPr/>
          <p:nvPr/>
        </p:nvSpPr>
        <p:spPr>
          <a:xfrm>
            <a:off x="285720" y="1276724"/>
            <a:ext cx="351200" cy="17950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+mj-ea"/>
                <a:ea typeface="+mj-ea"/>
              </a:rPr>
              <a:t>支援教學運用</a:t>
            </a:r>
            <a:endParaRPr lang="en-US" altLang="zh-TW" b="1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5500694" y="1285860"/>
            <a:ext cx="351200" cy="17950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+mj-ea"/>
                <a:ea typeface="+mj-ea"/>
              </a:rPr>
              <a:t>其他主題資料庫</a:t>
            </a:r>
            <a:endParaRPr lang="en-US" altLang="zh-TW" b="1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57" name="直線接點 56"/>
          <p:cNvCxnSpPr>
            <a:stCxn id="55" idx="2"/>
          </p:cNvCxnSpPr>
          <p:nvPr/>
        </p:nvCxnSpPr>
        <p:spPr>
          <a:xfrm rot="16200000" flipH="1">
            <a:off x="4092864" y="4664375"/>
            <a:ext cx="3205577" cy="387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內容版面配置區 1"/>
          <p:cNvSpPr>
            <a:spLocks noGrp="1"/>
          </p:cNvSpPr>
          <p:nvPr>
            <p:ph idx="4294967295"/>
          </p:nvPr>
        </p:nvSpPr>
        <p:spPr>
          <a:xfrm>
            <a:off x="714348" y="1428736"/>
            <a:ext cx="1643074" cy="2286016"/>
          </a:xfrm>
        </p:spPr>
        <p:txBody>
          <a:bodyPr anchor="t">
            <a:normAutofit/>
          </a:bodyPr>
          <a:lstStyle/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zh-TW" altLang="en-US" sz="1800" b="1" dirty="0" smtClean="0"/>
              <a:t>適讀分齡、分級</a:t>
            </a:r>
            <a:endParaRPr lang="en-US" altLang="zh-TW" sz="1800" b="1" dirty="0" smtClean="0"/>
          </a:p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zh-TW" altLang="en-US" sz="1800" b="1" dirty="0" smtClean="0"/>
              <a:t>提供學習單或教案</a:t>
            </a:r>
            <a:endParaRPr lang="en-US" altLang="zh-TW" sz="1800" b="1" dirty="0" smtClean="0"/>
          </a:p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zh-TW" altLang="en-US" sz="1800" b="1" dirty="0" smtClean="0"/>
              <a:t>完全支援行動載具使用</a:t>
            </a:r>
            <a:endParaRPr lang="en-US" altLang="zh-TW" sz="18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頁尾版面配置區 47"/>
          <p:cNvSpPr>
            <a:spLocks noGrp="1"/>
          </p:cNvSpPr>
          <p:nvPr>
            <p:ph type="ftr" sz="quarter" idx="11"/>
          </p:nvPr>
        </p:nvSpPr>
        <p:spPr>
          <a:xfrm>
            <a:off x="323528" y="6381328"/>
            <a:ext cx="3581400" cy="365760"/>
          </a:xfrm>
        </p:spPr>
        <p:txBody>
          <a:bodyPr/>
          <a:lstStyle/>
          <a:p>
            <a:r>
              <a:rPr lang="zh-TW" altLang="en-US" dirty="0" smtClean="0"/>
              <a:t>貳、數位資源服務與說明</a:t>
            </a:r>
          </a:p>
        </p:txBody>
      </p:sp>
      <p:sp>
        <p:nvSpPr>
          <p:cNvPr id="25" name="矩形 24"/>
          <p:cNvSpPr/>
          <p:nvPr/>
        </p:nvSpPr>
        <p:spPr>
          <a:xfrm>
            <a:off x="2571736" y="1928802"/>
            <a:ext cx="2428892" cy="92869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150423" y="109815"/>
            <a:ext cx="4207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Step</a:t>
            </a:r>
            <a:r>
              <a:rPr lang="en-US" altLang="zh-TW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3 </a:t>
            </a:r>
            <a:r>
              <a:rPr lang="zh-TW" alt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開始使用</a:t>
            </a:r>
            <a:endParaRPr lang="en-US" altLang="zh-TW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42844" y="571480"/>
            <a:ext cx="869340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buSzPct val="80000"/>
              <a:buNone/>
            </a:pP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公共圖書館數位資源入口網 </a:t>
            </a:r>
            <a:r>
              <a:rPr kumimoji="0" lang="en-US" altLang="zh-TW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–</a:t>
            </a: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資源快</a:t>
            </a: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ea"/>
                <a:ea typeface="+mj-ea"/>
                <a:cs typeface="+mj-cs"/>
              </a:rPr>
              <a:t>覽</a:t>
            </a:r>
            <a:r>
              <a:rPr kumimoji="0" lang="en-US" altLang="zh-TW" sz="3300" b="1" dirty="0" smtClean="0">
                <a:solidFill>
                  <a:schemeClr val="accent3">
                    <a:shade val="75000"/>
                  </a:schemeClr>
                </a:solidFill>
                <a:latin typeface="+mj-ea"/>
                <a:ea typeface="+mj-ea"/>
                <a:cs typeface="+mj-cs"/>
              </a:rPr>
              <a:t>(</a:t>
            </a: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ea"/>
                <a:ea typeface="+mj-ea"/>
                <a:cs typeface="+mj-cs"/>
              </a:rPr>
              <a:t>購置</a:t>
            </a:r>
            <a:r>
              <a:rPr kumimoji="0" lang="en-US" altLang="zh-TW" sz="3300" b="1" dirty="0" smtClean="0">
                <a:solidFill>
                  <a:schemeClr val="accent3">
                    <a:shade val="75000"/>
                  </a:schemeClr>
                </a:solidFill>
                <a:latin typeface="+mj-ea"/>
                <a:ea typeface="+mj-ea"/>
                <a:cs typeface="+mj-cs"/>
              </a:rPr>
              <a:t>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3347864" y="1412776"/>
            <a:ext cx="292444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7" name="群組 46"/>
          <p:cNvGrpSpPr/>
          <p:nvPr/>
        </p:nvGrpSpPr>
        <p:grpSpPr>
          <a:xfrm>
            <a:off x="6404969" y="1484784"/>
            <a:ext cx="2091467" cy="1584176"/>
            <a:chOff x="6221870" y="1650166"/>
            <a:chExt cx="2281600" cy="1728192"/>
          </a:xfrm>
        </p:grpSpPr>
        <p:sp>
          <p:nvSpPr>
            <p:cNvPr id="46" name="矩形 45"/>
            <p:cNvSpPr/>
            <p:nvPr/>
          </p:nvSpPr>
          <p:spPr>
            <a:xfrm>
              <a:off x="6221870" y="1650166"/>
              <a:ext cx="2281600" cy="172819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lumMod val="20000"/>
                  <a:lumOff val="8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 bwMode="auto">
            <a:xfrm>
              <a:off x="6343230" y="1650166"/>
              <a:ext cx="1728192" cy="1596937"/>
            </a:xfrm>
            <a:prstGeom prst="rect">
              <a:avLst/>
            </a:prstGeom>
            <a:noFill/>
            <a:ln w="9525">
              <a:solidFill>
                <a:schemeClr val="accent6">
                  <a:lumMod val="20000"/>
                  <a:lumOff val="80000"/>
                </a:schemeClr>
              </a:solidFill>
              <a:miter lim="800000"/>
              <a:headEnd/>
              <a:tailEnd/>
            </a:ln>
            <a:effectLst/>
          </p:spPr>
        </p:pic>
      </p:grp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251520" y="1412776"/>
            <a:ext cx="3168352" cy="4308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" name="矩形 54"/>
          <p:cNvSpPr/>
          <p:nvPr/>
        </p:nvSpPr>
        <p:spPr>
          <a:xfrm>
            <a:off x="6502309" y="3357562"/>
            <a:ext cx="2487579" cy="277751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6" name="圖片 55" descr="smartbook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19945" y="3561594"/>
            <a:ext cx="1908683" cy="1214446"/>
          </a:xfrm>
          <a:prstGeom prst="rect">
            <a:avLst/>
          </a:prstGeom>
        </p:spPr>
      </p:pic>
      <p:grpSp>
        <p:nvGrpSpPr>
          <p:cNvPr id="23" name="群組 22"/>
          <p:cNvGrpSpPr/>
          <p:nvPr/>
        </p:nvGrpSpPr>
        <p:grpSpPr>
          <a:xfrm>
            <a:off x="6478150" y="4957676"/>
            <a:ext cx="1019974" cy="104181"/>
            <a:chOff x="6438358" y="4975346"/>
            <a:chExt cx="1019974" cy="104181"/>
          </a:xfrm>
        </p:grpSpPr>
        <p:sp>
          <p:nvSpPr>
            <p:cNvPr id="51" name="橢圓 50"/>
            <p:cNvSpPr/>
            <p:nvPr/>
          </p:nvSpPr>
          <p:spPr>
            <a:xfrm>
              <a:off x="6743622" y="4975346"/>
              <a:ext cx="104181" cy="10418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8" name="橢圓 57"/>
            <p:cNvSpPr/>
            <p:nvPr/>
          </p:nvSpPr>
          <p:spPr>
            <a:xfrm>
              <a:off x="6438358" y="4975346"/>
              <a:ext cx="104181" cy="10418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橢圓 20"/>
            <p:cNvSpPr/>
            <p:nvPr/>
          </p:nvSpPr>
          <p:spPr>
            <a:xfrm>
              <a:off x="7048886" y="4975346"/>
              <a:ext cx="104181" cy="10418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橢圓 21"/>
            <p:cNvSpPr/>
            <p:nvPr/>
          </p:nvSpPr>
          <p:spPr>
            <a:xfrm>
              <a:off x="7354151" y="4975346"/>
              <a:ext cx="104181" cy="10418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026" name="Picture 2" descr="C:\Users\a08021\Pictures\silhouette-man-presentation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767922" y="5332109"/>
            <a:ext cx="604933" cy="946115"/>
          </a:xfrm>
          <a:prstGeom prst="rect">
            <a:avLst/>
          </a:prstGeom>
          <a:noFill/>
        </p:spPr>
      </p:pic>
      <p:sp>
        <p:nvSpPr>
          <p:cNvPr id="26" name="文字方塊 25"/>
          <p:cNvSpPr txBox="1"/>
          <p:nvPr/>
        </p:nvSpPr>
        <p:spPr>
          <a:xfrm>
            <a:off x="7441810" y="5286388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ea"/>
                <a:ea typeface="+mj-ea"/>
              </a:rPr>
              <a:t>上線用看看</a:t>
            </a:r>
            <a:r>
              <a:rPr lang="en-US" altLang="zh-TW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ea"/>
                <a:ea typeface="+mj-ea"/>
              </a:rPr>
              <a:t>!</a:t>
            </a:r>
            <a:endParaRPr lang="zh-TW" altLang="en-US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28" name="五角星形 27"/>
          <p:cNvSpPr/>
          <p:nvPr/>
        </p:nvSpPr>
        <p:spPr>
          <a:xfrm>
            <a:off x="179512" y="1772816"/>
            <a:ext cx="144016" cy="144016"/>
          </a:xfrm>
          <a:prstGeom prst="star5">
            <a:avLst/>
          </a:prstGeom>
          <a:ln w="317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五角星形 29"/>
          <p:cNvSpPr/>
          <p:nvPr/>
        </p:nvSpPr>
        <p:spPr>
          <a:xfrm>
            <a:off x="178496" y="3464859"/>
            <a:ext cx="144016" cy="144016"/>
          </a:xfrm>
          <a:prstGeom prst="star5">
            <a:avLst/>
          </a:prstGeom>
          <a:ln w="317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五角星形 30"/>
          <p:cNvSpPr/>
          <p:nvPr/>
        </p:nvSpPr>
        <p:spPr>
          <a:xfrm>
            <a:off x="179512" y="3717032"/>
            <a:ext cx="144016" cy="144016"/>
          </a:xfrm>
          <a:prstGeom prst="star5">
            <a:avLst/>
          </a:prstGeom>
          <a:ln w="317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五角星形 31"/>
          <p:cNvSpPr/>
          <p:nvPr/>
        </p:nvSpPr>
        <p:spPr>
          <a:xfrm>
            <a:off x="195336" y="5152674"/>
            <a:ext cx="144016" cy="144016"/>
          </a:xfrm>
          <a:prstGeom prst="star5">
            <a:avLst/>
          </a:prstGeom>
          <a:ln w="317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五角星形 32"/>
          <p:cNvSpPr/>
          <p:nvPr/>
        </p:nvSpPr>
        <p:spPr>
          <a:xfrm>
            <a:off x="196352" y="5404847"/>
            <a:ext cx="144016" cy="144016"/>
          </a:xfrm>
          <a:prstGeom prst="star5">
            <a:avLst/>
          </a:prstGeom>
          <a:ln w="317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五角星形 33"/>
          <p:cNvSpPr/>
          <p:nvPr/>
        </p:nvSpPr>
        <p:spPr>
          <a:xfrm>
            <a:off x="3275856" y="2276872"/>
            <a:ext cx="144016" cy="144016"/>
          </a:xfrm>
          <a:prstGeom prst="star5">
            <a:avLst/>
          </a:prstGeom>
          <a:ln w="317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五角星形 34"/>
          <p:cNvSpPr/>
          <p:nvPr/>
        </p:nvSpPr>
        <p:spPr>
          <a:xfrm>
            <a:off x="3234372" y="3431160"/>
            <a:ext cx="144016" cy="144016"/>
          </a:xfrm>
          <a:prstGeom prst="star5">
            <a:avLst/>
          </a:prstGeom>
          <a:ln w="317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五角星形 35"/>
          <p:cNvSpPr/>
          <p:nvPr/>
        </p:nvSpPr>
        <p:spPr>
          <a:xfrm>
            <a:off x="3235388" y="3683333"/>
            <a:ext cx="144016" cy="144016"/>
          </a:xfrm>
          <a:prstGeom prst="star5">
            <a:avLst/>
          </a:prstGeom>
          <a:ln w="317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五角星形 36"/>
          <p:cNvSpPr/>
          <p:nvPr/>
        </p:nvSpPr>
        <p:spPr>
          <a:xfrm>
            <a:off x="3239888" y="4828329"/>
            <a:ext cx="144016" cy="144016"/>
          </a:xfrm>
          <a:prstGeom prst="star5">
            <a:avLst/>
          </a:prstGeom>
          <a:ln w="317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五角星形 37"/>
          <p:cNvSpPr/>
          <p:nvPr/>
        </p:nvSpPr>
        <p:spPr>
          <a:xfrm>
            <a:off x="3236875" y="5086690"/>
            <a:ext cx="144016" cy="144016"/>
          </a:xfrm>
          <a:prstGeom prst="star5">
            <a:avLst/>
          </a:prstGeom>
          <a:ln w="317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五角星形 38"/>
          <p:cNvSpPr/>
          <p:nvPr/>
        </p:nvSpPr>
        <p:spPr>
          <a:xfrm>
            <a:off x="3244933" y="5378243"/>
            <a:ext cx="144016" cy="144016"/>
          </a:xfrm>
          <a:prstGeom prst="star5">
            <a:avLst/>
          </a:prstGeom>
          <a:ln w="317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五角星形 39"/>
          <p:cNvSpPr/>
          <p:nvPr/>
        </p:nvSpPr>
        <p:spPr>
          <a:xfrm>
            <a:off x="6372200" y="2636912"/>
            <a:ext cx="144016" cy="144016"/>
          </a:xfrm>
          <a:prstGeom prst="star5">
            <a:avLst/>
          </a:prstGeom>
          <a:ln w="317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五角星形 42"/>
          <p:cNvSpPr/>
          <p:nvPr/>
        </p:nvSpPr>
        <p:spPr>
          <a:xfrm>
            <a:off x="6372200" y="2060848"/>
            <a:ext cx="144016" cy="144016"/>
          </a:xfrm>
          <a:prstGeom prst="star5">
            <a:avLst/>
          </a:prstGeom>
          <a:ln w="317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1142976" y="1285860"/>
            <a:ext cx="7000924" cy="51052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1000120" y="428604"/>
            <a:ext cx="2285996" cy="785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ea"/>
                <a:ea typeface="+mj-ea"/>
              </a:rPr>
              <a:t>課程大綱</a:t>
            </a:r>
            <a:endParaRPr kumimoji="0" lang="zh-TW" alt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ea"/>
              <a:ea typeface="+mj-ea"/>
            </a:endParaRPr>
          </a:p>
        </p:txBody>
      </p:sp>
      <p:sp>
        <p:nvSpPr>
          <p:cNvPr id="18438" name="文字方塊 19"/>
          <p:cNvSpPr txBox="1">
            <a:spLocks noChangeArrowheads="1"/>
          </p:cNvSpPr>
          <p:nvPr/>
        </p:nvSpPr>
        <p:spPr bwMode="auto">
          <a:xfrm>
            <a:off x="2357460" y="1905648"/>
            <a:ext cx="19800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ea"/>
                <a:ea typeface="+mj-ea"/>
              </a:rPr>
              <a:t>國</a:t>
            </a:r>
            <a:r>
              <a:rPr kumimoji="0" lang="zh-TW" altLang="en-US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ea"/>
                <a:ea typeface="+mj-ea"/>
              </a:rPr>
              <a:t>資圖簡介</a:t>
            </a:r>
          </a:p>
        </p:txBody>
      </p:sp>
      <p:sp>
        <p:nvSpPr>
          <p:cNvPr id="18446" name="文字方塊 30"/>
          <p:cNvSpPr txBox="1">
            <a:spLocks noChangeArrowheads="1"/>
          </p:cNvSpPr>
          <p:nvPr/>
        </p:nvSpPr>
        <p:spPr bwMode="auto">
          <a:xfrm>
            <a:off x="2357460" y="2977218"/>
            <a:ext cx="3643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2800" b="1" dirty="0" smtClean="0">
                <a:latin typeface="+mj-ea"/>
                <a:ea typeface="+mj-ea"/>
              </a:rPr>
              <a:t>數位資源服務與說明</a:t>
            </a:r>
            <a:endParaRPr kumimoji="0" lang="zh-TW" altLang="en-US" sz="2800" b="1" dirty="0">
              <a:latin typeface="+mj-ea"/>
              <a:ea typeface="+mj-ea"/>
            </a:endParaRPr>
          </a:p>
        </p:txBody>
      </p:sp>
      <p:sp>
        <p:nvSpPr>
          <p:cNvPr id="18448" name="文字方塊 30"/>
          <p:cNvSpPr txBox="1">
            <a:spLocks noChangeArrowheads="1"/>
          </p:cNvSpPr>
          <p:nvPr/>
        </p:nvSpPr>
        <p:spPr bwMode="auto">
          <a:xfrm>
            <a:off x="2357460" y="4048788"/>
            <a:ext cx="32146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2800" b="1" dirty="0" smtClean="0">
                <a:latin typeface="+mj-ea"/>
                <a:ea typeface="+mj-ea"/>
              </a:rPr>
              <a:t>他校推廣成果分享</a:t>
            </a:r>
            <a:endParaRPr kumimoji="0" lang="zh-TW" altLang="en-US" sz="2800" b="1" dirty="0">
              <a:latin typeface="+mj-ea"/>
              <a:ea typeface="+mj-ea"/>
            </a:endParaRPr>
          </a:p>
        </p:txBody>
      </p:sp>
      <p:sp>
        <p:nvSpPr>
          <p:cNvPr id="16" name="投影片編號版面配置區 4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8FD47673-7C95-4283-B98D-DF9C559E69B5}" type="slidenum">
              <a:rPr lang="zh-TW" altLang="en-US" smtClean="0"/>
              <a:pPr>
                <a:defRPr/>
              </a:pPr>
              <a:t>2</a:t>
            </a:fld>
            <a:endParaRPr lang="zh-TW" altLang="en-US" dirty="0"/>
          </a:p>
        </p:txBody>
      </p:sp>
      <p:sp>
        <p:nvSpPr>
          <p:cNvPr id="18" name="文字方塊 30"/>
          <p:cNvSpPr txBox="1">
            <a:spLocks noChangeArrowheads="1"/>
          </p:cNvSpPr>
          <p:nvPr/>
        </p:nvSpPr>
        <p:spPr bwMode="auto">
          <a:xfrm>
            <a:off x="2428854" y="5072074"/>
            <a:ext cx="15002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sz="2800" dirty="0" smtClean="0">
                <a:latin typeface="+mj-ea"/>
                <a:ea typeface="+mj-ea"/>
              </a:rPr>
              <a:t>Q</a:t>
            </a:r>
            <a:r>
              <a:rPr kumimoji="0" lang="zh-TW" altLang="en-US" sz="2800" dirty="0" smtClean="0">
                <a:latin typeface="+mj-ea"/>
                <a:ea typeface="+mj-ea"/>
              </a:rPr>
              <a:t> </a:t>
            </a:r>
            <a:r>
              <a:rPr kumimoji="0" lang="en-US" altLang="zh-TW" sz="2800" dirty="0" smtClean="0">
                <a:latin typeface="+mj-ea"/>
                <a:ea typeface="+mj-ea"/>
              </a:rPr>
              <a:t>&amp;</a:t>
            </a:r>
            <a:r>
              <a:rPr kumimoji="0" lang="zh-TW" altLang="en-US" sz="2800" dirty="0" smtClean="0">
                <a:latin typeface="+mj-ea"/>
                <a:ea typeface="+mj-ea"/>
              </a:rPr>
              <a:t> </a:t>
            </a:r>
            <a:r>
              <a:rPr kumimoji="0" lang="en-US" altLang="zh-TW" sz="2800" dirty="0" smtClean="0">
                <a:latin typeface="+mj-ea"/>
                <a:ea typeface="+mj-ea"/>
              </a:rPr>
              <a:t>A</a:t>
            </a:r>
            <a:endParaRPr kumimoji="0" lang="zh-TW" altLang="en-US" sz="2800" dirty="0" smtClean="0">
              <a:latin typeface="+mj-ea"/>
              <a:ea typeface="+mj-ea"/>
            </a:endParaRPr>
          </a:p>
        </p:txBody>
      </p:sp>
      <p:sp>
        <p:nvSpPr>
          <p:cNvPr id="32" name="圓角矩形 31"/>
          <p:cNvSpPr/>
          <p:nvPr/>
        </p:nvSpPr>
        <p:spPr>
          <a:xfrm>
            <a:off x="1622845" y="1782537"/>
            <a:ext cx="642942" cy="64294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文字方塊 32"/>
          <p:cNvSpPr txBox="1"/>
          <p:nvPr/>
        </p:nvSpPr>
        <p:spPr>
          <a:xfrm>
            <a:off x="1714027" y="1799631"/>
            <a:ext cx="583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accent1"/>
                </a:solidFill>
                <a:latin typeface="Tekton Pro Ext" pitchFamily="34" charset="0"/>
                <a:ea typeface="Adobe Gothic Std B" pitchFamily="34" charset="-128"/>
                <a:cs typeface="Shruti" pitchFamily="34" charset="0"/>
              </a:rPr>
              <a:t>1</a:t>
            </a:r>
            <a:endParaRPr lang="zh-TW" altLang="en-US" sz="3600" dirty="0">
              <a:solidFill>
                <a:schemeClr val="accent1"/>
              </a:solidFill>
              <a:latin typeface="Tekton Pro Ext" pitchFamily="34" charset="0"/>
              <a:cs typeface="Shruti" pitchFamily="34" charset="0"/>
            </a:endParaRPr>
          </a:p>
        </p:txBody>
      </p:sp>
      <p:sp>
        <p:nvSpPr>
          <p:cNvPr id="34" name="圓角矩形 33"/>
          <p:cNvSpPr/>
          <p:nvPr/>
        </p:nvSpPr>
        <p:spPr>
          <a:xfrm>
            <a:off x="1622845" y="2854107"/>
            <a:ext cx="642942" cy="64294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文字方塊 34"/>
          <p:cNvSpPr txBox="1"/>
          <p:nvPr/>
        </p:nvSpPr>
        <p:spPr>
          <a:xfrm>
            <a:off x="1722120" y="2853526"/>
            <a:ext cx="583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accent1"/>
                </a:solidFill>
                <a:latin typeface="Tekton Pro Ext" pitchFamily="34" charset="0"/>
                <a:cs typeface="Shruti" pitchFamily="34" charset="0"/>
              </a:rPr>
              <a:t>2</a:t>
            </a:r>
            <a:endParaRPr lang="zh-TW" altLang="en-US" sz="3600" dirty="0">
              <a:solidFill>
                <a:schemeClr val="accent1"/>
              </a:solidFill>
              <a:latin typeface="Tekton Pro Ext" pitchFamily="34" charset="0"/>
              <a:cs typeface="Shruti" pitchFamily="34" charset="0"/>
            </a:endParaRPr>
          </a:p>
        </p:txBody>
      </p:sp>
      <p:sp>
        <p:nvSpPr>
          <p:cNvPr id="36" name="圓角矩形 35"/>
          <p:cNvSpPr/>
          <p:nvPr/>
        </p:nvSpPr>
        <p:spPr>
          <a:xfrm>
            <a:off x="1622845" y="3925677"/>
            <a:ext cx="642942" cy="64294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文字方塊 36"/>
          <p:cNvSpPr txBox="1"/>
          <p:nvPr/>
        </p:nvSpPr>
        <p:spPr>
          <a:xfrm>
            <a:off x="1730759" y="3934478"/>
            <a:ext cx="583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accent1"/>
                </a:solidFill>
                <a:latin typeface="Tekton Pro Ext" pitchFamily="34" charset="0"/>
                <a:cs typeface="Shruti" pitchFamily="34" charset="0"/>
              </a:rPr>
              <a:t>3</a:t>
            </a:r>
            <a:endParaRPr lang="zh-TW" altLang="en-US" sz="3600" dirty="0">
              <a:solidFill>
                <a:schemeClr val="accent1"/>
              </a:solidFill>
              <a:latin typeface="Tekton Pro Ext" pitchFamily="34" charset="0"/>
              <a:cs typeface="Shruti" pitchFamily="34" charset="0"/>
            </a:endParaRPr>
          </a:p>
        </p:txBody>
      </p:sp>
      <p:sp>
        <p:nvSpPr>
          <p:cNvPr id="38" name="圓角矩形 37"/>
          <p:cNvSpPr/>
          <p:nvPr/>
        </p:nvSpPr>
        <p:spPr>
          <a:xfrm>
            <a:off x="1622845" y="4997247"/>
            <a:ext cx="642942" cy="64294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文字方塊 38"/>
          <p:cNvSpPr txBox="1"/>
          <p:nvPr/>
        </p:nvSpPr>
        <p:spPr>
          <a:xfrm>
            <a:off x="1704482" y="4979536"/>
            <a:ext cx="583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accent1"/>
                </a:solidFill>
                <a:latin typeface="Tekton Pro Ext" pitchFamily="34" charset="0"/>
                <a:cs typeface="Shruti" pitchFamily="34" charset="0"/>
              </a:rPr>
              <a:t>4</a:t>
            </a:r>
            <a:endParaRPr lang="zh-TW" altLang="en-US" sz="3600" dirty="0">
              <a:solidFill>
                <a:schemeClr val="accent1"/>
              </a:solidFill>
              <a:latin typeface="Tekton Pro Ext" pitchFamily="34" charset="0"/>
              <a:cs typeface="Shruti" pitchFamily="34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500562" y="2071678"/>
            <a:ext cx="142876" cy="1428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" name="直線接點 20"/>
          <p:cNvCxnSpPr>
            <a:stCxn id="19" idx="6"/>
          </p:cNvCxnSpPr>
          <p:nvPr/>
        </p:nvCxnSpPr>
        <p:spPr>
          <a:xfrm>
            <a:off x="4643438" y="2143116"/>
            <a:ext cx="3500462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橢圓 21"/>
          <p:cNvSpPr/>
          <p:nvPr/>
        </p:nvSpPr>
        <p:spPr>
          <a:xfrm>
            <a:off x="3929058" y="5286388"/>
            <a:ext cx="142876" cy="1428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3" name="直線接點 22"/>
          <p:cNvCxnSpPr>
            <a:stCxn id="22" idx="6"/>
          </p:cNvCxnSpPr>
          <p:nvPr/>
        </p:nvCxnSpPr>
        <p:spPr>
          <a:xfrm>
            <a:off x="4071934" y="5357826"/>
            <a:ext cx="4071966" cy="184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橢圓 23"/>
          <p:cNvSpPr/>
          <p:nvPr/>
        </p:nvSpPr>
        <p:spPr>
          <a:xfrm>
            <a:off x="6000760" y="3143248"/>
            <a:ext cx="142876" cy="1428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5" name="直線接點 24"/>
          <p:cNvCxnSpPr>
            <a:stCxn id="24" idx="6"/>
          </p:cNvCxnSpPr>
          <p:nvPr/>
        </p:nvCxnSpPr>
        <p:spPr>
          <a:xfrm>
            <a:off x="6143636" y="3214686"/>
            <a:ext cx="2000264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橢圓 25"/>
          <p:cNvSpPr/>
          <p:nvPr/>
        </p:nvSpPr>
        <p:spPr>
          <a:xfrm>
            <a:off x="5572132" y="4214818"/>
            <a:ext cx="142876" cy="1428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7" name="直線接點 26"/>
          <p:cNvCxnSpPr>
            <a:stCxn id="26" idx="6"/>
          </p:cNvCxnSpPr>
          <p:nvPr/>
        </p:nvCxnSpPr>
        <p:spPr>
          <a:xfrm>
            <a:off x="5715008" y="4286256"/>
            <a:ext cx="2428892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770902" y="160945"/>
            <a:ext cx="2800966" cy="11249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       連線路徑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64641" y="365916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C00000"/>
                </a:solidFill>
              </a:rPr>
              <a:t>Step</a:t>
            </a:r>
            <a:r>
              <a:rPr lang="en-US" altLang="zh-TW" sz="3600" b="1" dirty="0" smtClean="0">
                <a:solidFill>
                  <a:srgbClr val="FFFFFF"/>
                </a:solidFill>
              </a:rPr>
              <a:t>1</a:t>
            </a:r>
            <a:endParaRPr lang="zh-TW" altLang="en-US" sz="3600" b="1" dirty="0">
              <a:solidFill>
                <a:srgbClr val="FFFFFF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貳、數位資源服務與說明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 l="-104" r="3428" b="2396"/>
          <a:stretch>
            <a:fillRect/>
          </a:stretch>
        </p:blipFill>
        <p:spPr bwMode="auto">
          <a:xfrm>
            <a:off x="3286116" y="188635"/>
            <a:ext cx="1416743" cy="1097225"/>
          </a:xfrm>
          <a:prstGeom prst="roundRect">
            <a:avLst/>
          </a:prstGeom>
          <a:blipFill rotWithShape="0">
            <a:blip r:embed="rId3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</p:pic>
      <p:sp>
        <p:nvSpPr>
          <p:cNvPr id="10" name="矩形 9"/>
          <p:cNvSpPr/>
          <p:nvPr/>
        </p:nvSpPr>
        <p:spPr>
          <a:xfrm>
            <a:off x="5286380" y="428604"/>
            <a:ext cx="314701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1200"/>
              </a:spcBef>
              <a:buSzPct val="80000"/>
              <a:buNone/>
            </a:pP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電子書服務平台</a:t>
            </a:r>
          </a:p>
        </p:txBody>
      </p:sp>
      <p:sp>
        <p:nvSpPr>
          <p:cNvPr id="14" name="矩形 13"/>
          <p:cNvSpPr/>
          <p:nvPr/>
        </p:nvSpPr>
        <p:spPr>
          <a:xfrm>
            <a:off x="5781261" y="1284604"/>
            <a:ext cx="2286016" cy="4286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solidFill>
                  <a:schemeClr val="bg1"/>
                </a:solidFill>
                <a:latin typeface="+mj-ea"/>
                <a:ea typeface="+mj-ea"/>
              </a:rPr>
              <a:t>ebook.nlpi.edu.tw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628800"/>
            <a:ext cx="5295949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矩形 15"/>
          <p:cNvSpPr/>
          <p:nvPr/>
        </p:nvSpPr>
        <p:spPr>
          <a:xfrm>
            <a:off x="3347864" y="5229200"/>
            <a:ext cx="776319" cy="38415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dirty="0">
              <a:ln w="5715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627784" y="2636912"/>
            <a:ext cx="471267" cy="28393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dirty="0">
              <a:ln w="57150">
                <a:solidFill>
                  <a:schemeClr val="tx1"/>
                </a:solidFill>
              </a:ln>
              <a:noFill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/>
          <a:srcRect r="33750"/>
          <a:stretch>
            <a:fillRect/>
          </a:stretch>
        </p:blipFill>
        <p:spPr bwMode="auto">
          <a:xfrm>
            <a:off x="4170079" y="2828125"/>
            <a:ext cx="4765126" cy="3286148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矩形 18"/>
          <p:cNvSpPr/>
          <p:nvPr/>
        </p:nvSpPr>
        <p:spPr>
          <a:xfrm>
            <a:off x="4429124" y="4071942"/>
            <a:ext cx="1201114" cy="25203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dirty="0">
              <a:ln w="5715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20" name="向左箭號 19"/>
          <p:cNvSpPr/>
          <p:nvPr/>
        </p:nvSpPr>
        <p:spPr>
          <a:xfrm rot="13103093">
            <a:off x="2973092" y="3435651"/>
            <a:ext cx="1669215" cy="69719"/>
          </a:xfrm>
          <a:prstGeom prst="leftArrow">
            <a:avLst/>
          </a:prstGeom>
          <a:solidFill>
            <a:srgbClr val="C0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 bwMode="auto">
          <a:xfrm>
            <a:off x="5774076" y="1857364"/>
            <a:ext cx="3369924" cy="673100"/>
          </a:xfrm>
          <a:prstGeom prst="rect">
            <a:avLst/>
          </a:prstGeom>
          <a:solidFill>
            <a:schemeClr val="accent6"/>
          </a:solidFill>
          <a:ln w="381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288000" anchor="ctr"/>
          <a:lstStyle/>
          <a:p>
            <a:pPr>
              <a:defRPr/>
            </a:pPr>
            <a:r>
              <a:rPr kumimoji="0" lang="zh-TW" altLang="en-US" sz="1600" b="1" dirty="0" smtClean="0">
                <a:solidFill>
                  <a:schemeClr val="bg1"/>
                </a:solidFill>
                <a:latin typeface="+mj-ea"/>
                <a:ea typeface="+mj-ea"/>
                <a:cs typeface="Times New Roman" pitchFamily="18" charset="0"/>
              </a:rPr>
              <a:t>會員超過</a:t>
            </a:r>
            <a:r>
              <a:rPr kumimoji="0" lang="en-US" altLang="zh-TW" sz="1600" b="1" dirty="0" smtClean="0">
                <a:solidFill>
                  <a:schemeClr val="bg1"/>
                </a:solidFill>
                <a:latin typeface="+mj-ea"/>
                <a:ea typeface="+mj-ea"/>
                <a:cs typeface="Times New Roman" pitchFamily="18" charset="0"/>
              </a:rPr>
              <a:t>140,000</a:t>
            </a:r>
            <a:r>
              <a:rPr kumimoji="0" lang="zh-TW" altLang="en-US" sz="1600" b="1" dirty="0" smtClean="0">
                <a:solidFill>
                  <a:schemeClr val="bg1"/>
                </a:solidFill>
                <a:latin typeface="+mj-ea"/>
                <a:ea typeface="+mj-ea"/>
                <a:cs typeface="Times New Roman" pitchFamily="18" charset="0"/>
              </a:rPr>
              <a:t>人</a:t>
            </a:r>
            <a:endParaRPr kumimoji="0" lang="en-US" altLang="zh-TW" sz="1600" b="1" dirty="0" smtClean="0">
              <a:solidFill>
                <a:schemeClr val="bg1"/>
              </a:solidFill>
              <a:latin typeface="+mj-ea"/>
              <a:ea typeface="+mj-ea"/>
              <a:cs typeface="Times New Roman" pitchFamily="18" charset="0"/>
            </a:endParaRPr>
          </a:p>
          <a:p>
            <a:pPr>
              <a:defRPr/>
            </a:pPr>
            <a:r>
              <a:rPr kumimoji="0" lang="zh-TW" altLang="en-US" sz="1600" b="1" dirty="0" smtClean="0">
                <a:solidFill>
                  <a:schemeClr val="bg1"/>
                </a:solidFill>
                <a:latin typeface="+mj-ea"/>
                <a:ea typeface="+mj-ea"/>
                <a:cs typeface="Times New Roman" pitchFamily="18" charset="0"/>
              </a:rPr>
              <a:t>平均每月超過</a:t>
            </a:r>
            <a:r>
              <a:rPr kumimoji="0" lang="en-US" altLang="zh-TW" sz="1600" b="1" dirty="0" smtClean="0">
                <a:solidFill>
                  <a:schemeClr val="bg1"/>
                </a:solidFill>
                <a:latin typeface="+mj-ea"/>
                <a:ea typeface="+mj-ea"/>
                <a:cs typeface="Times New Roman" pitchFamily="18" charset="0"/>
              </a:rPr>
              <a:t>18,600</a:t>
            </a:r>
            <a:r>
              <a:rPr kumimoji="0" lang="zh-TW" altLang="en-US" sz="1600" b="1" dirty="0" smtClean="0">
                <a:solidFill>
                  <a:schemeClr val="bg1"/>
                </a:solidFill>
                <a:latin typeface="+mj-ea"/>
                <a:ea typeface="+mj-ea"/>
                <a:cs typeface="Times New Roman" pitchFamily="18" charset="0"/>
              </a:rPr>
              <a:t>本書被借出</a:t>
            </a:r>
            <a:endParaRPr kumimoji="0" lang="en-US" altLang="zh-TW" sz="1600" b="1" dirty="0">
              <a:solidFill>
                <a:schemeClr val="bg1"/>
              </a:solidFill>
              <a:latin typeface="+mj-ea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770902" y="160945"/>
            <a:ext cx="2800966" cy="11249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       認識平台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36811" y="349580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C00000"/>
                </a:solidFill>
              </a:rPr>
              <a:t>Step </a:t>
            </a:r>
            <a:r>
              <a:rPr lang="en-US" altLang="zh-TW" sz="3600" b="1" dirty="0" smtClean="0">
                <a:solidFill>
                  <a:srgbClr val="FFFFFF"/>
                </a:solidFill>
              </a:rPr>
              <a:t>2</a:t>
            </a:r>
            <a:endParaRPr lang="zh-TW" altLang="en-US" sz="3600" b="1" dirty="0">
              <a:solidFill>
                <a:srgbClr val="FFFFFF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貳、數位資源服務與說明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 l="-104" r="3428" b="2396"/>
          <a:stretch>
            <a:fillRect/>
          </a:stretch>
        </p:blipFill>
        <p:spPr bwMode="auto">
          <a:xfrm>
            <a:off x="3286116" y="188635"/>
            <a:ext cx="1416743" cy="1097225"/>
          </a:xfrm>
          <a:prstGeom prst="roundRect">
            <a:avLst/>
          </a:prstGeom>
          <a:blipFill rotWithShape="0">
            <a:blip r:embed="rId3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</p:pic>
      <p:sp>
        <p:nvSpPr>
          <p:cNvPr id="10" name="矩形 9"/>
          <p:cNvSpPr/>
          <p:nvPr/>
        </p:nvSpPr>
        <p:spPr>
          <a:xfrm>
            <a:off x="5286380" y="428604"/>
            <a:ext cx="314701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1200"/>
              </a:spcBef>
              <a:buSzPct val="80000"/>
              <a:buNone/>
            </a:pP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電子書服務平台</a:t>
            </a: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539552" y="1556792"/>
            <a:ext cx="8136904" cy="760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l"/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本平台電子書以正體中文為主，目前已有超過３萬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1,000 </a:t>
            </a: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   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種電子書提供讀者免費借閱。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marL="0" lvl="8" fontAlgn="base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l"/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可透過電腦及手機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/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平板等行動裝置隨時閱讀。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marL="0" lvl="8" fontAlgn="base">
              <a:spcBef>
                <a:spcPts val="600"/>
              </a:spcBef>
              <a:spcAft>
                <a:spcPct val="0"/>
              </a:spcAft>
            </a:pPr>
            <a:endParaRPr lang="en-US" altLang="zh-TW" sz="24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marL="0" lvl="8" fontAlgn="base">
              <a:spcBef>
                <a:spcPts val="600"/>
              </a:spcBef>
              <a:spcAft>
                <a:spcPct val="0"/>
              </a:spcAft>
            </a:pPr>
            <a:endParaRPr lang="en-US" altLang="zh-TW" sz="24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marL="0" lvl="8" fontAlgn="base">
              <a:spcBef>
                <a:spcPts val="600"/>
              </a:spcBef>
              <a:spcAft>
                <a:spcPct val="0"/>
              </a:spcAft>
            </a:pPr>
            <a:endParaRPr lang="en-US" altLang="zh-TW" sz="24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marL="0" lvl="8" fontAlgn="base">
              <a:spcBef>
                <a:spcPts val="600"/>
              </a:spcBef>
              <a:spcAft>
                <a:spcPct val="0"/>
              </a:spcAft>
            </a:pPr>
            <a:endParaRPr lang="en-US" altLang="zh-TW" sz="24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marL="0" lvl="8" fontAlgn="base">
              <a:spcBef>
                <a:spcPts val="600"/>
              </a:spcBef>
              <a:spcAft>
                <a:spcPct val="0"/>
              </a:spcAft>
            </a:pPr>
            <a:endParaRPr lang="en-US" altLang="zh-TW" sz="24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marL="0" lvl="8" fontAlgn="base">
              <a:spcBef>
                <a:spcPts val="600"/>
              </a:spcBef>
              <a:spcAft>
                <a:spcPct val="0"/>
              </a:spcAft>
            </a:pPr>
            <a:endParaRPr lang="en-US" altLang="zh-TW" sz="24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marL="0" lvl="8" fontAlgn="base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l"/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收錄各類出版品及知名作家著作。</a:t>
            </a:r>
          </a:p>
          <a:p>
            <a:pPr>
              <a:spcBef>
                <a:spcPts val="600"/>
              </a:spcBef>
              <a:buFont typeface="Wingdings" pitchFamily="2" charset="2"/>
              <a:buChar char="l"/>
            </a:pPr>
            <a:endParaRPr lang="en-US" altLang="zh-TW" sz="24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l"/>
            </a:pPr>
            <a:endParaRPr lang="en-US" altLang="zh-TW" sz="24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en-US" altLang="zh-TW" sz="24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en-US" altLang="zh-TW" sz="24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en-US" altLang="zh-TW" sz="24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en-US" altLang="zh-TW" sz="24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en-US" altLang="zh-TW" sz="24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35" name="橢圓 34"/>
          <p:cNvSpPr/>
          <p:nvPr/>
        </p:nvSpPr>
        <p:spPr>
          <a:xfrm>
            <a:off x="4429859" y="6032493"/>
            <a:ext cx="162427" cy="1655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圓角矩形 33"/>
          <p:cNvSpPr/>
          <p:nvPr/>
        </p:nvSpPr>
        <p:spPr>
          <a:xfrm>
            <a:off x="4355976" y="3068960"/>
            <a:ext cx="1588872" cy="2088232"/>
          </a:xfrm>
          <a:prstGeom prst="roundRect">
            <a:avLst>
              <a:gd name="adj" fmla="val 9482"/>
            </a:avLst>
          </a:prstGeom>
          <a:ln w="28575"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6" name="Picture 1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01675" y="3167305"/>
            <a:ext cx="1308254" cy="174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橢圓 36"/>
          <p:cNvSpPr/>
          <p:nvPr/>
        </p:nvSpPr>
        <p:spPr>
          <a:xfrm>
            <a:off x="5100832" y="4952132"/>
            <a:ext cx="138977" cy="1416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" name="圖片 39" descr="imag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3284984"/>
            <a:ext cx="2448272" cy="1680364"/>
          </a:xfrm>
          <a:prstGeom prst="rect">
            <a:avLst/>
          </a:prstGeom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75656" y="3356992"/>
            <a:ext cx="1728192" cy="1156616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加號 42"/>
          <p:cNvSpPr/>
          <p:nvPr/>
        </p:nvSpPr>
        <p:spPr>
          <a:xfrm>
            <a:off x="3707904" y="3933056"/>
            <a:ext cx="360040" cy="36004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加號 43"/>
          <p:cNvSpPr/>
          <p:nvPr/>
        </p:nvSpPr>
        <p:spPr>
          <a:xfrm>
            <a:off x="6300192" y="4005064"/>
            <a:ext cx="360040" cy="36004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5" name="圖片 44" descr="下載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60232" y="3068960"/>
            <a:ext cx="2088232" cy="2088232"/>
          </a:xfrm>
          <a:prstGeom prst="rect">
            <a:avLst/>
          </a:prstGeom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236296" y="3356992"/>
            <a:ext cx="941124" cy="148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11元的鐵道旅行 , 十一元的鐵道旅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58906">
            <a:off x="7835876" y="88834"/>
            <a:ext cx="1091293" cy="141318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頁尾版面配置區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貳、數位資源服務與說明</a:t>
            </a:r>
          </a:p>
        </p:txBody>
      </p:sp>
      <p:sp>
        <p:nvSpPr>
          <p:cNvPr id="25" name="矩形 24"/>
          <p:cNvSpPr/>
          <p:nvPr/>
        </p:nvSpPr>
        <p:spPr>
          <a:xfrm>
            <a:off x="2571736" y="1928802"/>
            <a:ext cx="2428892" cy="92869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150423" y="109815"/>
            <a:ext cx="4207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Step</a:t>
            </a:r>
            <a:r>
              <a:rPr lang="en-US" altLang="zh-TW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3 </a:t>
            </a:r>
            <a:r>
              <a:rPr lang="zh-TW" alt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加入會員</a:t>
            </a:r>
            <a:endParaRPr lang="en-US" altLang="zh-TW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39101" y="571480"/>
            <a:ext cx="314701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buSzPct val="80000"/>
              <a:buNone/>
            </a:pP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電子書服務平台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b="8872"/>
          <a:stretch>
            <a:fillRect/>
          </a:stretch>
        </p:blipFill>
        <p:spPr bwMode="auto">
          <a:xfrm>
            <a:off x="370457" y="1291412"/>
            <a:ext cx="6987625" cy="5103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矩形 17"/>
          <p:cNvSpPr/>
          <p:nvPr/>
        </p:nvSpPr>
        <p:spPr>
          <a:xfrm>
            <a:off x="6500826" y="1273996"/>
            <a:ext cx="785818" cy="31849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dirty="0">
              <a:ln w="5715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030930" y="1285860"/>
            <a:ext cx="469896" cy="24498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dirty="0">
              <a:ln w="57150">
                <a:solidFill>
                  <a:schemeClr val="tx1"/>
                </a:solidFill>
              </a:ln>
              <a:noFill/>
            </a:endParaRPr>
          </a:p>
        </p:txBody>
      </p:sp>
      <p:pic>
        <p:nvPicPr>
          <p:cNvPr id="10" name="Picture 5" descr="理直氣平, 講理就好8, 勇於改變才會進步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58906">
            <a:off x="7930305" y="703360"/>
            <a:ext cx="995963" cy="140057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9" descr="手作點心200道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58906">
            <a:off x="7914889" y="1349128"/>
            <a:ext cx="1011829" cy="140099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1" descr="貓咪可不可以去上班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258906">
            <a:off x="7926900" y="2090999"/>
            <a:ext cx="1164776" cy="13977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5" descr="新版多益文法攻略, New TOEIC, NEW TOEIC 文法攻略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258906">
            <a:off x="7941554" y="2632090"/>
            <a:ext cx="989877" cy="13705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矩形圖說文字 16"/>
          <p:cNvSpPr/>
          <p:nvPr/>
        </p:nvSpPr>
        <p:spPr>
          <a:xfrm>
            <a:off x="3643306" y="285728"/>
            <a:ext cx="3929090" cy="642942"/>
          </a:xfrm>
          <a:prstGeom prst="wedgeRectCallout">
            <a:avLst>
              <a:gd name="adj1" fmla="val 13694"/>
              <a:gd name="adj2" fmla="val 9851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+mj-ea"/>
                <a:ea typeface="+mj-ea"/>
              </a:rPr>
              <a:t>全國民眾持各縣市公共圖書館借閱證</a:t>
            </a:r>
          </a:p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+mj-ea"/>
                <a:ea typeface="+mj-ea"/>
              </a:rPr>
              <a:t>即可免費加入會員使用</a:t>
            </a:r>
          </a:p>
        </p:txBody>
      </p:sp>
      <p:pic>
        <p:nvPicPr>
          <p:cNvPr id="16" name="Picture 4" descr="mzl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887276">
            <a:off x="7344087" y="4629451"/>
            <a:ext cx="1160460" cy="116046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頁尾版面配置區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貳、數位資源服務與說明</a:t>
            </a:r>
          </a:p>
        </p:txBody>
      </p:sp>
      <p:sp>
        <p:nvSpPr>
          <p:cNvPr id="25" name="矩形 24"/>
          <p:cNvSpPr/>
          <p:nvPr/>
        </p:nvSpPr>
        <p:spPr>
          <a:xfrm>
            <a:off x="2571736" y="1928802"/>
            <a:ext cx="2428892" cy="92869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矩形 31"/>
          <p:cNvSpPr/>
          <p:nvPr/>
        </p:nvSpPr>
        <p:spPr>
          <a:xfrm>
            <a:off x="143417" y="571480"/>
            <a:ext cx="626966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buSzPct val="80000"/>
              <a:buNone/>
            </a:pP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電子書服務平台</a:t>
            </a:r>
            <a:r>
              <a:rPr kumimoji="0" lang="en-US" altLang="zh-TW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-</a:t>
            </a: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各縣市閱讀概況</a:t>
            </a:r>
          </a:p>
        </p:txBody>
      </p:sp>
      <p:sp>
        <p:nvSpPr>
          <p:cNvPr id="6" name="矩形 5"/>
          <p:cNvSpPr/>
          <p:nvPr/>
        </p:nvSpPr>
        <p:spPr>
          <a:xfrm>
            <a:off x="285720" y="1428736"/>
            <a:ext cx="41434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lnSpc>
                <a:spcPts val="3600"/>
              </a:lnSpc>
              <a:spcBef>
                <a:spcPts val="6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kumimoji="0" lang="zh-TW" altLang="en-US" sz="2400" dirty="0" smtClean="0">
                <a:latin typeface="+mj-ea"/>
                <a:ea typeface="+mj-ea"/>
              </a:rPr>
              <a:t>各縣市會員數分布前十名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50423" y="109815"/>
            <a:ext cx="4207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Step</a:t>
            </a:r>
            <a:r>
              <a:rPr lang="en-US" altLang="zh-TW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3 </a:t>
            </a:r>
            <a:r>
              <a:rPr lang="zh-TW" alt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加入會員</a:t>
            </a:r>
            <a:endParaRPr lang="en-US" altLang="zh-TW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786314" y="1428736"/>
            <a:ext cx="3857652" cy="511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lnSpc>
                <a:spcPts val="3600"/>
              </a:lnSpc>
              <a:spcBef>
                <a:spcPts val="6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kumimoji="0" lang="zh-TW" altLang="en-US" sz="2400" dirty="0" smtClean="0">
                <a:latin typeface="+mj-ea"/>
                <a:ea typeface="+mj-ea"/>
              </a:rPr>
              <a:t>各縣市會員閱讀量前十名</a:t>
            </a:r>
          </a:p>
        </p:txBody>
      </p:sp>
      <p:sp>
        <p:nvSpPr>
          <p:cNvPr id="12" name="矩形 11"/>
          <p:cNvSpPr/>
          <p:nvPr/>
        </p:nvSpPr>
        <p:spPr>
          <a:xfrm>
            <a:off x="6500794" y="785794"/>
            <a:ext cx="264320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lnSpc>
                <a:spcPts val="3600"/>
              </a:lnSpc>
              <a:spcBef>
                <a:spcPts val="600"/>
              </a:spcBef>
              <a:buClr>
                <a:schemeClr val="accent1"/>
              </a:buClr>
              <a:buSzPct val="85000"/>
            </a:pPr>
            <a:r>
              <a:rPr kumimoji="0" lang="zh-TW" altLang="en-US" sz="1600" dirty="0" smtClean="0">
                <a:latin typeface="+mj-ea"/>
                <a:ea typeface="+mj-ea"/>
              </a:rPr>
              <a:t>統計期間：</a:t>
            </a:r>
            <a:r>
              <a:rPr kumimoji="0" lang="en-US" altLang="zh-TW" sz="1600" dirty="0" smtClean="0">
                <a:latin typeface="+mj-ea"/>
                <a:ea typeface="+mj-ea"/>
              </a:rPr>
              <a:t>97.11~104.12    </a:t>
            </a:r>
            <a:endParaRPr kumimoji="0" lang="zh-TW" altLang="en-US" sz="1600" dirty="0" smtClean="0">
              <a:latin typeface="+mj-ea"/>
              <a:ea typeface="+mj-ea"/>
            </a:endParaRPr>
          </a:p>
        </p:txBody>
      </p:sp>
      <p:graphicFrame>
        <p:nvGraphicFramePr>
          <p:cNvPr id="13" name="圖表 12"/>
          <p:cNvGraphicFramePr/>
          <p:nvPr/>
        </p:nvGraphicFramePr>
        <p:xfrm>
          <a:off x="428596" y="2000240"/>
          <a:ext cx="5286412" cy="3714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矩形 13"/>
          <p:cNvSpPr/>
          <p:nvPr/>
        </p:nvSpPr>
        <p:spPr>
          <a:xfrm>
            <a:off x="357158" y="5715016"/>
            <a:ext cx="8215370" cy="503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lnSpc>
                <a:spcPts val="3600"/>
              </a:lnSpc>
              <a:spcBef>
                <a:spcPts val="6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kumimoji="0" lang="zh-TW" altLang="en-US" sz="2200" dirty="0" smtClean="0">
                <a:latin typeface="+mj-ea"/>
                <a:ea typeface="+mj-ea"/>
              </a:rPr>
              <a:t>會員數及借閱冊數最少的３個縣市：金門縣、連江縣、澎湖縣</a:t>
            </a:r>
          </a:p>
        </p:txBody>
      </p:sp>
      <p:graphicFrame>
        <p:nvGraphicFramePr>
          <p:cNvPr id="11" name="圖表 10"/>
          <p:cNvGraphicFramePr/>
          <p:nvPr/>
        </p:nvGraphicFramePr>
        <p:xfrm>
          <a:off x="5072066" y="1928802"/>
          <a:ext cx="4929190" cy="3714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Oval 11"/>
          <p:cNvSpPr>
            <a:spLocks noChangeArrowheads="1"/>
          </p:cNvSpPr>
          <p:nvPr/>
        </p:nvSpPr>
        <p:spPr bwMode="auto">
          <a:xfrm>
            <a:off x="3857620" y="4714884"/>
            <a:ext cx="546100" cy="4476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 b="1"/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85926"/>
            <a:ext cx="7673021" cy="3690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向右箭號 12"/>
          <p:cNvSpPr/>
          <p:nvPr/>
        </p:nvSpPr>
        <p:spPr>
          <a:xfrm>
            <a:off x="3500430" y="3071810"/>
            <a:ext cx="428628" cy="1428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右箭號 13"/>
          <p:cNvSpPr/>
          <p:nvPr/>
        </p:nvSpPr>
        <p:spPr>
          <a:xfrm>
            <a:off x="5857884" y="4286256"/>
            <a:ext cx="428628" cy="1428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Rectangle 3"/>
          <p:cNvSpPr txBox="1">
            <a:spLocks/>
          </p:cNvSpPr>
          <p:nvPr/>
        </p:nvSpPr>
        <p:spPr>
          <a:xfrm>
            <a:off x="500034" y="1357298"/>
            <a:ext cx="6429420" cy="4286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lvl="0" indent="-342900">
              <a:spcBef>
                <a:spcPts val="1200"/>
              </a:spcBef>
              <a:buClr>
                <a:schemeClr val="tx2"/>
              </a:buClr>
              <a:buSzPct val="70000"/>
            </a:pPr>
            <a:r>
              <a:rPr lang="zh-TW" altLang="en-US" sz="2400" b="1" dirty="0" smtClean="0">
                <a:latin typeface="+mj-ea"/>
                <a:ea typeface="+mj-ea"/>
              </a:rPr>
              <a:t>選擇註冊館別</a:t>
            </a:r>
            <a:r>
              <a:rPr lang="en-US" altLang="zh-TW" sz="2400" dirty="0" smtClean="0">
                <a:latin typeface="+mj-ea"/>
                <a:ea typeface="+mj-ea"/>
              </a:rPr>
              <a:t>-</a:t>
            </a:r>
            <a:r>
              <a:rPr kumimoji="1" lang="zh-TW" altLang="en-US" dirty="0" smtClean="0">
                <a:latin typeface="+mj-ea"/>
                <a:ea typeface="+mj-ea"/>
                <a:cs typeface="Calibri" pitchFamily="34" charset="0"/>
              </a:rPr>
              <a:t>以您國內任一公共圖書館有效借閱證進行註冊</a:t>
            </a:r>
            <a:endParaRPr lang="en-US" altLang="zh-TW" dirty="0" smtClean="0">
              <a:latin typeface="+mj-ea"/>
              <a:ea typeface="+mj-ea"/>
            </a:endParaRPr>
          </a:p>
          <a:p>
            <a:pPr marL="342900" lvl="0" indent="-342900">
              <a:spcBef>
                <a:spcPts val="1200"/>
              </a:spcBef>
              <a:buClr>
                <a:schemeClr val="tx2"/>
              </a:buClr>
              <a:buSzPct val="70000"/>
            </a:pPr>
            <a:endParaRPr kumimoji="0" lang="zh-TW" alt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Times New Roman" pitchFamily="18" charset="0"/>
            </a:endParaRPr>
          </a:p>
        </p:txBody>
      </p:sp>
      <p:sp>
        <p:nvSpPr>
          <p:cNvPr id="19" name="圓角矩形 11"/>
          <p:cNvSpPr>
            <a:spLocks noChangeArrowheads="1"/>
          </p:cNvSpPr>
          <p:nvPr/>
        </p:nvSpPr>
        <p:spPr bwMode="auto">
          <a:xfrm>
            <a:off x="3857620" y="4933520"/>
            <a:ext cx="571504" cy="352868"/>
          </a:xfrm>
          <a:prstGeom prst="roundRect">
            <a:avLst>
              <a:gd name="adj" fmla="val 16667"/>
            </a:avLst>
          </a:prstGeom>
          <a:solidFill>
            <a:schemeClr val="bg1">
              <a:alpha val="30196"/>
            </a:schemeClr>
          </a:solidFill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endParaRPr lang="zh-TW" altLang="en-US">
              <a:ln w="38100">
                <a:solidFill>
                  <a:schemeClr val="tx1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50423" y="109815"/>
            <a:ext cx="4207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Step</a:t>
            </a:r>
            <a:r>
              <a:rPr lang="en-US" altLang="zh-TW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3 </a:t>
            </a:r>
            <a:r>
              <a:rPr lang="zh-TW" alt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加入會員</a:t>
            </a:r>
            <a:endParaRPr lang="en-US" altLang="zh-TW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43417" y="571480"/>
            <a:ext cx="500008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buSzPct val="80000"/>
              <a:buNone/>
            </a:pP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電子書服務平台</a:t>
            </a:r>
            <a:r>
              <a:rPr kumimoji="0" lang="en-US" altLang="zh-TW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-</a:t>
            </a: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加入會員</a:t>
            </a:r>
          </a:p>
        </p:txBody>
      </p:sp>
      <p:sp>
        <p:nvSpPr>
          <p:cNvPr id="26" name="矩形 25"/>
          <p:cNvSpPr/>
          <p:nvPr/>
        </p:nvSpPr>
        <p:spPr>
          <a:xfrm>
            <a:off x="724002" y="2691829"/>
            <a:ext cx="2776428" cy="94522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dirty="0">
              <a:ln w="5715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17576" y="3972242"/>
            <a:ext cx="5140308" cy="89770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dirty="0">
              <a:ln w="5715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67122" y="5849543"/>
            <a:ext cx="4704944" cy="3565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請向</a:t>
            </a:r>
            <a:r>
              <a:rPr lang="zh-TW" alt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「原辦證圖書館」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確認證號／密碼是否正確</a:t>
            </a:r>
          </a:p>
        </p:txBody>
      </p:sp>
      <p:sp>
        <p:nvSpPr>
          <p:cNvPr id="29" name="矩形 28"/>
          <p:cNvSpPr/>
          <p:nvPr/>
        </p:nvSpPr>
        <p:spPr>
          <a:xfrm>
            <a:off x="149440" y="5429264"/>
            <a:ext cx="3214710" cy="4286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 smtClean="0">
                <a:solidFill>
                  <a:schemeClr val="bg1"/>
                </a:solidFill>
                <a:latin typeface="+mj-ea"/>
                <a:ea typeface="+mj-ea"/>
              </a:rPr>
              <a:t>   加入會員失敗怎麼辦？</a:t>
            </a:r>
            <a:r>
              <a:rPr lang="en-US" altLang="zh-TW" b="1" dirty="0" smtClean="0">
                <a:solidFill>
                  <a:schemeClr val="bg1"/>
                </a:solidFill>
                <a:latin typeface="+mj-ea"/>
                <a:ea typeface="+mj-ea"/>
              </a:rPr>
              <a:t> 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4000496" y="2699521"/>
            <a:ext cx="3256020" cy="872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TW" dirty="0" smtClean="0">
                <a:solidFill>
                  <a:srgbClr val="1254B6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1.</a:t>
            </a:r>
            <a:r>
              <a:rPr lang="zh-TW" altLang="en-US" dirty="0" smtClean="0">
                <a:solidFill>
                  <a:srgbClr val="1254B6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選擇「圖書館所在區域」</a:t>
            </a:r>
            <a:endParaRPr lang="en-US" altLang="zh-TW" dirty="0" smtClean="0">
              <a:solidFill>
                <a:srgbClr val="1254B6"/>
              </a:solidFill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TW" dirty="0" smtClean="0">
                <a:solidFill>
                  <a:srgbClr val="1254B6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2.</a:t>
            </a:r>
            <a:r>
              <a:rPr lang="zh-TW" altLang="en-US" dirty="0" smtClean="0">
                <a:solidFill>
                  <a:srgbClr val="1254B6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選擇您的  「借閱證所屬館別</a:t>
            </a:r>
            <a:endParaRPr lang="zh-TW" altLang="en-US" dirty="0">
              <a:solidFill>
                <a:srgbClr val="1254B6"/>
              </a:solidFill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6357950" y="4071942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1254B6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3.</a:t>
            </a:r>
            <a:r>
              <a:rPr lang="zh-TW" altLang="en-US" dirty="0" smtClean="0">
                <a:solidFill>
                  <a:srgbClr val="1254B6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依指示輸入正確的證號及密碼</a:t>
            </a:r>
            <a:endParaRPr lang="en-US" altLang="zh-TW" b="1" dirty="0" smtClean="0">
              <a:solidFill>
                <a:srgbClr val="1254B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6357950" y="5059932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1254B6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４</a:t>
            </a:r>
            <a:r>
              <a:rPr lang="en-US" altLang="zh-TW" dirty="0" smtClean="0">
                <a:solidFill>
                  <a:srgbClr val="1254B6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.</a:t>
            </a:r>
            <a:r>
              <a:rPr lang="zh-TW" altLang="en-US" dirty="0" smtClean="0">
                <a:solidFill>
                  <a:srgbClr val="1254B6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「送出」</a:t>
            </a:r>
          </a:p>
        </p:txBody>
      </p:sp>
      <p:sp>
        <p:nvSpPr>
          <p:cNvPr id="35" name="向右箭號 34"/>
          <p:cNvSpPr/>
          <p:nvPr/>
        </p:nvSpPr>
        <p:spPr>
          <a:xfrm>
            <a:off x="4429124" y="5143511"/>
            <a:ext cx="1857388" cy="13740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頁尾版面配置區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貳、數位資源服務與說明</a:t>
            </a:r>
          </a:p>
        </p:txBody>
      </p:sp>
      <p:sp>
        <p:nvSpPr>
          <p:cNvPr id="25" name="矩形 24"/>
          <p:cNvSpPr/>
          <p:nvPr/>
        </p:nvSpPr>
        <p:spPr>
          <a:xfrm>
            <a:off x="2571736" y="1928802"/>
            <a:ext cx="2428892" cy="92869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150423" y="109815"/>
            <a:ext cx="4207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Step</a:t>
            </a:r>
            <a:r>
              <a:rPr lang="en-US" altLang="zh-TW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4 </a:t>
            </a:r>
            <a:r>
              <a:rPr lang="zh-TW" alt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開始閱讀</a:t>
            </a:r>
            <a:endParaRPr lang="en-US" altLang="zh-TW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380997" y="3409970"/>
            <a:ext cx="3762375" cy="2876550"/>
            <a:chOff x="5167078" y="1409706"/>
            <a:chExt cx="3762375" cy="2876550"/>
          </a:xfrm>
        </p:grpSpPr>
        <p:sp>
          <p:nvSpPr>
            <p:cNvPr id="21" name="矩形 20"/>
            <p:cNvSpPr/>
            <p:nvPr/>
          </p:nvSpPr>
          <p:spPr>
            <a:xfrm>
              <a:off x="5167078" y="1409706"/>
              <a:ext cx="3762375" cy="2876550"/>
            </a:xfrm>
            <a:prstGeom prst="rect">
              <a:avLst/>
            </a:prstGeom>
            <a:noFill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26" name="Group 39"/>
            <p:cNvGraphicFramePr>
              <a:graphicFrameLocks/>
            </p:cNvGraphicFramePr>
            <p:nvPr/>
          </p:nvGraphicFramePr>
          <p:xfrm>
            <a:off x="5257570" y="2098232"/>
            <a:ext cx="3586158" cy="2068963"/>
          </p:xfrm>
          <a:graphic>
            <a:graphicData uri="http://schemas.openxmlformats.org/drawingml/2006/table">
              <a:tbl>
                <a:tblPr>
                  <a:tableStyleId>{E929F9F4-4A8F-4326-A1B4-22849713DDAB}</a:tableStyleId>
                </a:tblPr>
                <a:tblGrid>
                  <a:gridCol w="1125069"/>
                  <a:gridCol w="1318090"/>
                  <a:gridCol w="1142999"/>
                </a:tblGrid>
                <a:tr h="447417"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標楷體" pitchFamily="65" charset="-120"/>
                          <a:buNone/>
                          <a:tabLst/>
                        </a:pPr>
                        <a:endParaRPr kumimoji="0" lang="zh-TW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ea"/>
                          <a:ea typeface="+mj-ea"/>
                        </a:endParaRPr>
                      </a:p>
                    </a:txBody>
                    <a:tcPr marL="77370" marR="77370" marT="38685" marB="38685" horzOverflow="overflow">
                      <a:lnL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標楷體" pitchFamily="65" charset="-120"/>
                          <a:buNone/>
                          <a:tabLst/>
                        </a:pPr>
                        <a:r>
                          <a:rPr kumimoji="0" lang="zh-TW" altLang="en-US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latin typeface="+mj-ea"/>
                            <a:ea typeface="+mj-ea"/>
                          </a:rPr>
                          <a:t>國資圖借閱證</a:t>
                        </a:r>
                        <a:r>
                          <a:rPr kumimoji="0" lang="en-US" altLang="zh-TW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latin typeface="+mj-ea"/>
                            <a:ea typeface="+mj-ea"/>
                          </a:rPr>
                          <a:t>(</a:t>
                        </a:r>
                        <a:r>
                          <a:rPr kumimoji="0" lang="zh-TW" altLang="en-US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latin typeface="+mj-ea"/>
                            <a:ea typeface="+mj-ea"/>
                          </a:rPr>
                          <a:t>含數位證</a:t>
                        </a:r>
                        <a:r>
                          <a:rPr kumimoji="0" lang="en-US" altLang="zh-TW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latin typeface="+mj-ea"/>
                            <a:ea typeface="+mj-ea"/>
                          </a:rPr>
                          <a:t>)</a:t>
                        </a:r>
                        <a:endParaRPr kumimoji="0" lang="en-US" altLang="zh-TW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ea"/>
                          <a:ea typeface="+mj-ea"/>
                        </a:endParaRPr>
                      </a:p>
                    </a:txBody>
                    <a:tcPr marL="77370" marR="77370" marT="38685" marB="38685" horzOverflow="overflow">
                      <a:lnL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標楷體" pitchFamily="65" charset="-120"/>
                          <a:buNone/>
                          <a:tabLst/>
                        </a:pPr>
                        <a:r>
                          <a:rPr kumimoji="0" lang="zh-TW" altLang="en-US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latin typeface="+mj-ea"/>
                            <a:ea typeface="+mj-ea"/>
                          </a:rPr>
                          <a:t>其他公共圖書館借書證</a:t>
                        </a:r>
                        <a:endParaRPr kumimoji="0" lang="zh-TW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ea"/>
                          <a:ea typeface="+mj-ea"/>
                        </a:endParaRPr>
                      </a:p>
                    </a:txBody>
                    <a:tcPr marL="77370" marR="77370" marT="38685" marB="38685" horzOverflow="overflow">
                      <a:lnL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a:tcPr>
                  </a:tc>
                </a:tr>
                <a:tr h="638748">
                  <a:tc>
                    <a:txBody>
                      <a:bodyPr/>
                      <a:lstStyle/>
                      <a:p>
                        <a:pPr marL="0" marR="0" lvl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標楷體" pitchFamily="65" charset="-120"/>
                          <a:buNone/>
                          <a:tabLst/>
                        </a:pPr>
                        <a:r>
                          <a:rPr kumimoji="0" lang="zh-TW" altLang="en-US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latin typeface="+mj-ea"/>
                            <a:ea typeface="+mj-ea"/>
                          </a:rPr>
                          <a:t>電子書</a:t>
                        </a:r>
                        <a:endPara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ea"/>
                          <a:ea typeface="+mj-ea"/>
                        </a:endParaRPr>
                      </a:p>
                      <a:p>
                        <a:pPr marL="0" marR="0" lvl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標楷體" pitchFamily="65" charset="-120"/>
                          <a:buNone/>
                          <a:tabLst/>
                        </a:pPr>
                        <a:r>
                          <a:rPr kumimoji="0" lang="zh-TW" altLang="en-US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latin typeface="+mj-ea"/>
                            <a:ea typeface="+mj-ea"/>
                          </a:rPr>
                          <a:t>服務平台</a:t>
                        </a:r>
                        <a:endPara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ea"/>
                          <a:ea typeface="+mj-ea"/>
                        </a:endParaRPr>
                      </a:p>
                      <a:p>
                        <a:pPr marL="0" marR="0" lvl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標楷體" pitchFamily="65" charset="-120"/>
                          <a:buNone/>
                          <a:tabLst/>
                        </a:pPr>
                        <a:r>
                          <a:rPr kumimoji="0" lang="en-US" altLang="zh-TW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latin typeface="+mj-ea"/>
                            <a:ea typeface="+mj-ea"/>
                          </a:rPr>
                          <a:t>(</a:t>
                        </a:r>
                        <a:r>
                          <a:rPr kumimoji="0" lang="zh-TW" altLang="en-US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latin typeface="+mj-ea"/>
                            <a:ea typeface="+mj-ea"/>
                          </a:rPr>
                          <a:t>會員制</a:t>
                        </a:r>
                        <a:r>
                          <a:rPr kumimoji="0" lang="en-US" altLang="zh-TW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latin typeface="+mj-ea"/>
                            <a:ea typeface="+mj-ea"/>
                          </a:rPr>
                          <a:t>)</a:t>
                        </a:r>
                        <a:endParaRPr kumimoji="0" lang="en-US" altLang="zh-TW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ea"/>
                          <a:ea typeface="+mj-ea"/>
                        </a:endParaRPr>
                      </a:p>
                    </a:txBody>
                    <a:tcPr marL="77370" marR="77370" marT="38685" marB="38685" horzOverflow="overflow">
                      <a:lnL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Trebuchet MS" pitchFamily="34" charset="0"/>
                          <a:buNone/>
                          <a:tabLst/>
                        </a:pPr>
                        <a:r>
                          <a:rPr kumimoji="0" lang="en-US" altLang="zh-TW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latin typeface="+mj-ea"/>
                            <a:ea typeface="+mj-ea"/>
                          </a:rPr>
                          <a:t>V</a:t>
                        </a:r>
                        <a:endParaRPr kumimoji="0" lang="zh-TW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ea"/>
                          <a:ea typeface="+mj-ea"/>
                        </a:endParaRPr>
                      </a:p>
                    </a:txBody>
                    <a:tcPr marL="77370" marR="77370" marT="38685" marB="38685" anchor="ctr" horzOverflow="overflow">
                      <a:lnL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Trebuchet MS" pitchFamily="34" charset="0"/>
                          <a:buNone/>
                          <a:tabLst/>
                        </a:pPr>
                        <a:r>
                          <a:rPr kumimoji="0" lang="zh-TW" altLang="en-US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latin typeface="+mj-ea"/>
                            <a:ea typeface="+mj-ea"/>
                          </a:rPr>
                          <a:t> </a:t>
                        </a:r>
                        <a:r>
                          <a:rPr kumimoji="0" lang="en-US" altLang="zh-TW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latin typeface="+mj-ea"/>
                            <a:ea typeface="+mj-ea"/>
                          </a:rPr>
                          <a:t>V</a:t>
                        </a:r>
                        <a:endParaRPr kumimoji="0" lang="zh-TW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ea"/>
                          <a:ea typeface="+mj-ea"/>
                        </a:endParaRPr>
                      </a:p>
                    </a:txBody>
                    <a:tcPr marL="77370" marR="77370" marT="38685" marB="38685" anchor="ctr" horzOverflow="overflow">
                      <a:lnL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a:tcPr>
                  </a:tc>
                </a:tr>
                <a:tr h="771223">
                  <a:tc>
                    <a:txBody>
                      <a:bodyPr/>
                      <a:lstStyle/>
                      <a:p>
                        <a:pPr marL="0" marR="0" lvl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標楷體" pitchFamily="65" charset="-120"/>
                          <a:buNone/>
                          <a:tabLst/>
                        </a:pPr>
                        <a:r>
                          <a:rPr kumimoji="0" lang="zh-TW" altLang="en-US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latin typeface="+mj-ea"/>
                            <a:ea typeface="+mj-ea"/>
                          </a:rPr>
                          <a:t>電子資料庫指南</a:t>
                        </a:r>
                        <a:endPara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ea"/>
                          <a:ea typeface="+mj-ea"/>
                        </a:endParaRPr>
                      </a:p>
                      <a:p>
                        <a:pPr marL="0" marR="0" lvl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標楷體" pitchFamily="65" charset="-120"/>
                          <a:buNone/>
                          <a:tabLst/>
                          <a:defRPr/>
                        </a:pPr>
                        <a:r>
                          <a:rPr kumimoji="0" lang="en-US" altLang="zh-TW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latin typeface="+mj-ea"/>
                            <a:ea typeface="+mj-ea"/>
                          </a:rPr>
                          <a:t>(</a:t>
                        </a:r>
                        <a:r>
                          <a:rPr kumimoji="0" lang="zh-TW" altLang="en-US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latin typeface="+mj-ea"/>
                            <a:ea typeface="+mj-ea"/>
                          </a:rPr>
                          <a:t>讀者制</a:t>
                        </a:r>
                        <a:r>
                          <a:rPr kumimoji="0" lang="en-US" altLang="zh-TW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latin typeface="+mj-ea"/>
                            <a:ea typeface="+mj-ea"/>
                          </a:rPr>
                          <a:t>)</a:t>
                        </a:r>
                        <a:endParaRPr kumimoji="0" lang="en-US" altLang="zh-TW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ea"/>
                          <a:ea typeface="+mj-ea"/>
                        </a:endParaRPr>
                      </a:p>
                    </a:txBody>
                    <a:tcPr marL="77370" marR="77370" marT="38685" marB="38685" horzOverflow="overflow">
                      <a:lnL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Trebuchet MS" pitchFamily="34" charset="0"/>
                          <a:buNone/>
                          <a:tabLst/>
                        </a:pPr>
                        <a:r>
                          <a:rPr kumimoji="0" lang="en-US" altLang="zh-TW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latin typeface="+mj-ea"/>
                            <a:ea typeface="+mj-ea"/>
                          </a:rPr>
                          <a:t>V</a:t>
                        </a:r>
                        <a:endParaRPr kumimoji="0" lang="zh-TW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ea"/>
                          <a:ea typeface="+mj-ea"/>
                        </a:endParaRPr>
                      </a:p>
                    </a:txBody>
                    <a:tcPr marL="77370" marR="77370" marT="38685" marB="38685" anchor="ctr" horzOverflow="overflow">
                      <a:lnL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標楷體" pitchFamily="65" charset="-120"/>
                          <a:buNone/>
                          <a:tabLst/>
                        </a:pPr>
                        <a:endParaRPr kumimoji="0" lang="zh-TW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ea"/>
                          <a:ea typeface="+mj-ea"/>
                        </a:endParaRPr>
                      </a:p>
                    </a:txBody>
                    <a:tcPr marL="77370" marR="77370" marT="38685" marB="38685" anchor="ctr" horzOverflow="overflow">
                      <a:lnL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27" name="橢圓 26"/>
            <p:cNvSpPr/>
            <p:nvPr/>
          </p:nvSpPr>
          <p:spPr>
            <a:xfrm>
              <a:off x="5471884" y="1523989"/>
              <a:ext cx="500066" cy="5000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 smtClean="0">
                  <a:latin typeface="+mj-ea"/>
                  <a:ea typeface="+mj-ea"/>
                </a:rPr>
                <a:t>權</a:t>
              </a:r>
              <a:endParaRPr lang="zh-TW" altLang="en-US" sz="2400" b="1" dirty="0">
                <a:latin typeface="+mj-ea"/>
                <a:ea typeface="+mj-ea"/>
              </a:endParaRPr>
            </a:p>
          </p:txBody>
        </p:sp>
        <p:sp>
          <p:nvSpPr>
            <p:cNvPr id="28" name="橢圓 27"/>
            <p:cNvSpPr/>
            <p:nvPr/>
          </p:nvSpPr>
          <p:spPr>
            <a:xfrm>
              <a:off x="6114826" y="1523989"/>
              <a:ext cx="500066" cy="50006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 smtClean="0">
                  <a:latin typeface="+mj-ea"/>
                  <a:ea typeface="+mj-ea"/>
                </a:rPr>
                <a:t>限</a:t>
              </a:r>
              <a:endParaRPr lang="zh-TW" altLang="en-US" sz="2400" b="1" dirty="0">
                <a:latin typeface="+mj-ea"/>
                <a:ea typeface="+mj-ea"/>
              </a:endParaRPr>
            </a:p>
          </p:txBody>
        </p:sp>
        <p:sp>
          <p:nvSpPr>
            <p:cNvPr id="29" name="橢圓 28"/>
            <p:cNvSpPr/>
            <p:nvPr/>
          </p:nvSpPr>
          <p:spPr>
            <a:xfrm>
              <a:off x="6757768" y="1523989"/>
              <a:ext cx="500066" cy="5000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 smtClean="0">
                  <a:latin typeface="+mj-ea"/>
                  <a:ea typeface="+mj-ea"/>
                </a:rPr>
                <a:t>不</a:t>
              </a:r>
              <a:endParaRPr lang="zh-TW" altLang="en-US" sz="2400" b="1" dirty="0">
                <a:latin typeface="+mj-ea"/>
                <a:ea typeface="+mj-ea"/>
              </a:endParaRPr>
            </a:p>
          </p:txBody>
        </p:sp>
        <p:sp>
          <p:nvSpPr>
            <p:cNvPr id="30" name="橢圓 29"/>
            <p:cNvSpPr/>
            <p:nvPr/>
          </p:nvSpPr>
          <p:spPr>
            <a:xfrm>
              <a:off x="7400710" y="1523989"/>
              <a:ext cx="500066" cy="5000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 smtClean="0">
                  <a:latin typeface="+mj-ea"/>
                  <a:ea typeface="+mj-ea"/>
                </a:rPr>
                <a:t>相</a:t>
              </a:r>
              <a:endParaRPr lang="zh-TW" altLang="en-US" sz="2400" b="1" dirty="0">
                <a:latin typeface="+mj-ea"/>
                <a:ea typeface="+mj-ea"/>
              </a:endParaRPr>
            </a:p>
          </p:txBody>
        </p:sp>
        <p:sp>
          <p:nvSpPr>
            <p:cNvPr id="31" name="橢圓 30"/>
            <p:cNvSpPr/>
            <p:nvPr/>
          </p:nvSpPr>
          <p:spPr>
            <a:xfrm>
              <a:off x="8043652" y="1523989"/>
              <a:ext cx="500066" cy="500066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 smtClean="0">
                  <a:latin typeface="+mj-ea"/>
                  <a:ea typeface="+mj-ea"/>
                </a:rPr>
                <a:t>同</a:t>
              </a:r>
              <a:endParaRPr lang="zh-TW" altLang="en-US" sz="2400" b="1" dirty="0">
                <a:latin typeface="+mj-ea"/>
                <a:ea typeface="+mj-ea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143417" y="571480"/>
            <a:ext cx="500008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buSzPct val="80000"/>
              <a:buNone/>
            </a:pP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電子書服務平台</a:t>
            </a:r>
            <a:r>
              <a:rPr kumimoji="0" lang="en-US" altLang="zh-TW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-</a:t>
            </a: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登入使用</a:t>
            </a: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736"/>
            <a:ext cx="8429684" cy="1786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7750178" y="1357298"/>
            <a:ext cx="893763" cy="427922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b="1"/>
          </a:p>
        </p:txBody>
      </p:sp>
      <p:pic>
        <p:nvPicPr>
          <p:cNvPr id="40" name="圖片 3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3026249"/>
            <a:ext cx="3134930" cy="2545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4" name="向左箭號 33"/>
          <p:cNvSpPr/>
          <p:nvPr/>
        </p:nvSpPr>
        <p:spPr>
          <a:xfrm rot="17943023">
            <a:off x="7340508" y="2473142"/>
            <a:ext cx="1669215" cy="68721"/>
          </a:xfrm>
          <a:prstGeom prst="leftArrow">
            <a:avLst/>
          </a:prstGeom>
          <a:solidFill>
            <a:srgbClr val="C0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摺角紙張 34"/>
          <p:cNvSpPr/>
          <p:nvPr/>
        </p:nvSpPr>
        <p:spPr>
          <a:xfrm>
            <a:off x="4423661" y="4706045"/>
            <a:ext cx="2071702" cy="1571612"/>
          </a:xfrm>
          <a:prstGeom prst="foldedCorner">
            <a:avLst>
              <a:gd name="adj" fmla="val 17658"/>
            </a:avLst>
          </a:prstGeom>
          <a:solidFill>
            <a:srgbClr val="FFFF99">
              <a:alpha val="89804"/>
            </a:srgbClr>
          </a:solidFill>
          <a:ln w="3175">
            <a:solidFill>
              <a:schemeClr val="bg1">
                <a:lumMod val="75000"/>
              </a:schemeClr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800"/>
              </a:lnSpc>
            </a:pPr>
            <a:r>
              <a:rPr lang="zh-TW" altLang="en-US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帳號：身分證字號</a:t>
            </a:r>
          </a:p>
          <a:p>
            <a:pPr>
              <a:lnSpc>
                <a:spcPts val="2800"/>
              </a:lnSpc>
            </a:pPr>
            <a:r>
              <a:rPr lang="zh-TW" altLang="en-US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密碼：註冊時設定之密碼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頁尾版面配置區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貳、數位資源服務與說明</a:t>
            </a:r>
          </a:p>
        </p:txBody>
      </p:sp>
      <p:sp>
        <p:nvSpPr>
          <p:cNvPr id="25" name="矩形 24"/>
          <p:cNvSpPr/>
          <p:nvPr/>
        </p:nvSpPr>
        <p:spPr>
          <a:xfrm>
            <a:off x="2571736" y="1928802"/>
            <a:ext cx="2428892" cy="92869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150423" y="109815"/>
            <a:ext cx="4207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Step</a:t>
            </a:r>
            <a:r>
              <a:rPr lang="en-US" altLang="zh-TW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4 </a:t>
            </a:r>
            <a:r>
              <a:rPr lang="zh-TW" alt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開始閱讀</a:t>
            </a:r>
            <a:endParaRPr lang="en-US" altLang="zh-TW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43417" y="571480"/>
            <a:ext cx="500008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buSzPct val="80000"/>
              <a:buNone/>
            </a:pP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電子書服務平台</a:t>
            </a:r>
            <a:r>
              <a:rPr kumimoji="0" lang="en-US" altLang="zh-TW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-</a:t>
            </a: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閱讀方式</a:t>
            </a:r>
          </a:p>
        </p:txBody>
      </p:sp>
      <p:grpSp>
        <p:nvGrpSpPr>
          <p:cNvPr id="2" name="群組 16"/>
          <p:cNvGrpSpPr/>
          <p:nvPr/>
        </p:nvGrpSpPr>
        <p:grpSpPr>
          <a:xfrm>
            <a:off x="422358" y="1500174"/>
            <a:ext cx="8013082" cy="4520715"/>
            <a:chOff x="420828" y="1505310"/>
            <a:chExt cx="8205099" cy="4629043"/>
          </a:xfrm>
        </p:grpSpPr>
        <p:pic>
          <p:nvPicPr>
            <p:cNvPr id="7" name="圖片 6" descr="banner09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9815" y="2069907"/>
              <a:ext cx="1809750" cy="971550"/>
            </a:xfrm>
            <a:prstGeom prst="rect">
              <a:avLst/>
            </a:prstGeom>
          </p:spPr>
        </p:pic>
        <p:pic>
          <p:nvPicPr>
            <p:cNvPr id="8" name="圖片 7" descr="banner10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9815" y="3971803"/>
              <a:ext cx="1809750" cy="971550"/>
            </a:xfrm>
            <a:prstGeom prst="rect">
              <a:avLst/>
            </a:prstGeom>
          </p:spPr>
        </p:pic>
        <p:pic>
          <p:nvPicPr>
            <p:cNvPr id="9" name="圖片 8" descr="banner11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9815" y="5162803"/>
              <a:ext cx="1809750" cy="971550"/>
            </a:xfrm>
            <a:prstGeom prst="rect">
              <a:avLst/>
            </a:prstGeom>
          </p:spPr>
        </p:pic>
        <p:sp>
          <p:nvSpPr>
            <p:cNvPr id="10" name="Rectangle 3"/>
            <p:cNvSpPr txBox="1">
              <a:spLocks/>
            </p:cNvSpPr>
            <p:nvPr/>
          </p:nvSpPr>
          <p:spPr>
            <a:xfrm>
              <a:off x="420828" y="1505310"/>
              <a:ext cx="2786082" cy="51204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tx2"/>
                </a:buClr>
                <a:buSzPct val="70000"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254B6"/>
                  </a:solidFill>
                  <a:effectLst/>
                  <a:uLnTx/>
                  <a:uFillTx/>
                  <a:latin typeface="+mj-ea"/>
                  <a:ea typeface="+mj-ea"/>
                  <a:cs typeface="Times New Roman" pitchFamily="18" charset="0"/>
                </a:rPr>
                <a:t>電腦線上閱覽</a:t>
              </a:r>
            </a:p>
          </p:txBody>
        </p:sp>
        <p:sp>
          <p:nvSpPr>
            <p:cNvPr id="11" name="Rectangle 3"/>
            <p:cNvSpPr txBox="1">
              <a:spLocks/>
            </p:cNvSpPr>
            <p:nvPr/>
          </p:nvSpPr>
          <p:spPr>
            <a:xfrm>
              <a:off x="2768011" y="2163659"/>
              <a:ext cx="5587571" cy="8046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R="0" lvl="0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70000"/>
                <a:tabLst/>
                <a:defRPr/>
              </a:pPr>
              <a:r>
                <a:rPr lang="zh-TW" altLang="en-US" dirty="0" smtClean="0">
                  <a:latin typeface="+mj-ea"/>
                  <a:ea typeface="+mj-ea"/>
                  <a:cs typeface="Times New Roman" pitchFamily="18" charset="0"/>
                </a:rPr>
                <a:t>需「</a:t>
              </a:r>
              <a:r>
                <a:rPr lang="zh-TW" altLang="en-US" b="1" dirty="0" smtClean="0">
                  <a:latin typeface="+mj-ea"/>
                  <a:ea typeface="+mj-ea"/>
                  <a:cs typeface="Times New Roman" pitchFamily="18" charset="0"/>
                </a:rPr>
                <a:t>安裝</a:t>
              </a:r>
              <a:r>
                <a:rPr lang="en-US" altLang="zh-TW" b="1" dirty="0" smtClean="0">
                  <a:latin typeface="+mj-ea"/>
                  <a:ea typeface="+mj-ea"/>
                  <a:cs typeface="Times New Roman" pitchFamily="18" charset="0"/>
                </a:rPr>
                <a:t>Flash</a:t>
              </a:r>
              <a:r>
                <a:rPr lang="zh-TW" altLang="en-US" b="1" dirty="0" smtClean="0">
                  <a:latin typeface="+mj-ea"/>
                  <a:ea typeface="+mj-ea"/>
                  <a:cs typeface="Times New Roman" pitchFamily="18" charset="0"/>
                </a:rPr>
                <a:t>」</a:t>
              </a:r>
              <a:r>
                <a:rPr lang="zh-TW" altLang="en-US" dirty="0" smtClean="0">
                  <a:latin typeface="+mj-ea"/>
                  <a:ea typeface="+mj-ea"/>
                  <a:cs typeface="Times New Roman" pitchFamily="18" charset="0"/>
                </a:rPr>
                <a:t>才能閱讀電子書</a:t>
              </a:r>
              <a:endParaRPr lang="en-US" altLang="zh-TW" dirty="0" smtClean="0">
                <a:latin typeface="+mj-ea"/>
                <a:ea typeface="+mj-ea"/>
                <a:cs typeface="Times New Roman" pitchFamily="18" charset="0"/>
              </a:endParaRPr>
            </a:p>
            <a:p>
              <a:pPr marR="0" lvl="0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70000"/>
                <a:tabLst/>
                <a:defRPr/>
              </a:pPr>
              <a:r>
                <a:rPr kumimoji="0" lang="zh-TW" altLang="en-US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ea"/>
                  <a:ea typeface="+mj-ea"/>
                  <a:cs typeface="Times New Roman" pitchFamily="18" charset="0"/>
                </a:rPr>
                <a:t>請先至</a:t>
              </a:r>
              <a:r>
                <a:rPr kumimoji="0" lang="en-US" altLang="zh-TW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ea"/>
                  <a:ea typeface="+mj-ea"/>
                  <a:cs typeface="Times New Roman" pitchFamily="18" charset="0"/>
                </a:rPr>
                <a:t>Adobe</a:t>
              </a:r>
              <a:r>
                <a:rPr kumimoji="0" lang="zh-TW" altLang="en-US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ea"/>
                  <a:ea typeface="+mj-ea"/>
                  <a:cs typeface="Times New Roman" pitchFamily="18" charset="0"/>
                </a:rPr>
                <a:t>網站</a:t>
              </a:r>
              <a:r>
                <a:rPr lang="zh-TW" altLang="en-US" dirty="0" smtClean="0">
                  <a:latin typeface="+mj-ea"/>
                  <a:ea typeface="+mj-ea"/>
                  <a:cs typeface="Times New Roman" pitchFamily="18" charset="0"/>
                </a:rPr>
                <a:t>安裝最新版</a:t>
              </a:r>
              <a:r>
                <a:rPr lang="en-US" altLang="zh-TW" dirty="0" smtClean="0">
                  <a:latin typeface="+mj-ea"/>
                  <a:ea typeface="+mj-ea"/>
                  <a:cs typeface="Times New Roman" pitchFamily="18" charset="0"/>
                </a:rPr>
                <a:t>Flash</a:t>
              </a:r>
              <a:endParaRPr kumimoji="0" lang="zh-TW" alt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Times New Roman" pitchFamily="18" charset="0"/>
              </a:endParaRPr>
            </a:p>
          </p:txBody>
        </p:sp>
        <p:sp>
          <p:nvSpPr>
            <p:cNvPr id="12" name="Rectangle 3"/>
            <p:cNvSpPr txBox="1">
              <a:spLocks/>
            </p:cNvSpPr>
            <p:nvPr/>
          </p:nvSpPr>
          <p:spPr>
            <a:xfrm>
              <a:off x="420828" y="3389167"/>
              <a:ext cx="6955624" cy="5300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lvl="0" indent="-342900" fontAlgn="auto">
                <a:spcBef>
                  <a:spcPts val="1200"/>
                </a:spcBef>
                <a:spcAft>
                  <a:spcPts val="0"/>
                </a:spcAft>
                <a:buClr>
                  <a:schemeClr val="tx2"/>
                </a:buClr>
                <a:buSzPct val="70000"/>
                <a:defRPr/>
              </a:pPr>
              <a:r>
                <a:rPr lang="zh-TW" altLang="en-US" sz="2400" b="1" dirty="0" smtClean="0">
                  <a:solidFill>
                    <a:srgbClr val="1254B6"/>
                  </a:solidFill>
                  <a:latin typeface="+mj-ea"/>
                  <a:ea typeface="+mj-ea"/>
                  <a:cs typeface="Times New Roman" pitchFamily="18" charset="0"/>
                </a:rPr>
                <a:t>行動載具閱覽</a:t>
              </a:r>
              <a:r>
                <a:rPr lang="en-US" altLang="zh-TW" sz="2400" b="1" dirty="0" smtClean="0">
                  <a:solidFill>
                    <a:srgbClr val="1254B6"/>
                  </a:solidFill>
                  <a:latin typeface="+mj-ea"/>
                  <a:ea typeface="+mj-ea"/>
                  <a:cs typeface="Times New Roman" pitchFamily="18" charset="0"/>
                </a:rPr>
                <a:t>-APP</a:t>
              </a:r>
              <a:r>
                <a:rPr lang="zh-TW" altLang="en-US" sz="2400" b="1" dirty="0" smtClean="0">
                  <a:solidFill>
                    <a:srgbClr val="1254B6"/>
                  </a:solidFill>
                  <a:latin typeface="+mj-ea"/>
                  <a:cs typeface="Times New Roman" pitchFamily="18" charset="0"/>
                </a:rPr>
                <a:t> 「</a:t>
              </a:r>
              <a:r>
                <a:rPr kumimoji="0" lang="en-US" altLang="zh-TW" sz="2400" b="1" dirty="0" smtClean="0">
                  <a:solidFill>
                    <a:srgbClr val="1254B6"/>
                  </a:solidFill>
                  <a:latin typeface="+mj-ea"/>
                  <a:cs typeface="Times New Roman" pitchFamily="18" charset="0"/>
                </a:rPr>
                <a:t> </a:t>
              </a:r>
              <a:r>
                <a:rPr kumimoji="0" lang="en-US" altLang="zh-TW" sz="2400" b="1" dirty="0" err="1" smtClean="0">
                  <a:solidFill>
                    <a:srgbClr val="1254B6"/>
                  </a:solidFill>
                  <a:latin typeface="+mj-ea"/>
                  <a:cs typeface="Times New Roman" pitchFamily="18" charset="0"/>
                </a:rPr>
                <a:t>iLib</a:t>
              </a:r>
              <a:r>
                <a:rPr kumimoji="0" lang="en-US" altLang="zh-TW" sz="2400" b="1" dirty="0" smtClean="0">
                  <a:solidFill>
                    <a:srgbClr val="1254B6"/>
                  </a:solidFill>
                  <a:latin typeface="+mj-ea"/>
                  <a:cs typeface="Times New Roman" pitchFamily="18" charset="0"/>
                </a:rPr>
                <a:t> Reader</a:t>
              </a:r>
              <a:r>
                <a:rPr lang="zh-TW" altLang="en-US" sz="2400" b="1" dirty="0" smtClean="0">
                  <a:solidFill>
                    <a:srgbClr val="1254B6"/>
                  </a:solidFill>
                  <a:latin typeface="+mj-ea"/>
                  <a:cs typeface="Times New Roman" pitchFamily="18" charset="0"/>
                </a:rPr>
                <a:t> 」</a:t>
              </a:r>
              <a:endPara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254B6"/>
                </a:solidFill>
                <a:effectLst/>
                <a:uLnTx/>
                <a:uFillTx/>
                <a:latin typeface="+mj-ea"/>
                <a:ea typeface="+mj-ea"/>
                <a:cs typeface="Times New Roman" pitchFamily="18" charset="0"/>
              </a:endParaRPr>
            </a:p>
          </p:txBody>
        </p:sp>
        <p:sp>
          <p:nvSpPr>
            <p:cNvPr id="15" name="Rectangle 3"/>
            <p:cNvSpPr txBox="1">
              <a:spLocks/>
            </p:cNvSpPr>
            <p:nvPr/>
          </p:nvSpPr>
          <p:spPr>
            <a:xfrm>
              <a:off x="2768011" y="5235952"/>
              <a:ext cx="5857916" cy="87779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tx2"/>
                </a:buClr>
                <a:buSzPct val="70000"/>
                <a:tabLst/>
                <a:defRPr/>
              </a:pPr>
              <a:r>
                <a:rPr lang="zh-TW" altLang="en-US" dirty="0" smtClean="0">
                  <a:latin typeface="+mj-ea"/>
                  <a:ea typeface="+mj-ea"/>
                  <a:cs typeface="Times New Roman" pitchFamily="18" charset="0"/>
                </a:rPr>
                <a:t>使用「</a:t>
              </a:r>
              <a:r>
                <a:rPr lang="en-US" altLang="zh-TW" b="1" dirty="0" smtClean="0">
                  <a:latin typeface="+mj-ea"/>
                  <a:ea typeface="+mj-ea"/>
                  <a:cs typeface="Times New Roman" pitchFamily="18" charset="0"/>
                </a:rPr>
                <a:t>Android</a:t>
              </a:r>
              <a:r>
                <a:rPr lang="zh-TW" altLang="en-US" b="1" dirty="0" smtClean="0">
                  <a:latin typeface="+mj-ea"/>
                  <a:ea typeface="+mj-ea"/>
                  <a:cs typeface="Times New Roman" pitchFamily="18" charset="0"/>
                </a:rPr>
                <a:t>」手機</a:t>
              </a:r>
              <a:r>
                <a:rPr lang="en-US" altLang="zh-TW" b="1" dirty="0" smtClean="0">
                  <a:latin typeface="+mj-ea"/>
                  <a:ea typeface="+mj-ea"/>
                  <a:cs typeface="Times New Roman" pitchFamily="18" charset="0"/>
                </a:rPr>
                <a:t>/</a:t>
              </a:r>
              <a:r>
                <a:rPr lang="zh-TW" altLang="en-US" b="1" dirty="0" smtClean="0">
                  <a:latin typeface="+mj-ea"/>
                  <a:ea typeface="+mj-ea"/>
                  <a:cs typeface="Times New Roman" pitchFamily="18" charset="0"/>
                </a:rPr>
                <a:t>平版</a:t>
              </a:r>
              <a:r>
                <a:rPr lang="zh-TW" altLang="en-US" dirty="0" smtClean="0">
                  <a:latin typeface="+mj-ea"/>
                  <a:ea typeface="+mj-ea"/>
                  <a:cs typeface="Times New Roman" pitchFamily="18" charset="0"/>
                </a:rPr>
                <a:t>閱讀</a:t>
              </a:r>
              <a:endParaRPr lang="en-US" altLang="zh-TW" dirty="0" smtClean="0">
                <a:latin typeface="+mj-ea"/>
                <a:ea typeface="+mj-ea"/>
                <a:cs typeface="Times New Roman" pitchFamily="18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tx2"/>
                </a:buClr>
                <a:buSzPct val="70000"/>
                <a:tabLst/>
                <a:defRPr/>
              </a:pPr>
              <a:r>
                <a:rPr kumimoji="0" lang="zh-TW" altLang="en-US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ea"/>
                  <a:ea typeface="+mj-ea"/>
                  <a:cs typeface="Times New Roman" pitchFamily="18" charset="0"/>
                </a:rPr>
                <a:t>請至</a:t>
              </a:r>
              <a:r>
                <a:rPr kumimoji="0" lang="en-US" altLang="zh-TW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ea"/>
                  <a:ea typeface="+mj-ea"/>
                  <a:cs typeface="Times New Roman" pitchFamily="18" charset="0"/>
                </a:rPr>
                <a:t>Google </a:t>
              </a:r>
              <a:r>
                <a:rPr kumimoji="0" lang="en-US" altLang="zh-TW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ea"/>
                  <a:ea typeface="+mj-ea"/>
                  <a:cs typeface="Times New Roman" pitchFamily="18" charset="0"/>
                </a:rPr>
                <a:t>Paly</a:t>
              </a:r>
              <a:r>
                <a:rPr lang="zh-TW" altLang="en-US" dirty="0" smtClean="0">
                  <a:latin typeface="+mj-ea"/>
                  <a:ea typeface="+mj-ea"/>
                  <a:cs typeface="Times New Roman" pitchFamily="18" charset="0"/>
                </a:rPr>
                <a:t>下</a:t>
              </a:r>
              <a:r>
                <a:rPr kumimoji="0" lang="zh-TW" altLang="en-US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ea"/>
                  <a:ea typeface="+mj-ea"/>
                  <a:cs typeface="Times New Roman" pitchFamily="18" charset="0"/>
                </a:rPr>
                <a:t>載</a:t>
              </a:r>
            </a:p>
          </p:txBody>
        </p:sp>
        <p:sp>
          <p:nvSpPr>
            <p:cNvPr id="16" name="Rectangle 3"/>
            <p:cNvSpPr txBox="1">
              <a:spLocks/>
            </p:cNvSpPr>
            <p:nvPr/>
          </p:nvSpPr>
          <p:spPr>
            <a:xfrm>
              <a:off x="2768011" y="4065554"/>
              <a:ext cx="5413089" cy="87779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tx2"/>
                </a:buClr>
                <a:buSzPct val="70000"/>
                <a:tabLst/>
                <a:defRPr/>
              </a:pPr>
              <a:r>
                <a:rPr lang="zh-TW" altLang="en-US" dirty="0" smtClean="0">
                  <a:latin typeface="+mj-ea"/>
                  <a:ea typeface="+mj-ea"/>
                  <a:cs typeface="Times New Roman" pitchFamily="18" charset="0"/>
                </a:rPr>
                <a:t>使用「</a:t>
              </a:r>
              <a:r>
                <a:rPr lang="en-US" altLang="zh-TW" b="1" dirty="0" err="1" smtClean="0">
                  <a:latin typeface="+mj-ea"/>
                  <a:ea typeface="+mj-ea"/>
                  <a:cs typeface="Times New Roman" pitchFamily="18" charset="0"/>
                </a:rPr>
                <a:t>iPad</a:t>
              </a:r>
              <a:r>
                <a:rPr lang="en-US" altLang="zh-TW" b="1" dirty="0" smtClean="0">
                  <a:latin typeface="+mj-ea"/>
                  <a:ea typeface="+mj-ea"/>
                  <a:cs typeface="Times New Roman" pitchFamily="18" charset="0"/>
                </a:rPr>
                <a:t>/</a:t>
              </a:r>
              <a:r>
                <a:rPr lang="en-US" altLang="zh-TW" b="1" dirty="0" err="1" smtClean="0">
                  <a:latin typeface="+mj-ea"/>
                  <a:ea typeface="+mj-ea"/>
                  <a:cs typeface="Times New Roman" pitchFamily="18" charset="0"/>
                </a:rPr>
                <a:t>iPhone</a:t>
              </a:r>
              <a:r>
                <a:rPr lang="zh-TW" altLang="en-US" b="1" dirty="0" smtClean="0">
                  <a:latin typeface="+mj-ea"/>
                  <a:ea typeface="+mj-ea"/>
                  <a:cs typeface="Times New Roman" pitchFamily="18" charset="0"/>
                </a:rPr>
                <a:t>」</a:t>
              </a:r>
              <a:r>
                <a:rPr lang="zh-TW" altLang="en-US" dirty="0" smtClean="0">
                  <a:latin typeface="+mj-ea"/>
                  <a:ea typeface="+mj-ea"/>
                  <a:cs typeface="Times New Roman" pitchFamily="18" charset="0"/>
                </a:rPr>
                <a:t>閱讀</a:t>
              </a:r>
              <a:endParaRPr lang="en-US" altLang="zh-TW" dirty="0" smtClean="0">
                <a:latin typeface="+mj-ea"/>
                <a:ea typeface="+mj-ea"/>
                <a:cs typeface="Times New Roman" pitchFamily="18" charset="0"/>
              </a:endParaRPr>
            </a:p>
            <a:p>
              <a:pPr marL="342900" lvl="0" indent="-342900" fontAlgn="auto">
                <a:spcBef>
                  <a:spcPts val="1200"/>
                </a:spcBef>
                <a:spcAft>
                  <a:spcPts val="0"/>
                </a:spcAft>
                <a:buClr>
                  <a:schemeClr val="tx2"/>
                </a:buClr>
                <a:buSzPct val="70000"/>
                <a:defRPr/>
              </a:pPr>
              <a:r>
                <a:rPr kumimoji="0" lang="zh-TW" altLang="en-US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ea"/>
                  <a:ea typeface="+mj-ea"/>
                  <a:cs typeface="Times New Roman" pitchFamily="18" charset="0"/>
                </a:rPr>
                <a:t>請至</a:t>
              </a:r>
              <a:r>
                <a:rPr kumimoji="0" lang="en-US" altLang="zh-TW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ea"/>
                  <a:ea typeface="+mj-ea"/>
                  <a:cs typeface="Times New Roman" pitchFamily="18" charset="0"/>
                </a:rPr>
                <a:t>App</a:t>
              </a:r>
              <a:r>
                <a:rPr kumimoji="0" lang="en-US" altLang="zh-TW" i="0" u="none" strike="noStrike" kern="1200" cap="none" spc="0" normalizeH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ea"/>
                  <a:ea typeface="+mj-ea"/>
                  <a:cs typeface="Times New Roman" pitchFamily="18" charset="0"/>
                </a:rPr>
                <a:t> </a:t>
              </a:r>
              <a:r>
                <a:rPr kumimoji="0" lang="en-US" altLang="zh-TW" i="0" u="none" strike="noStrike" kern="1200" cap="none" spc="0" normalizeH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ea"/>
                  <a:ea typeface="+mj-ea"/>
                  <a:cs typeface="Times New Roman" pitchFamily="18" charset="0"/>
                </a:rPr>
                <a:t>Sto</a:t>
              </a:r>
              <a:r>
                <a:rPr kumimoji="0" lang="en-US" altLang="zh-TW" dirty="0" smtClean="0">
                  <a:latin typeface="+mj-ea"/>
                  <a:cs typeface="Times New Roman" pitchFamily="18" charset="0"/>
                </a:rPr>
                <a:t>r</a:t>
              </a:r>
              <a:r>
                <a:rPr kumimoji="0" lang="en-US" altLang="zh-TW" i="0" u="none" strike="noStrike" kern="1200" cap="none" spc="0" normalizeH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ea"/>
                  <a:ea typeface="+mj-ea"/>
                  <a:cs typeface="Times New Roman" pitchFamily="18" charset="0"/>
                </a:rPr>
                <a:t>e</a:t>
              </a:r>
              <a:r>
                <a:rPr lang="zh-TW" altLang="en-US" dirty="0" smtClean="0">
                  <a:latin typeface="+mj-ea"/>
                  <a:ea typeface="+mj-ea"/>
                  <a:cs typeface="Times New Roman" pitchFamily="18" charset="0"/>
                </a:rPr>
                <a:t>下</a:t>
              </a:r>
              <a:r>
                <a:rPr kumimoji="0" lang="zh-TW" altLang="en-US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ea"/>
                  <a:ea typeface="+mj-ea"/>
                  <a:cs typeface="Times New Roman" pitchFamily="18" charset="0"/>
                </a:rPr>
                <a:t>載</a:t>
              </a:r>
            </a:p>
          </p:txBody>
        </p:sp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 b="8872"/>
          <a:stretch>
            <a:fillRect/>
          </a:stretch>
        </p:blipFill>
        <p:spPr bwMode="auto">
          <a:xfrm>
            <a:off x="7000892" y="1928802"/>
            <a:ext cx="1760647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2" name="向左箭號 21"/>
          <p:cNvSpPr/>
          <p:nvPr/>
        </p:nvSpPr>
        <p:spPr>
          <a:xfrm rot="10800000">
            <a:off x="6500825" y="2457094"/>
            <a:ext cx="315776" cy="172608"/>
          </a:xfrm>
          <a:prstGeom prst="leftArrow">
            <a:avLst/>
          </a:prstGeom>
          <a:solidFill>
            <a:srgbClr val="C0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向左箭號 22"/>
          <p:cNvSpPr/>
          <p:nvPr/>
        </p:nvSpPr>
        <p:spPr>
          <a:xfrm rot="10800000">
            <a:off x="6500826" y="4828027"/>
            <a:ext cx="315776" cy="172608"/>
          </a:xfrm>
          <a:prstGeom prst="leftArrow">
            <a:avLst/>
          </a:prstGeom>
          <a:solidFill>
            <a:srgbClr val="C0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 descr="iLibRead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30" y="3857628"/>
            <a:ext cx="1500198" cy="200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頁尾版面配置區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貳、數位資源服務與說明</a:t>
            </a:r>
          </a:p>
        </p:txBody>
      </p:sp>
      <p:sp>
        <p:nvSpPr>
          <p:cNvPr id="25" name="矩形 24"/>
          <p:cNvSpPr/>
          <p:nvPr/>
        </p:nvSpPr>
        <p:spPr>
          <a:xfrm>
            <a:off x="2571736" y="1928802"/>
            <a:ext cx="2428892" cy="92869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150423" y="109815"/>
            <a:ext cx="4207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Step</a:t>
            </a:r>
            <a:r>
              <a:rPr lang="en-US" altLang="zh-TW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4 </a:t>
            </a:r>
            <a:r>
              <a:rPr lang="zh-TW" alt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開始閱讀</a:t>
            </a:r>
            <a:endParaRPr lang="en-US" altLang="zh-TW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43416" y="571480"/>
            <a:ext cx="5000088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buSzPct val="80000"/>
              <a:buNone/>
            </a:pP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電子書服務平台</a:t>
            </a:r>
            <a:r>
              <a:rPr kumimoji="0" lang="en-US" altLang="zh-TW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-</a:t>
            </a: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如何借閱</a:t>
            </a:r>
          </a:p>
        </p:txBody>
      </p:sp>
      <p:sp>
        <p:nvSpPr>
          <p:cNvPr id="22" name="Rectangle 3"/>
          <p:cNvSpPr txBox="1">
            <a:spLocks/>
          </p:cNvSpPr>
          <p:nvPr/>
        </p:nvSpPr>
        <p:spPr>
          <a:xfrm>
            <a:off x="4429124" y="1357298"/>
            <a:ext cx="3786214" cy="3673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lvl="0" indent="-342900">
              <a:spcBef>
                <a:spcPts val="1200"/>
              </a:spcBef>
              <a:buClr>
                <a:schemeClr val="tx2"/>
              </a:buClr>
              <a:buSzPct val="70000"/>
            </a:pPr>
            <a:r>
              <a:rPr kumimoji="0" lang="zh-TW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Times New Roman" pitchFamily="18" charset="0"/>
              </a:rPr>
              <a:t>先查詢想借的書，</a:t>
            </a:r>
            <a:r>
              <a:rPr kumimoji="0" lang="zh-TW" altLang="en-US" b="1" dirty="0" smtClean="0">
                <a:latin typeface="+mj-ea"/>
                <a:ea typeface="+mj-ea"/>
                <a:cs typeface="Times New Roman" pitchFamily="18" charset="0"/>
              </a:rPr>
              <a:t>可能</a:t>
            </a:r>
            <a:r>
              <a:rPr kumimoji="0" lang="zh-TW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Times New Roman" pitchFamily="18" charset="0"/>
              </a:rPr>
              <a:t>呈現以下</a:t>
            </a:r>
            <a:r>
              <a:rPr kumimoji="0" lang="zh-TW" altLang="en-US" b="1" dirty="0" smtClean="0">
                <a:latin typeface="+mj-ea"/>
                <a:ea typeface="+mj-ea"/>
                <a:cs typeface="Times New Roman" pitchFamily="18" charset="0"/>
              </a:rPr>
              <a:t>狀態：</a:t>
            </a:r>
            <a:endParaRPr kumimoji="0" lang="zh-TW" alt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Times New Roman" pitchFamily="18" charset="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4429124" y="2118456"/>
            <a:ext cx="4282617" cy="810478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defRPr/>
            </a:pPr>
            <a:r>
              <a:rPr lang="zh-TW" altLang="en-US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「我要借閱」</a:t>
            </a:r>
            <a:endParaRPr lang="en-US" altLang="zh-TW" dirty="0" smtClean="0">
              <a:solidFill>
                <a:schemeClr val="accent6">
                  <a:lumMod val="75000"/>
                </a:schemeClr>
              </a:solidFill>
              <a:latin typeface="+mj-ea"/>
              <a:ea typeface="+mj-ea"/>
            </a:endParaRPr>
          </a:p>
          <a:p>
            <a:pPr>
              <a:lnSpc>
                <a:spcPts val="2800"/>
              </a:lnSpc>
              <a:defRPr/>
            </a:pPr>
            <a:r>
              <a:rPr lang="zh-TW" altLang="en-US" dirty="0" smtClean="0">
                <a:latin typeface="+mj-ea"/>
                <a:ea typeface="+mj-ea"/>
              </a:rPr>
              <a:t>您的註冊館有授權書可借閱時顯示</a:t>
            </a:r>
            <a:endParaRPr lang="zh-TW" altLang="en-US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grpSp>
        <p:nvGrpSpPr>
          <p:cNvPr id="35" name="群組 34"/>
          <p:cNvGrpSpPr/>
          <p:nvPr/>
        </p:nvGrpSpPr>
        <p:grpSpPr>
          <a:xfrm>
            <a:off x="428596" y="1764081"/>
            <a:ext cx="3752505" cy="1449952"/>
            <a:chOff x="428596" y="1764081"/>
            <a:chExt cx="3752505" cy="144995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6" name="矩形 15"/>
            <p:cNvSpPr/>
            <p:nvPr/>
          </p:nvSpPr>
          <p:spPr>
            <a:xfrm>
              <a:off x="428596" y="1764081"/>
              <a:ext cx="3752505" cy="1449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6" name="Picture 2"/>
            <p:cNvPicPr>
              <a:picLocks noChangeArrowheads="1"/>
            </p:cNvPicPr>
            <p:nvPr/>
          </p:nvPicPr>
          <p:blipFill>
            <a:blip r:embed="rId2" cstate="print"/>
            <a:srcRect t="5935" b="6466"/>
            <a:stretch>
              <a:fillRect/>
            </a:stretch>
          </p:blipFill>
          <p:spPr bwMode="auto">
            <a:xfrm>
              <a:off x="500034" y="1785926"/>
              <a:ext cx="3654437" cy="1376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8" name="文字方塊 27"/>
          <p:cNvSpPr txBox="1"/>
          <p:nvPr/>
        </p:nvSpPr>
        <p:spPr>
          <a:xfrm>
            <a:off x="4429124" y="3618654"/>
            <a:ext cx="4139741" cy="810478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defRPr/>
            </a:pPr>
            <a:r>
              <a:rPr lang="zh-TW" altLang="en-US" b="1" dirty="0" smtClean="0">
                <a:solidFill>
                  <a:srgbClr val="00B050"/>
                </a:solidFill>
                <a:latin typeface="+mj-ea"/>
                <a:ea typeface="+mj-ea"/>
              </a:rPr>
              <a:t>「我要預約」</a:t>
            </a:r>
            <a:endParaRPr lang="en-US" altLang="zh-TW" dirty="0" smtClean="0">
              <a:solidFill>
                <a:srgbClr val="00B050"/>
              </a:solidFill>
              <a:latin typeface="+mj-ea"/>
              <a:ea typeface="+mj-ea"/>
            </a:endParaRPr>
          </a:p>
          <a:p>
            <a:pPr>
              <a:lnSpc>
                <a:spcPts val="2800"/>
              </a:lnSpc>
              <a:defRPr/>
            </a:pPr>
            <a:r>
              <a:rPr lang="zh-TW" altLang="en-US" dirty="0" smtClean="0">
                <a:latin typeface="+mj-ea"/>
                <a:ea typeface="+mj-ea"/>
              </a:rPr>
              <a:t>您的註冊館之授權書皆已被借出時顯示</a:t>
            </a:r>
            <a:endParaRPr lang="en-US" altLang="zh-TW" dirty="0" smtClean="0">
              <a:latin typeface="+mj-ea"/>
              <a:ea typeface="+mj-ea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4429124" y="4757896"/>
            <a:ext cx="4139741" cy="1528624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defRPr/>
            </a:pPr>
            <a:r>
              <a:rPr lang="zh-TW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「我要薦購」</a:t>
            </a:r>
            <a:endParaRPr lang="en-US" altLang="zh-TW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>
              <a:lnSpc>
                <a:spcPts val="2800"/>
              </a:lnSpc>
              <a:defRPr/>
            </a:pPr>
            <a:r>
              <a:rPr lang="zh-TW" altLang="en-US" dirty="0" smtClean="0">
                <a:latin typeface="+mj-ea"/>
                <a:ea typeface="+mj-ea"/>
              </a:rPr>
              <a:t>您的註冊館無授權書可借時顯示</a:t>
            </a:r>
            <a:endParaRPr lang="en-US" altLang="zh-TW" dirty="0" smtClean="0">
              <a:latin typeface="+mj-ea"/>
              <a:ea typeface="+mj-ea"/>
            </a:endParaRPr>
          </a:p>
          <a:p>
            <a:pPr>
              <a:lnSpc>
                <a:spcPts val="2800"/>
              </a:lnSpc>
              <a:defRPr/>
            </a:pPr>
            <a:r>
              <a:rPr lang="en-US" altLang="zh-TW" sz="1600" dirty="0" smtClean="0">
                <a:latin typeface="+mj-ea"/>
                <a:ea typeface="+mj-ea"/>
              </a:rPr>
              <a:t>(</a:t>
            </a:r>
            <a:r>
              <a:rPr lang="zh-TW" altLang="en-US" sz="1600" dirty="0" smtClean="0">
                <a:latin typeface="+mj-ea"/>
                <a:ea typeface="+mj-ea"/>
              </a:rPr>
              <a:t>如：彰化縣文化局購書限彰化縣讀者借閱，國資圖讀者無法借閱但可薦購）</a:t>
            </a:r>
            <a:endParaRPr lang="en-US" altLang="zh-TW" sz="1600" dirty="0" smtClean="0">
              <a:latin typeface="+mj-ea"/>
              <a:ea typeface="+mj-ea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428596" y="3286124"/>
            <a:ext cx="3752505" cy="1449952"/>
            <a:chOff x="428596" y="3286124"/>
            <a:chExt cx="3752505" cy="144995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矩形 16"/>
            <p:cNvSpPr/>
            <p:nvPr/>
          </p:nvSpPr>
          <p:spPr>
            <a:xfrm>
              <a:off x="428596" y="3286124"/>
              <a:ext cx="3752505" cy="1449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034" y="3357563"/>
              <a:ext cx="3245322" cy="1285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9" name="群組 18"/>
          <p:cNvGrpSpPr/>
          <p:nvPr/>
        </p:nvGrpSpPr>
        <p:grpSpPr>
          <a:xfrm>
            <a:off x="428596" y="4836568"/>
            <a:ext cx="3752505" cy="1449952"/>
            <a:chOff x="428596" y="4786322"/>
            <a:chExt cx="3752505" cy="144995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8" name="矩形 17"/>
            <p:cNvSpPr/>
            <p:nvPr/>
          </p:nvSpPr>
          <p:spPr>
            <a:xfrm>
              <a:off x="428596" y="4786322"/>
              <a:ext cx="3752505" cy="1449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b="3828"/>
            <a:stretch>
              <a:fillRect/>
            </a:stretch>
          </p:blipFill>
          <p:spPr bwMode="auto">
            <a:xfrm>
              <a:off x="528964" y="4835615"/>
              <a:ext cx="2978543" cy="1322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頁尾版面配置區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貳、數位資源服務與說明</a:t>
            </a:r>
          </a:p>
        </p:txBody>
      </p:sp>
      <p:sp>
        <p:nvSpPr>
          <p:cNvPr id="25" name="矩形 24"/>
          <p:cNvSpPr/>
          <p:nvPr/>
        </p:nvSpPr>
        <p:spPr>
          <a:xfrm>
            <a:off x="2571736" y="1928802"/>
            <a:ext cx="2428892" cy="92869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150423" y="109815"/>
            <a:ext cx="4207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Step</a:t>
            </a:r>
            <a:r>
              <a:rPr lang="en-US" altLang="zh-TW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4 </a:t>
            </a:r>
            <a:r>
              <a:rPr lang="zh-TW" alt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開始閱讀</a:t>
            </a:r>
            <a:endParaRPr lang="en-US" altLang="zh-TW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43417" y="571480"/>
            <a:ext cx="500008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buSzPct val="80000"/>
              <a:buNone/>
            </a:pP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電子書服務平台</a:t>
            </a:r>
            <a:r>
              <a:rPr kumimoji="0" lang="en-US" altLang="zh-TW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-</a:t>
            </a: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其他功能</a:t>
            </a:r>
          </a:p>
        </p:txBody>
      </p:sp>
      <p:sp>
        <p:nvSpPr>
          <p:cNvPr id="6" name="矩形 5"/>
          <p:cNvSpPr/>
          <p:nvPr/>
        </p:nvSpPr>
        <p:spPr>
          <a:xfrm>
            <a:off x="714348" y="1643050"/>
            <a:ext cx="7215238" cy="3202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lnSpc>
                <a:spcPts val="3600"/>
              </a:lnSpc>
              <a:spcBef>
                <a:spcPts val="6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kumimoji="0" lang="zh-TW" altLang="en-US" sz="2400" dirty="0" smtClean="0">
                <a:latin typeface="+mj-ea"/>
                <a:ea typeface="+mj-ea"/>
              </a:rPr>
              <a:t>借閱服務說明</a:t>
            </a:r>
          </a:p>
          <a:p>
            <a:pPr marL="274320" indent="-274320">
              <a:lnSpc>
                <a:spcPts val="3600"/>
              </a:lnSpc>
              <a:spcBef>
                <a:spcPts val="6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kumimoji="0" lang="zh-TW" altLang="en-US" sz="2400" dirty="0" smtClean="0">
                <a:latin typeface="+mj-ea"/>
                <a:ea typeface="+mj-ea"/>
              </a:rPr>
              <a:t>查詢與借書</a:t>
            </a:r>
          </a:p>
          <a:p>
            <a:pPr marL="274320" indent="-274320">
              <a:lnSpc>
                <a:spcPts val="3600"/>
              </a:lnSpc>
              <a:spcBef>
                <a:spcPts val="6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kumimoji="0" lang="zh-TW" altLang="en-US" sz="2400" dirty="0" smtClean="0">
                <a:latin typeface="+mj-ea"/>
                <a:ea typeface="+mj-ea"/>
              </a:rPr>
              <a:t>預約電子書及借閱預約書</a:t>
            </a:r>
          </a:p>
          <a:p>
            <a:pPr marL="274320" indent="-274320">
              <a:lnSpc>
                <a:spcPts val="3600"/>
              </a:lnSpc>
              <a:spcBef>
                <a:spcPts val="6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kumimoji="0" lang="zh-TW" altLang="en-US" sz="2400" dirty="0" smtClean="0">
                <a:latin typeface="+mj-ea"/>
                <a:ea typeface="+mj-ea"/>
              </a:rPr>
              <a:t>續借電子書</a:t>
            </a:r>
          </a:p>
          <a:p>
            <a:pPr marL="274320" indent="-274320">
              <a:lnSpc>
                <a:spcPts val="3600"/>
              </a:lnSpc>
              <a:spcBef>
                <a:spcPts val="6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kumimoji="0" lang="zh-TW" altLang="en-US" sz="2400" dirty="0" smtClean="0">
                <a:latin typeface="+mj-ea"/>
                <a:ea typeface="+mj-ea"/>
              </a:rPr>
              <a:t>忘記密碼</a:t>
            </a:r>
          </a:p>
          <a:p>
            <a:pPr marL="274320" indent="-274320">
              <a:lnSpc>
                <a:spcPts val="3600"/>
              </a:lnSpc>
              <a:spcBef>
                <a:spcPts val="6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kumimoji="0" lang="en-US" altLang="zh-TW" sz="2400" dirty="0" err="1" smtClean="0">
                <a:latin typeface="+mj-ea"/>
                <a:ea typeface="+mj-ea"/>
              </a:rPr>
              <a:t>iOS</a:t>
            </a:r>
            <a:r>
              <a:rPr kumimoji="0" lang="en-US" altLang="zh-TW" sz="2400" dirty="0" smtClean="0">
                <a:latin typeface="+mj-ea"/>
                <a:ea typeface="+mj-ea"/>
              </a:rPr>
              <a:t> / Android</a:t>
            </a:r>
            <a:r>
              <a:rPr kumimoji="0" lang="zh-TW" altLang="en-US" sz="2400" dirty="0" smtClean="0">
                <a:latin typeface="+mj-ea"/>
                <a:ea typeface="+mj-ea"/>
              </a:rPr>
              <a:t>系統使用說明</a:t>
            </a:r>
          </a:p>
        </p:txBody>
      </p:sp>
      <p:pic>
        <p:nvPicPr>
          <p:cNvPr id="8" name="圖片 7" descr="20120423-手繪-伊比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3894499"/>
            <a:ext cx="1725018" cy="18919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3" name="Picture 2" descr="H:\A進行中工作\圖書館向量\數位領航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30" y="714356"/>
            <a:ext cx="1738308" cy="54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文字方塊 19"/>
          <p:cNvSpPr txBox="1">
            <a:spLocks noChangeAspect="1" noChangeArrowheads="1"/>
          </p:cNvSpPr>
          <p:nvPr/>
        </p:nvSpPr>
        <p:spPr bwMode="auto">
          <a:xfrm>
            <a:off x="2426278" y="2035163"/>
            <a:ext cx="571762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54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ea"/>
                <a:ea typeface="+mj-ea"/>
              </a:rPr>
              <a:t>他校推廣成果分享</a:t>
            </a:r>
          </a:p>
        </p:txBody>
      </p:sp>
      <p:sp>
        <p:nvSpPr>
          <p:cNvPr id="51" name="圓角矩形 50"/>
          <p:cNvSpPr>
            <a:spLocks noChangeAspect="1"/>
          </p:cNvSpPr>
          <p:nvPr/>
        </p:nvSpPr>
        <p:spPr>
          <a:xfrm>
            <a:off x="1071538" y="1938504"/>
            <a:ext cx="1163243" cy="116324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文字方塊 51"/>
          <p:cNvSpPr txBox="1">
            <a:spLocks noChangeAspect="1"/>
          </p:cNvSpPr>
          <p:nvPr/>
        </p:nvSpPr>
        <p:spPr>
          <a:xfrm>
            <a:off x="1307458" y="1955257"/>
            <a:ext cx="1115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 smtClean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ekton Pro Ext" pitchFamily="34" charset="0"/>
                <a:ea typeface="Adobe Gothic Std B" pitchFamily="34" charset="-128"/>
                <a:cs typeface="Shruti" pitchFamily="34" charset="0"/>
              </a:rPr>
              <a:t>3</a:t>
            </a:r>
            <a:endParaRPr lang="zh-TW" altLang="en-US" sz="7200" dirty="0">
              <a:solidFill>
                <a:schemeClr val="bg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ekton Pro Ext" pitchFamily="34" charset="0"/>
              <a:cs typeface="Shruti" pitchFamily="34" charset="0"/>
            </a:endParaRPr>
          </a:p>
        </p:txBody>
      </p:sp>
      <p:pic>
        <p:nvPicPr>
          <p:cNvPr id="56" name="Picture 3" descr="H:\A進行中工作\館徽\CIS系統-首獎\20120423吉祥物-艾比App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437" y="857232"/>
            <a:ext cx="1143008" cy="121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MG_3631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13961" t="28165" b="28489"/>
          <a:stretch>
            <a:fillRect/>
          </a:stretch>
        </p:blipFill>
        <p:spPr bwMode="auto">
          <a:xfrm>
            <a:off x="2608830" y="3238387"/>
            <a:ext cx="6392326" cy="230637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3" name="Picture 2" descr="H:\A進行中工作\圖書館向量\數位領航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30" y="714356"/>
            <a:ext cx="1738308" cy="54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文字方塊 19"/>
          <p:cNvSpPr txBox="1">
            <a:spLocks noChangeAspect="1" noChangeArrowheads="1"/>
          </p:cNvSpPr>
          <p:nvPr/>
        </p:nvSpPr>
        <p:spPr bwMode="auto">
          <a:xfrm>
            <a:off x="2426279" y="2054643"/>
            <a:ext cx="450059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54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ea"/>
                <a:ea typeface="+mj-ea"/>
              </a:rPr>
              <a:t>國</a:t>
            </a:r>
            <a:r>
              <a:rPr kumimoji="0" lang="zh-TW" altLang="en-US" sz="54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ea"/>
                <a:ea typeface="+mj-ea"/>
              </a:rPr>
              <a:t>資圖簡介</a:t>
            </a:r>
          </a:p>
        </p:txBody>
      </p:sp>
      <p:sp>
        <p:nvSpPr>
          <p:cNvPr id="51" name="圓角矩形 50"/>
          <p:cNvSpPr>
            <a:spLocks noChangeAspect="1"/>
          </p:cNvSpPr>
          <p:nvPr/>
        </p:nvSpPr>
        <p:spPr>
          <a:xfrm>
            <a:off x="1071538" y="1957984"/>
            <a:ext cx="1163243" cy="116324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文字方塊 51"/>
          <p:cNvSpPr txBox="1">
            <a:spLocks noChangeAspect="1"/>
          </p:cNvSpPr>
          <p:nvPr/>
        </p:nvSpPr>
        <p:spPr>
          <a:xfrm>
            <a:off x="1259632" y="1916832"/>
            <a:ext cx="1115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 smtClean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ekton Pro Ext" pitchFamily="34" charset="0"/>
                <a:ea typeface="Adobe Gothic Std B" pitchFamily="34" charset="-128"/>
                <a:cs typeface="Shruti" pitchFamily="34" charset="0"/>
              </a:rPr>
              <a:t>1</a:t>
            </a:r>
            <a:endParaRPr lang="zh-TW" altLang="en-US" sz="7200" dirty="0">
              <a:solidFill>
                <a:schemeClr val="bg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ekton Pro Ext" pitchFamily="34" charset="0"/>
              <a:cs typeface="Shruti" pitchFamily="34" charset="0"/>
            </a:endParaRPr>
          </a:p>
        </p:txBody>
      </p:sp>
      <p:pic>
        <p:nvPicPr>
          <p:cNvPr id="55" name="圖片 5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51" b="10659"/>
          <a:stretch/>
        </p:blipFill>
        <p:spPr>
          <a:xfrm>
            <a:off x="2607014" y="3239679"/>
            <a:ext cx="6378886" cy="2305377"/>
          </a:xfrm>
          <a:prstGeom prst="rect">
            <a:avLst/>
          </a:prstGeom>
        </p:spPr>
      </p:pic>
      <p:pic>
        <p:nvPicPr>
          <p:cNvPr id="44" name="Picture 2" descr="H:\A進行中工作\館徽\CIS系統-首獎\20120423吉祥物-伊比Eep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2819" y="857232"/>
            <a:ext cx="953984" cy="121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投影片編號版面配置區 46"/>
          <p:cNvSpPr>
            <a:spLocks noGrp="1"/>
          </p:cNvSpPr>
          <p:nvPr>
            <p:ph type="sldNum" sz="quarter" idx="12"/>
          </p:nvPr>
        </p:nvSpPr>
        <p:spPr>
          <a:xfrm>
            <a:off x="8441246" y="6184201"/>
            <a:ext cx="457200" cy="441325"/>
          </a:xfrm>
        </p:spPr>
        <p:txBody>
          <a:bodyPr>
            <a:normAutofit/>
          </a:bodyPr>
          <a:lstStyle/>
          <a:p>
            <a:pPr>
              <a:defRPr/>
            </a:pPr>
            <a:fld id="{8FD47673-7C95-4283-B98D-DF9C559E69B5}" type="slidenum">
              <a:rPr lang="zh-TW" altLang="en-US" smtClean="0"/>
              <a:pPr>
                <a:defRPr/>
              </a:pPr>
              <a:t>3</a:t>
            </a:fld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頁尾版面配置區 47"/>
          <p:cNvSpPr>
            <a:spLocks noGrp="1"/>
          </p:cNvSpPr>
          <p:nvPr>
            <p:ph type="ftr" sz="quarter" idx="11"/>
          </p:nvPr>
        </p:nvSpPr>
        <p:spPr>
          <a:xfrm>
            <a:off x="244481" y="6421461"/>
            <a:ext cx="5256213" cy="365125"/>
          </a:xfrm>
        </p:spPr>
        <p:txBody>
          <a:bodyPr/>
          <a:lstStyle/>
          <a:p>
            <a:pPr>
              <a:defRPr/>
            </a:pPr>
            <a:r>
              <a:rPr lang="zh-TW" altLang="en-US" sz="1200" dirty="0" smtClean="0"/>
              <a:t>叁、他校推廣成果分享</a:t>
            </a:r>
          </a:p>
        </p:txBody>
      </p:sp>
      <p:pic>
        <p:nvPicPr>
          <p:cNvPr id="12" name="圖片 11" descr="報紙假的假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62332">
            <a:off x="1525880" y="1125781"/>
            <a:ext cx="6440153" cy="500786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285720" y="357166"/>
            <a:ext cx="858600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ts val="0"/>
              </a:spcBef>
              <a:buSzPct val="80000"/>
              <a:buNone/>
            </a:pP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國資圖推廣課程</a:t>
            </a:r>
            <a:r>
              <a:rPr kumimoji="0" lang="en-US" altLang="zh-TW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-</a:t>
            </a: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免費到校授課</a:t>
            </a:r>
            <a:r>
              <a:rPr kumimoji="0" lang="en-US" altLang="zh-TW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/</a:t>
            </a: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遠距教學授課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2"/>
          <p:cNvSpPr>
            <a:spLocks noGrp="1"/>
          </p:cNvSpPr>
          <p:nvPr>
            <p:ph sz="quarter" idx="1"/>
          </p:nvPr>
        </p:nvSpPr>
        <p:spPr>
          <a:xfrm>
            <a:off x="420898" y="1406932"/>
            <a:ext cx="5429288" cy="2714644"/>
          </a:xfrm>
        </p:spPr>
        <p:txBody>
          <a:bodyPr>
            <a:noAutofit/>
          </a:bodyPr>
          <a:lstStyle/>
          <a:p>
            <a:pPr defTabSz="457200" fontAlgn="base">
              <a:lnSpc>
                <a:spcPts val="25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zh-TW" altLang="en-US" sz="1800" dirty="0" smtClean="0"/>
              <a:t>跨科室任務小組「推廣數位資源運用，推動全民數位閱讀」為目標</a:t>
            </a:r>
            <a:endParaRPr lang="en-US" altLang="zh-TW" sz="1800" dirty="0" smtClean="0"/>
          </a:p>
          <a:p>
            <a:pPr defTabSz="457200" fontAlgn="base">
              <a:lnSpc>
                <a:spcPts val="25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zh-TW" altLang="en-US" sz="1800" dirty="0" smtClean="0"/>
              <a:t>對象：</a:t>
            </a:r>
            <a:r>
              <a:rPr lang="zh-TW" altLang="en-US" sz="1800" u="sng" dirty="0" smtClean="0">
                <a:solidFill>
                  <a:srgbClr val="00518E"/>
                </a:solidFill>
              </a:rPr>
              <a:t>高中</a:t>
            </a:r>
            <a:r>
              <a:rPr lang="en-US" altLang="zh-TW" sz="1800" u="sng" dirty="0" smtClean="0">
                <a:solidFill>
                  <a:srgbClr val="00518E"/>
                </a:solidFill>
              </a:rPr>
              <a:t>/</a:t>
            </a:r>
            <a:r>
              <a:rPr lang="zh-TW" altLang="en-US" sz="1800" u="sng" dirty="0" smtClean="0">
                <a:solidFill>
                  <a:srgbClr val="00518E"/>
                </a:solidFill>
              </a:rPr>
              <a:t>國中</a:t>
            </a:r>
            <a:r>
              <a:rPr lang="en-US" altLang="zh-TW" sz="1800" u="sng" dirty="0" smtClean="0">
                <a:solidFill>
                  <a:srgbClr val="00518E"/>
                </a:solidFill>
              </a:rPr>
              <a:t>/</a:t>
            </a:r>
            <a:r>
              <a:rPr lang="zh-TW" altLang="en-US" sz="1800" u="sng" dirty="0" smtClean="0">
                <a:solidFill>
                  <a:srgbClr val="00518E"/>
                </a:solidFill>
              </a:rPr>
              <a:t>國小教師</a:t>
            </a:r>
            <a:r>
              <a:rPr lang="en-US" altLang="zh-TW" sz="1800" u="sng" dirty="0" smtClean="0">
                <a:solidFill>
                  <a:srgbClr val="00518E"/>
                </a:solidFill>
              </a:rPr>
              <a:t>/</a:t>
            </a:r>
            <a:r>
              <a:rPr lang="zh-TW" altLang="en-US" sz="1800" u="sng" dirty="0" smtClean="0">
                <a:solidFill>
                  <a:srgbClr val="00518E"/>
                </a:solidFill>
              </a:rPr>
              <a:t>公圖館員</a:t>
            </a:r>
            <a:endParaRPr lang="en-US" altLang="zh-TW" sz="1800" u="sng" dirty="0" smtClean="0">
              <a:solidFill>
                <a:srgbClr val="00518E"/>
              </a:solidFill>
            </a:endParaRPr>
          </a:p>
          <a:p>
            <a:pPr defTabSz="457200" fontAlgn="base">
              <a:lnSpc>
                <a:spcPts val="25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zh-TW" altLang="en-US" sz="1800" dirty="0" smtClean="0"/>
              <a:t>依據「數位資源推廣服務作業要點」，</a:t>
            </a:r>
            <a:r>
              <a:rPr lang="zh-TW" altLang="en-US" sz="1800" u="sng" dirty="0" smtClean="0">
                <a:solidFill>
                  <a:srgbClr val="00518E"/>
                </a:solidFill>
              </a:rPr>
              <a:t>校方需提供課後教學情形回饋</a:t>
            </a:r>
            <a:endParaRPr lang="en-US" altLang="zh-TW" sz="1800" u="sng" dirty="0" smtClean="0">
              <a:solidFill>
                <a:srgbClr val="00518E"/>
              </a:solidFill>
            </a:endParaRPr>
          </a:p>
          <a:p>
            <a:pPr defTabSz="457200" fontAlgn="base">
              <a:lnSpc>
                <a:spcPts val="25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zh-TW" altLang="en-US" sz="1800" dirty="0" smtClean="0"/>
              <a:t>授課方式：現場教學、遠距教學，需事先洽詢</a:t>
            </a:r>
            <a:endParaRPr lang="en-US" altLang="zh-TW" sz="1800" dirty="0" smtClean="0"/>
          </a:p>
          <a:p>
            <a:pPr defTabSz="457200" fontAlgn="base">
              <a:lnSpc>
                <a:spcPts val="2500"/>
              </a:lnSpc>
              <a:spcBef>
                <a:spcPts val="300"/>
              </a:spcBef>
              <a:defRPr/>
            </a:pPr>
            <a:r>
              <a:rPr lang="zh-TW" altLang="en-US" sz="1800" dirty="0" smtClean="0"/>
              <a:t>授課內容：</a:t>
            </a:r>
            <a:r>
              <a:rPr lang="en-US" altLang="zh-TW" sz="1800" dirty="0" smtClean="0"/>
              <a:t>(1)</a:t>
            </a:r>
            <a:r>
              <a:rPr lang="zh-TW" altLang="en-US" sz="1800" dirty="0" smtClean="0"/>
              <a:t>數位資源研習</a:t>
            </a:r>
            <a:endParaRPr lang="en-US" altLang="zh-TW" sz="1800" dirty="0" smtClean="0"/>
          </a:p>
          <a:p>
            <a:pPr defTabSz="457200" fontAlgn="base">
              <a:lnSpc>
                <a:spcPts val="2500"/>
              </a:lnSpc>
              <a:spcBef>
                <a:spcPts val="0"/>
              </a:spcBef>
              <a:buNone/>
              <a:defRPr/>
            </a:pPr>
            <a:r>
              <a:rPr lang="zh-TW" altLang="en-US" sz="1800" dirty="0" smtClean="0"/>
              <a:t>                         </a:t>
            </a:r>
            <a:r>
              <a:rPr lang="en-US" altLang="zh-TW" sz="1800" dirty="0" smtClean="0"/>
              <a:t>(2)</a:t>
            </a:r>
            <a:r>
              <a:rPr lang="zh-TW" altLang="en-US" sz="1800" dirty="0" smtClean="0"/>
              <a:t>推廣種子教師認證專案</a:t>
            </a:r>
            <a:endParaRPr lang="en-US" altLang="zh-TW" sz="1800" dirty="0" smtClean="0"/>
          </a:p>
        </p:txBody>
      </p:sp>
      <p:sp>
        <p:nvSpPr>
          <p:cNvPr id="16" name="頁尾版面配置區 47"/>
          <p:cNvSpPr>
            <a:spLocks noGrp="1"/>
          </p:cNvSpPr>
          <p:nvPr>
            <p:ph type="ftr" sz="quarter" idx="11"/>
          </p:nvPr>
        </p:nvSpPr>
        <p:spPr>
          <a:xfrm>
            <a:off x="244481" y="6421461"/>
            <a:ext cx="5256213" cy="365125"/>
          </a:xfrm>
        </p:spPr>
        <p:txBody>
          <a:bodyPr/>
          <a:lstStyle/>
          <a:p>
            <a:pPr>
              <a:defRPr/>
            </a:pPr>
            <a:r>
              <a:rPr lang="zh-TW" altLang="en-US" sz="1200" dirty="0" smtClean="0"/>
              <a:t>叁、他校推廣成果分享</a:t>
            </a:r>
          </a:p>
        </p:txBody>
      </p:sp>
      <p:sp>
        <p:nvSpPr>
          <p:cNvPr id="17" name="矩形 16"/>
          <p:cNvSpPr/>
          <p:nvPr/>
        </p:nvSpPr>
        <p:spPr>
          <a:xfrm>
            <a:off x="142844" y="571480"/>
            <a:ext cx="314701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buSzPct val="80000"/>
              <a:buNone/>
            </a:pP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國資圖推廣課程</a:t>
            </a:r>
          </a:p>
        </p:txBody>
      </p:sp>
      <p:grpSp>
        <p:nvGrpSpPr>
          <p:cNvPr id="23" name="群組 22"/>
          <p:cNvGrpSpPr/>
          <p:nvPr/>
        </p:nvGrpSpPr>
        <p:grpSpPr>
          <a:xfrm>
            <a:off x="830670" y="4357694"/>
            <a:ext cx="8170486" cy="1798236"/>
            <a:chOff x="830670" y="4282305"/>
            <a:chExt cx="8170486" cy="1798236"/>
          </a:xfrm>
        </p:grpSpPr>
        <p:pic>
          <p:nvPicPr>
            <p:cNvPr id="20" name="圖片 19" descr="IMG_2133.jpg"/>
            <p:cNvPicPr>
              <a:picLocks noChangeAspect="1"/>
            </p:cNvPicPr>
            <p:nvPr/>
          </p:nvPicPr>
          <p:blipFill>
            <a:blip r:embed="rId2" cstate="print"/>
            <a:srcRect l="5989" t="19747" r="12492" b="9173"/>
            <a:stretch>
              <a:fillRect/>
            </a:stretch>
          </p:blipFill>
          <p:spPr>
            <a:xfrm>
              <a:off x="3418486" y="4286257"/>
              <a:ext cx="3082340" cy="1794284"/>
            </a:xfrm>
            <a:prstGeom prst="rect">
              <a:avLst/>
            </a:prstGeom>
          </p:spPr>
        </p:pic>
        <p:pic>
          <p:nvPicPr>
            <p:cNvPr id="21" name="Picture 10" descr="IMG_3280"/>
            <p:cNvPicPr>
              <a:picLocks noChangeAspect="1" noChangeArrowheads="1"/>
            </p:cNvPicPr>
            <p:nvPr/>
          </p:nvPicPr>
          <p:blipFill>
            <a:blip r:embed="rId3" cstate="print"/>
            <a:srcRect l="2583" t="953"/>
            <a:stretch>
              <a:fillRect/>
            </a:stretch>
          </p:blipFill>
          <p:spPr bwMode="auto">
            <a:xfrm>
              <a:off x="6643702" y="4286008"/>
              <a:ext cx="2357454" cy="1794285"/>
            </a:xfrm>
            <a:prstGeom prst="rect">
              <a:avLst/>
            </a:prstGeom>
          </p:spPr>
        </p:pic>
        <p:pic>
          <p:nvPicPr>
            <p:cNvPr id="22" name="圖片 21" descr="2-小組討論-06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0670" y="4282305"/>
              <a:ext cx="2396984" cy="179773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 bwMode="auto">
          <a:xfrm>
            <a:off x="6228184" y="1772816"/>
            <a:ext cx="2664296" cy="1224136"/>
          </a:xfrm>
          <a:prstGeom prst="rect">
            <a:avLst/>
          </a:prstGeom>
          <a:solidFill>
            <a:schemeClr val="accent6"/>
          </a:solidFill>
          <a:ln w="381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288000" anchor="ctr"/>
          <a:lstStyle/>
          <a:p>
            <a:pPr>
              <a:defRPr/>
            </a:pPr>
            <a:r>
              <a:rPr kumimoji="0" lang="en-US" altLang="zh-TW" b="1" dirty="0" smtClean="0">
                <a:solidFill>
                  <a:schemeClr val="bg1"/>
                </a:solidFill>
                <a:latin typeface="+mj-ea"/>
                <a:ea typeface="+mj-ea"/>
                <a:cs typeface="Times New Roman" pitchFamily="18" charset="0"/>
              </a:rPr>
              <a:t>100</a:t>
            </a:r>
            <a:r>
              <a:rPr kumimoji="0" lang="zh-TW" altLang="en-US" b="1" dirty="0" smtClean="0">
                <a:solidFill>
                  <a:schemeClr val="bg1"/>
                </a:solidFill>
                <a:latin typeface="+mj-ea"/>
                <a:ea typeface="+mj-ea"/>
                <a:cs typeface="Times New Roman" pitchFamily="18" charset="0"/>
              </a:rPr>
              <a:t>年至</a:t>
            </a:r>
            <a:r>
              <a:rPr kumimoji="0" lang="en-US" altLang="zh-TW" b="1" dirty="0" smtClean="0">
                <a:solidFill>
                  <a:schemeClr val="bg1"/>
                </a:solidFill>
                <a:latin typeface="+mj-ea"/>
                <a:ea typeface="+mj-ea"/>
                <a:cs typeface="Times New Roman" pitchFamily="18" charset="0"/>
              </a:rPr>
              <a:t>105</a:t>
            </a:r>
            <a:r>
              <a:rPr kumimoji="0" lang="zh-TW" altLang="en-US" b="1" dirty="0" smtClean="0">
                <a:solidFill>
                  <a:schemeClr val="bg1"/>
                </a:solidFill>
                <a:latin typeface="+mj-ea"/>
                <a:ea typeface="+mj-ea"/>
                <a:cs typeface="Times New Roman" pitchFamily="18" charset="0"/>
              </a:rPr>
              <a:t>年</a:t>
            </a:r>
            <a:endParaRPr kumimoji="0" lang="en-US" altLang="zh-TW" b="1" dirty="0" smtClean="0">
              <a:solidFill>
                <a:schemeClr val="bg1"/>
              </a:solidFill>
              <a:latin typeface="+mj-ea"/>
              <a:ea typeface="+mj-ea"/>
              <a:cs typeface="Times New Roman" pitchFamily="18" charset="0"/>
            </a:endParaRPr>
          </a:p>
          <a:p>
            <a:pPr>
              <a:defRPr/>
            </a:pPr>
            <a:r>
              <a:rPr kumimoji="0" lang="zh-TW" altLang="en-US" b="1" dirty="0" smtClean="0">
                <a:solidFill>
                  <a:schemeClr val="bg1"/>
                </a:solidFill>
                <a:latin typeface="+mj-ea"/>
                <a:ea typeface="+mj-ea"/>
                <a:cs typeface="Times New Roman" pitchFamily="18" charset="0"/>
              </a:rPr>
              <a:t>總共辦理</a:t>
            </a:r>
            <a:r>
              <a:rPr kumimoji="0" lang="en-US" altLang="zh-TW" b="1" dirty="0" smtClean="0">
                <a:solidFill>
                  <a:schemeClr val="bg1"/>
                </a:solidFill>
                <a:latin typeface="+mj-ea"/>
                <a:ea typeface="+mj-ea"/>
                <a:cs typeface="Times New Roman" pitchFamily="18" charset="0"/>
              </a:rPr>
              <a:t>932</a:t>
            </a:r>
            <a:r>
              <a:rPr kumimoji="0" lang="zh-TW" altLang="en-US" b="1" dirty="0" smtClean="0">
                <a:solidFill>
                  <a:schemeClr val="bg1"/>
                </a:solidFill>
                <a:latin typeface="+mj-ea"/>
                <a:ea typeface="+mj-ea"/>
                <a:cs typeface="Times New Roman" pitchFamily="18" charset="0"/>
              </a:rPr>
              <a:t>場次</a:t>
            </a:r>
            <a:endParaRPr kumimoji="0" lang="en-US" altLang="zh-TW" b="1" dirty="0" smtClean="0">
              <a:solidFill>
                <a:schemeClr val="bg1"/>
              </a:solidFill>
              <a:latin typeface="+mj-ea"/>
              <a:ea typeface="+mj-ea"/>
              <a:cs typeface="Times New Roman" pitchFamily="18" charset="0"/>
            </a:endParaRPr>
          </a:p>
          <a:p>
            <a:pPr>
              <a:defRPr/>
            </a:pPr>
            <a:r>
              <a:rPr kumimoji="0" lang="zh-TW" altLang="en-US" b="1" dirty="0" smtClean="0">
                <a:solidFill>
                  <a:schemeClr val="bg1"/>
                </a:solidFill>
                <a:latin typeface="+mj-ea"/>
                <a:ea typeface="+mj-ea"/>
                <a:cs typeface="Times New Roman" pitchFamily="18" charset="0"/>
              </a:rPr>
              <a:t>超過</a:t>
            </a:r>
            <a:r>
              <a:rPr kumimoji="0" lang="en-US" altLang="zh-TW" b="1" dirty="0" smtClean="0">
                <a:solidFill>
                  <a:schemeClr val="bg1"/>
                </a:solidFill>
                <a:latin typeface="+mj-ea"/>
                <a:ea typeface="+mj-ea"/>
                <a:cs typeface="Times New Roman" pitchFamily="18" charset="0"/>
              </a:rPr>
              <a:t>3</a:t>
            </a:r>
            <a:r>
              <a:rPr kumimoji="0" lang="zh-TW" altLang="en-US" b="1" dirty="0" smtClean="0">
                <a:solidFill>
                  <a:schemeClr val="bg1"/>
                </a:solidFill>
                <a:latin typeface="+mj-ea"/>
                <a:ea typeface="+mj-ea"/>
                <a:cs typeface="Times New Roman" pitchFamily="18" charset="0"/>
              </a:rPr>
              <a:t>萬</a:t>
            </a:r>
            <a:r>
              <a:rPr kumimoji="0" lang="en-US" altLang="zh-TW" b="1" dirty="0" smtClean="0">
                <a:solidFill>
                  <a:schemeClr val="bg1"/>
                </a:solidFill>
                <a:latin typeface="+mj-ea"/>
                <a:ea typeface="+mj-ea"/>
                <a:cs typeface="Times New Roman" pitchFamily="18" charset="0"/>
              </a:rPr>
              <a:t>5,000</a:t>
            </a:r>
            <a:r>
              <a:rPr kumimoji="0" lang="zh-TW" altLang="en-US" b="1" dirty="0" smtClean="0">
                <a:solidFill>
                  <a:schemeClr val="bg1"/>
                </a:solidFill>
                <a:latin typeface="+mj-ea"/>
                <a:ea typeface="+mj-ea"/>
                <a:cs typeface="Times New Roman" pitchFamily="18" charset="0"/>
              </a:rPr>
              <a:t>人參與</a:t>
            </a:r>
            <a:endParaRPr kumimoji="0" lang="en-US" altLang="zh-TW" sz="1600" b="1" dirty="0">
              <a:solidFill>
                <a:schemeClr val="bg1"/>
              </a:solidFill>
              <a:latin typeface="+mj-ea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52" y="71414"/>
            <a:ext cx="8534400" cy="758952"/>
          </a:xfrm>
        </p:spPr>
        <p:txBody>
          <a:bodyPr/>
          <a:lstStyle/>
          <a:p>
            <a:r>
              <a:rPr lang="zh-TW" altLang="en-US" b="1" dirty="0" smtClean="0"/>
              <a:t>種子教師推廣成果回饋</a:t>
            </a:r>
            <a:r>
              <a:rPr lang="en-US" altLang="zh-TW" b="1" dirty="0" smtClean="0"/>
              <a:t>(1)</a:t>
            </a:r>
            <a:endParaRPr lang="zh-TW" altLang="en-US" b="1" dirty="0" smtClean="0"/>
          </a:p>
        </p:txBody>
      </p:sp>
      <p:sp>
        <p:nvSpPr>
          <p:cNvPr id="10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2DE48-DFA7-4C1C-BEA7-1781E3BBBAA0}" type="slidenum">
              <a:rPr lang="zh-TW" altLang="en-US" smtClean="0"/>
              <a:pPr/>
              <a:t>32</a:t>
            </a:fld>
            <a:endParaRPr lang="zh-TW" altLang="en-US" dirty="0"/>
          </a:p>
        </p:txBody>
      </p:sp>
      <p:sp>
        <p:nvSpPr>
          <p:cNvPr id="1914885" name="Text Box 5"/>
          <p:cNvSpPr txBox="1">
            <a:spLocks noChangeArrowheads="1"/>
          </p:cNvSpPr>
          <p:nvPr/>
        </p:nvSpPr>
        <p:spPr bwMode="auto">
          <a:xfrm>
            <a:off x="1625486" y="888274"/>
            <a:ext cx="7602565" cy="4247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defRPr/>
            </a:pPr>
            <a:r>
              <a:rPr kumimoji="0" lang="zh-TW" altLang="en-US" sz="2200" dirty="0">
                <a:solidFill>
                  <a:srgbClr val="0070C0"/>
                </a:solidFill>
                <a:latin typeface="+mj-ea"/>
                <a:ea typeface="+mj-ea"/>
              </a:rPr>
              <a:t>推廣案例</a:t>
            </a:r>
            <a:r>
              <a:rPr kumimoji="0" lang="zh-TW" altLang="en-US" sz="2200" dirty="0" smtClean="0">
                <a:solidFill>
                  <a:srgbClr val="0070C0"/>
                </a:solidFill>
                <a:latin typeface="+mj-ea"/>
                <a:ea typeface="+mj-ea"/>
              </a:rPr>
              <a:t>：</a:t>
            </a:r>
            <a:r>
              <a:rPr kumimoji="0" lang="zh-TW" altLang="en-US" sz="2400" b="1" dirty="0" smtClean="0">
                <a:solidFill>
                  <a:srgbClr val="0070C0"/>
                </a:solidFill>
                <a:latin typeface="+mj-ea"/>
                <a:ea typeface="+mj-ea"/>
              </a:rPr>
              <a:t>苗栗縣立大湖國民中學</a:t>
            </a:r>
            <a:r>
              <a:rPr kumimoji="0" lang="en-US" altLang="zh-TW" sz="2400" dirty="0" smtClean="0">
                <a:solidFill>
                  <a:srgbClr val="0070C0"/>
                </a:solidFill>
                <a:latin typeface="+mj-ea"/>
                <a:ea typeface="+mj-ea"/>
              </a:rPr>
              <a:t>(103.04)</a:t>
            </a:r>
            <a:endParaRPr kumimoji="0" lang="en-US" altLang="zh-TW" sz="2400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69477" y="1375954"/>
            <a:ext cx="800105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ts val="2500"/>
              </a:lnSpc>
            </a:pPr>
            <a:r>
              <a:rPr lang="en-US" altLang="zh-TW" sz="2200" dirty="0" smtClean="0">
                <a:latin typeface="+mj-ea"/>
                <a:ea typeface="+mj-ea"/>
                <a:cs typeface="Times New Roman" pitchFamily="18" charset="0"/>
              </a:rPr>
              <a:t>1.</a:t>
            </a:r>
            <a:r>
              <a:rPr lang="zh-TW" altLang="en-US" sz="2200" dirty="0" smtClean="0">
                <a:latin typeface="+mj-ea"/>
                <a:ea typeface="+mj-ea"/>
                <a:cs typeface="Times New Roman" pitchFamily="18" charset="0"/>
              </a:rPr>
              <a:t>對象：國二學生</a:t>
            </a:r>
            <a:endParaRPr lang="en-US" altLang="zh-TW" sz="2200" dirty="0" smtClean="0">
              <a:latin typeface="+mj-ea"/>
              <a:ea typeface="+mj-ea"/>
              <a:cs typeface="Times New Roman" pitchFamily="18" charset="0"/>
            </a:endParaRPr>
          </a:p>
          <a:p>
            <a:pPr marL="457200" lvl="0" indent="-457200">
              <a:lnSpc>
                <a:spcPts val="2500"/>
              </a:lnSpc>
            </a:pPr>
            <a:r>
              <a:rPr lang="en-US" altLang="zh-TW" sz="2200" dirty="0" smtClean="0">
                <a:latin typeface="+mj-ea"/>
                <a:ea typeface="+mj-ea"/>
                <a:cs typeface="Times New Roman" pitchFamily="18" charset="0"/>
              </a:rPr>
              <a:t>2.</a:t>
            </a:r>
            <a:r>
              <a:rPr lang="zh-TW" altLang="en-US" sz="2200" dirty="0" smtClean="0">
                <a:latin typeface="+mj-ea"/>
                <a:ea typeface="+mj-ea"/>
                <a:cs typeface="Times New Roman" pitchFamily="18" charset="0"/>
              </a:rPr>
              <a:t>資源：電子書服務平台、電子資料庫</a:t>
            </a:r>
            <a:endParaRPr lang="en-US" altLang="zh-TW" sz="2200" dirty="0" smtClean="0">
              <a:latin typeface="+mj-ea"/>
              <a:ea typeface="+mj-ea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r>
              <a:rPr lang="en-US" altLang="zh-TW" sz="2200" dirty="0" smtClean="0">
                <a:latin typeface="+mj-ea"/>
                <a:ea typeface="+mj-ea"/>
                <a:cs typeface="Times New Roman" pitchFamily="18" charset="0"/>
              </a:rPr>
              <a:t>3.</a:t>
            </a:r>
            <a:r>
              <a:rPr lang="zh-TW" altLang="en-US" sz="2200" dirty="0" smtClean="0">
                <a:latin typeface="+mj-ea"/>
                <a:ea typeface="+mj-ea"/>
                <a:cs typeface="Times New Roman" pitchFamily="18" charset="0"/>
              </a:rPr>
              <a:t>內容：</a:t>
            </a:r>
            <a:endParaRPr lang="en-US" altLang="zh-TW" sz="2200" dirty="0" smtClean="0">
              <a:latin typeface="+mj-ea"/>
              <a:ea typeface="+mj-ea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r>
              <a:rPr lang="en-US" altLang="zh-TW" sz="2200" dirty="0" smtClean="0">
                <a:latin typeface="+mj-ea"/>
                <a:ea typeface="+mj-ea"/>
                <a:cs typeface="Times New Roman" pitchFamily="18" charset="0"/>
              </a:rPr>
              <a:t>   (1)</a:t>
            </a:r>
            <a:r>
              <a:rPr lang="zh-TW" altLang="en-US" sz="2200" dirty="0" smtClean="0">
                <a:latin typeface="+mj-ea"/>
                <a:ea typeface="+mj-ea"/>
                <a:cs typeface="Times New Roman" pitchFamily="18" charset="0"/>
              </a:rPr>
              <a:t>由圖書教師協同閱讀教師，針對二年級同學</a:t>
            </a:r>
            <a:r>
              <a:rPr lang="zh-TW" altLang="en-US" sz="2200" dirty="0" smtClean="0">
                <a:latin typeface="+mj-ea"/>
                <a:ea typeface="+mj-ea"/>
              </a:rPr>
              <a:t>介</a:t>
            </a:r>
            <a:r>
              <a:rPr lang="zh-TW" altLang="zh-TW" sz="2200" dirty="0" smtClean="0">
                <a:latin typeface="+mj-ea"/>
                <a:ea typeface="+mj-ea"/>
              </a:rPr>
              <a:t>紹</a:t>
            </a:r>
            <a:r>
              <a:rPr lang="zh-TW" altLang="en-US" sz="2200" dirty="0" smtClean="0">
                <a:latin typeface="+mj-ea"/>
                <a:ea typeface="+mj-ea"/>
              </a:rPr>
              <a:t>本館數位</a:t>
            </a:r>
            <a:endParaRPr lang="en-US" altLang="zh-TW" sz="2200" dirty="0" smtClean="0">
              <a:latin typeface="+mj-ea"/>
              <a:ea typeface="+mj-ea"/>
            </a:endParaRPr>
          </a:p>
          <a:p>
            <a:pPr>
              <a:lnSpc>
                <a:spcPts val="2500"/>
              </a:lnSpc>
            </a:pPr>
            <a:r>
              <a:rPr lang="en-US" altLang="zh-TW" sz="2200" dirty="0" smtClean="0">
                <a:latin typeface="+mj-ea"/>
                <a:ea typeface="+mj-ea"/>
              </a:rPr>
              <a:t>       </a:t>
            </a:r>
            <a:r>
              <a:rPr lang="zh-TW" altLang="en-US" sz="2200" dirty="0" smtClean="0">
                <a:latin typeface="+mj-ea"/>
                <a:ea typeface="+mj-ea"/>
              </a:rPr>
              <a:t>資源</a:t>
            </a:r>
            <a:r>
              <a:rPr lang="zh-TW" altLang="zh-TW" sz="2200" dirty="0" smtClean="0">
                <a:latin typeface="+mj-ea"/>
                <a:ea typeface="+mj-ea"/>
              </a:rPr>
              <a:t>及</a:t>
            </a:r>
            <a:r>
              <a:rPr lang="zh-TW" altLang="en-US" sz="2200" dirty="0" smtClean="0">
                <a:latin typeface="+mj-ea"/>
                <a:ea typeface="+mj-ea"/>
              </a:rPr>
              <a:t>數位借閱證</a:t>
            </a:r>
            <a:r>
              <a:rPr lang="zh-TW" altLang="zh-TW" sz="2200" dirty="0" smtClean="0">
                <a:latin typeface="+mj-ea"/>
                <a:ea typeface="+mj-ea"/>
              </a:rPr>
              <a:t>辦證</a:t>
            </a:r>
            <a:r>
              <a:rPr lang="zh-TW" altLang="en-US" sz="2200" dirty="0" smtClean="0">
                <a:latin typeface="+mj-ea"/>
                <a:ea typeface="+mj-ea"/>
              </a:rPr>
              <a:t>方式，並註冊電子書服務平台會員。</a:t>
            </a:r>
            <a:endParaRPr lang="en-US" altLang="zh-TW" sz="2200" dirty="0" smtClean="0">
              <a:latin typeface="+mj-ea"/>
              <a:ea typeface="+mj-ea"/>
            </a:endParaRPr>
          </a:p>
          <a:p>
            <a:pPr>
              <a:lnSpc>
                <a:spcPts val="2500"/>
              </a:lnSpc>
            </a:pPr>
            <a:r>
              <a:rPr lang="en-US" altLang="zh-TW" sz="2200" dirty="0" smtClean="0">
                <a:latin typeface="+mj-ea"/>
                <a:ea typeface="+mj-ea"/>
              </a:rPr>
              <a:t>   (2)</a:t>
            </a:r>
            <a:r>
              <a:rPr lang="zh-TW" altLang="en-US" sz="2200" dirty="0" smtClean="0">
                <a:latin typeface="+mj-ea"/>
                <a:ea typeface="+mj-ea"/>
                <a:cs typeface="Times New Roman" pitchFamily="18" charset="0"/>
              </a:rPr>
              <a:t>請學生向父母、家庭成員與鄰居推薦本館數位資源。</a:t>
            </a:r>
            <a:endParaRPr lang="en-US" altLang="zh-TW" sz="2200" dirty="0" smtClean="0">
              <a:latin typeface="+mj-ea"/>
              <a:ea typeface="+mj-ea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r>
              <a:rPr lang="zh-TW" altLang="en-US" sz="2200" dirty="0" smtClean="0">
                <a:latin typeface="+mj-ea"/>
                <a:ea typeface="+mj-ea"/>
                <a:cs typeface="Times New Roman" pitchFamily="18" charset="0"/>
              </a:rPr>
              <a:t>   </a:t>
            </a:r>
            <a:r>
              <a:rPr lang="en-US" altLang="zh-TW" sz="2200" dirty="0" smtClean="0">
                <a:latin typeface="+mj-ea"/>
                <a:ea typeface="+mj-ea"/>
                <a:cs typeface="Times New Roman" pitchFamily="18" charset="0"/>
              </a:rPr>
              <a:t>(3)</a:t>
            </a:r>
            <a:r>
              <a:rPr lang="zh-TW" altLang="en-US" sz="2200" dirty="0" smtClean="0">
                <a:latin typeface="+mj-ea"/>
                <a:ea typeface="+mj-ea"/>
                <a:cs typeface="Times New Roman" pitchFamily="18" charset="0"/>
              </a:rPr>
              <a:t>請教師於課堂推廣本館數位資源。</a:t>
            </a:r>
            <a:endParaRPr lang="en-US" altLang="zh-TW" sz="2200" dirty="0" smtClean="0">
              <a:latin typeface="+mj-ea"/>
              <a:ea typeface="+mj-ea"/>
              <a:cs typeface="Times New Roman" pitchFamily="18" charset="0"/>
            </a:endParaRPr>
          </a:p>
          <a:p>
            <a:pPr>
              <a:lnSpc>
                <a:spcPts val="2300"/>
              </a:lnSpc>
            </a:pPr>
            <a:endParaRPr lang="zh-TW" altLang="en-US" sz="2200" dirty="0">
              <a:latin typeface="+mj-ea"/>
              <a:ea typeface="+mj-ea"/>
            </a:endParaRPr>
          </a:p>
        </p:txBody>
      </p:sp>
      <p:pic>
        <p:nvPicPr>
          <p:cNvPr id="22530" name="Picture 2" descr="DSC021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3786190"/>
            <a:ext cx="3357755" cy="2299332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</p:spPr>
      </p:pic>
      <p:pic>
        <p:nvPicPr>
          <p:cNvPr id="22531" name="Picture 3" descr="DSC077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7669" y="3786189"/>
            <a:ext cx="3340308" cy="2301101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</p:spPr>
      </p:pic>
      <p:sp>
        <p:nvSpPr>
          <p:cNvPr id="9" name="頁尾版面配置區 47"/>
          <p:cNvSpPr>
            <a:spLocks noGrp="1"/>
          </p:cNvSpPr>
          <p:nvPr>
            <p:ph type="ftr" sz="quarter" idx="11"/>
          </p:nvPr>
        </p:nvSpPr>
        <p:spPr>
          <a:xfrm>
            <a:off x="244481" y="6421461"/>
            <a:ext cx="5256213" cy="365125"/>
          </a:xfrm>
        </p:spPr>
        <p:txBody>
          <a:bodyPr/>
          <a:lstStyle/>
          <a:p>
            <a:pPr>
              <a:defRPr/>
            </a:pPr>
            <a:r>
              <a:rPr lang="zh-TW" altLang="en-US" sz="1200" dirty="0" smtClean="0"/>
              <a:t>叁、他校推廣成果分享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52" y="71414"/>
            <a:ext cx="8534400" cy="758952"/>
          </a:xfrm>
        </p:spPr>
        <p:txBody>
          <a:bodyPr/>
          <a:lstStyle/>
          <a:p>
            <a:r>
              <a:rPr lang="zh-TW" altLang="en-US" b="1" dirty="0" smtClean="0"/>
              <a:t>種子教師推廣成果回饋 </a:t>
            </a:r>
            <a:r>
              <a:rPr lang="en-US" altLang="zh-TW" b="1" dirty="0" smtClean="0"/>
              <a:t>(2)</a:t>
            </a:r>
            <a:endParaRPr lang="zh-TW" altLang="en-US" b="1" dirty="0" smtClean="0"/>
          </a:p>
        </p:txBody>
      </p:sp>
      <p:sp>
        <p:nvSpPr>
          <p:cNvPr id="10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2DE48-DFA7-4C1C-BEA7-1781E3BBBAA0}" type="slidenum">
              <a:rPr lang="zh-TW" altLang="en-US" smtClean="0"/>
              <a:pPr/>
              <a:t>33</a:t>
            </a:fld>
            <a:endParaRPr lang="zh-TW" altLang="en-US" dirty="0"/>
          </a:p>
        </p:txBody>
      </p:sp>
      <p:sp>
        <p:nvSpPr>
          <p:cNvPr id="1914885" name="Text Box 5"/>
          <p:cNvSpPr txBox="1">
            <a:spLocks noChangeArrowheads="1"/>
          </p:cNvSpPr>
          <p:nvPr/>
        </p:nvSpPr>
        <p:spPr bwMode="auto">
          <a:xfrm>
            <a:off x="1612873" y="857232"/>
            <a:ext cx="7531127" cy="4247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defRPr/>
            </a:pPr>
            <a:r>
              <a:rPr kumimoji="0" lang="zh-TW" altLang="en-US" sz="2200" dirty="0">
                <a:solidFill>
                  <a:srgbClr val="0070C0"/>
                </a:solidFill>
                <a:latin typeface="+mj-ea"/>
                <a:ea typeface="+mj-ea"/>
              </a:rPr>
              <a:t>推廣案例</a:t>
            </a:r>
            <a:r>
              <a:rPr kumimoji="0" lang="zh-TW" altLang="en-US" sz="2200" dirty="0" smtClean="0">
                <a:solidFill>
                  <a:srgbClr val="0070C0"/>
                </a:solidFill>
                <a:latin typeface="+mj-ea"/>
                <a:ea typeface="+mj-ea"/>
              </a:rPr>
              <a:t>：</a:t>
            </a:r>
            <a:r>
              <a:rPr kumimoji="0" lang="zh-TW" altLang="en-US" sz="2400" b="1" dirty="0" smtClean="0">
                <a:solidFill>
                  <a:srgbClr val="0070C0"/>
                </a:solidFill>
                <a:latin typeface="+mj-ea"/>
                <a:ea typeface="+mj-ea"/>
              </a:rPr>
              <a:t>臺中市立豐原國民中學</a:t>
            </a:r>
            <a:r>
              <a:rPr kumimoji="0" lang="en-US" altLang="zh-TW" sz="2400" dirty="0" smtClean="0">
                <a:solidFill>
                  <a:srgbClr val="0070C0"/>
                </a:solidFill>
                <a:latin typeface="+mj-ea"/>
                <a:ea typeface="+mj-ea"/>
              </a:rPr>
              <a:t>(103.10)</a:t>
            </a:r>
            <a:endParaRPr kumimoji="0" lang="en-US" altLang="zh-TW" sz="2400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85786" y="1428736"/>
            <a:ext cx="7715304" cy="211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ts val="2700"/>
              </a:lnSpc>
            </a:pPr>
            <a:r>
              <a:rPr lang="en-US" altLang="zh-TW" sz="2200" dirty="0" smtClean="0">
                <a:latin typeface="+mj-ea"/>
                <a:ea typeface="+mj-ea"/>
                <a:cs typeface="Times New Roman" pitchFamily="18" charset="0"/>
              </a:rPr>
              <a:t>1.</a:t>
            </a:r>
            <a:r>
              <a:rPr lang="zh-TW" altLang="en-US" sz="2200" dirty="0" smtClean="0">
                <a:latin typeface="+mj-ea"/>
                <a:ea typeface="+mj-ea"/>
                <a:cs typeface="Times New Roman" pitchFamily="18" charset="0"/>
              </a:rPr>
              <a:t>對象：國中生</a:t>
            </a:r>
            <a:endParaRPr lang="en-US" altLang="zh-TW" sz="2200" dirty="0" smtClean="0">
              <a:latin typeface="+mj-ea"/>
              <a:ea typeface="+mj-ea"/>
              <a:cs typeface="Times New Roman" pitchFamily="18" charset="0"/>
            </a:endParaRPr>
          </a:p>
          <a:p>
            <a:pPr marL="457200" lvl="0" indent="-457200">
              <a:lnSpc>
                <a:spcPts val="2700"/>
              </a:lnSpc>
            </a:pPr>
            <a:r>
              <a:rPr lang="en-US" altLang="zh-TW" sz="2200" dirty="0" smtClean="0">
                <a:latin typeface="+mj-ea"/>
                <a:ea typeface="+mj-ea"/>
                <a:cs typeface="Times New Roman" pitchFamily="18" charset="0"/>
              </a:rPr>
              <a:t>2.</a:t>
            </a:r>
            <a:r>
              <a:rPr lang="zh-TW" altLang="en-US" sz="2200" dirty="0" smtClean="0">
                <a:latin typeface="+mj-ea"/>
                <a:ea typeface="+mj-ea"/>
                <a:cs typeface="Times New Roman" pitchFamily="18" charset="0"/>
              </a:rPr>
              <a:t>資源：電子書服務平台、電子資料庫</a:t>
            </a:r>
            <a:endParaRPr lang="en-US" altLang="zh-TW" sz="2200" dirty="0" smtClean="0">
              <a:latin typeface="+mj-ea"/>
              <a:ea typeface="+mj-ea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altLang="zh-TW" sz="2200" dirty="0" smtClean="0">
                <a:latin typeface="+mj-ea"/>
                <a:ea typeface="+mj-ea"/>
                <a:cs typeface="Times New Roman" pitchFamily="18" charset="0"/>
              </a:rPr>
              <a:t>3.</a:t>
            </a:r>
            <a:r>
              <a:rPr lang="zh-TW" altLang="en-US" sz="2200" dirty="0" smtClean="0">
                <a:latin typeface="+mj-ea"/>
                <a:ea typeface="+mj-ea"/>
                <a:cs typeface="Times New Roman" pitchFamily="18" charset="0"/>
              </a:rPr>
              <a:t>內容：</a:t>
            </a:r>
            <a:r>
              <a:rPr lang="zh-TW" altLang="en-US" sz="2200" dirty="0" smtClean="0">
                <a:latin typeface="+mj-ea"/>
                <a:ea typeface="+mj-ea"/>
              </a:rPr>
              <a:t>透過電腦課課程設計，介</a:t>
            </a:r>
            <a:r>
              <a:rPr lang="zh-TW" altLang="zh-TW" sz="2200" dirty="0" smtClean="0">
                <a:latin typeface="+mj-ea"/>
                <a:ea typeface="+mj-ea"/>
              </a:rPr>
              <a:t>紹</a:t>
            </a:r>
            <a:r>
              <a:rPr lang="zh-TW" altLang="en-US" sz="2200" dirty="0" smtClean="0">
                <a:latin typeface="+mj-ea"/>
                <a:ea typeface="+mj-ea"/>
              </a:rPr>
              <a:t>本館數位資源</a:t>
            </a:r>
            <a:r>
              <a:rPr lang="zh-TW" altLang="zh-TW" sz="2200" dirty="0" smtClean="0">
                <a:latin typeface="+mj-ea"/>
                <a:ea typeface="+mj-ea"/>
              </a:rPr>
              <a:t>及</a:t>
            </a:r>
            <a:r>
              <a:rPr lang="zh-TW" altLang="en-US" sz="2200" dirty="0" smtClean="0">
                <a:latin typeface="+mj-ea"/>
                <a:ea typeface="+mj-ea"/>
              </a:rPr>
              <a:t>數位</a:t>
            </a:r>
            <a:endParaRPr lang="en-US" altLang="zh-TW" sz="2200" dirty="0" smtClean="0">
              <a:latin typeface="+mj-ea"/>
              <a:ea typeface="+mj-ea"/>
            </a:endParaRPr>
          </a:p>
          <a:p>
            <a:pPr>
              <a:lnSpc>
                <a:spcPts val="2700"/>
              </a:lnSpc>
            </a:pPr>
            <a:r>
              <a:rPr lang="en-US" altLang="zh-TW" sz="2200" dirty="0" smtClean="0">
                <a:latin typeface="+mj-ea"/>
                <a:ea typeface="+mj-ea"/>
              </a:rPr>
              <a:t>               </a:t>
            </a:r>
            <a:r>
              <a:rPr lang="zh-TW" altLang="en-US" sz="2200" dirty="0" smtClean="0">
                <a:latin typeface="+mj-ea"/>
                <a:ea typeface="+mj-ea"/>
              </a:rPr>
              <a:t>借閱證</a:t>
            </a:r>
            <a:r>
              <a:rPr lang="zh-TW" altLang="zh-TW" sz="2200" dirty="0" smtClean="0">
                <a:latin typeface="+mj-ea"/>
                <a:ea typeface="+mj-ea"/>
              </a:rPr>
              <a:t>辦證</a:t>
            </a:r>
            <a:r>
              <a:rPr lang="zh-TW" altLang="en-US" sz="2200" dirty="0" smtClean="0">
                <a:latin typeface="+mj-ea"/>
                <a:ea typeface="+mj-ea"/>
              </a:rPr>
              <a:t>方式，並註冊電子書服務平台會員，提升</a:t>
            </a:r>
            <a:endParaRPr lang="en-US" altLang="zh-TW" sz="2200" dirty="0" smtClean="0">
              <a:latin typeface="+mj-ea"/>
              <a:ea typeface="+mj-ea"/>
            </a:endParaRPr>
          </a:p>
          <a:p>
            <a:pPr>
              <a:lnSpc>
                <a:spcPts val="2700"/>
              </a:lnSpc>
            </a:pPr>
            <a:r>
              <a:rPr lang="en-US" altLang="zh-TW" sz="2200" dirty="0" smtClean="0">
                <a:latin typeface="+mj-ea"/>
                <a:ea typeface="+mj-ea"/>
              </a:rPr>
              <a:t>               </a:t>
            </a:r>
            <a:r>
              <a:rPr lang="zh-TW" altLang="en-US" sz="2200" dirty="0" smtClean="0">
                <a:latin typeface="+mj-ea"/>
                <a:ea typeface="+mj-ea"/>
              </a:rPr>
              <a:t>行動閱讀、促進學習廣度。</a:t>
            </a:r>
          </a:p>
          <a:p>
            <a:pPr>
              <a:lnSpc>
                <a:spcPts val="2300"/>
              </a:lnSpc>
            </a:pPr>
            <a:endParaRPr lang="en-US" altLang="zh-TW" sz="2200" dirty="0" smtClean="0">
              <a:latin typeface="+mj-ea"/>
              <a:ea typeface="+mj-ea"/>
              <a:cs typeface="Times New Roman" pitchFamily="18" charset="0"/>
            </a:endParaRPr>
          </a:p>
        </p:txBody>
      </p:sp>
      <p:pic>
        <p:nvPicPr>
          <p:cNvPr id="91138" name="Picture 2" descr="IMG_76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3500438"/>
            <a:ext cx="3264883" cy="2428892"/>
          </a:xfrm>
          <a:prstGeom prst="rect">
            <a:avLst/>
          </a:prstGeom>
          <a:noFill/>
          <a:ln w="9525">
            <a:solidFill>
              <a:srgbClr val="66CCFF"/>
            </a:solidFill>
            <a:miter lim="800000"/>
            <a:headEnd/>
            <a:tailEnd/>
          </a:ln>
        </p:spPr>
      </p:pic>
      <p:pic>
        <p:nvPicPr>
          <p:cNvPr id="91139" name="Picture 3" descr="IMG_76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500438"/>
            <a:ext cx="3234792" cy="2428892"/>
          </a:xfrm>
          <a:prstGeom prst="rect">
            <a:avLst/>
          </a:prstGeom>
          <a:noFill/>
          <a:ln w="9525">
            <a:solidFill>
              <a:srgbClr val="66CCFF"/>
            </a:solidFill>
            <a:miter lim="800000"/>
            <a:headEnd/>
            <a:tailEnd/>
          </a:ln>
        </p:spPr>
      </p:pic>
      <p:sp>
        <p:nvSpPr>
          <p:cNvPr id="12" name="頁尾版面配置區 47"/>
          <p:cNvSpPr>
            <a:spLocks noGrp="1"/>
          </p:cNvSpPr>
          <p:nvPr>
            <p:ph type="ftr" sz="quarter" idx="11"/>
          </p:nvPr>
        </p:nvSpPr>
        <p:spPr>
          <a:xfrm>
            <a:off x="244481" y="6421461"/>
            <a:ext cx="5256213" cy="365125"/>
          </a:xfrm>
        </p:spPr>
        <p:txBody>
          <a:bodyPr/>
          <a:lstStyle/>
          <a:p>
            <a:pPr>
              <a:defRPr/>
            </a:pPr>
            <a:r>
              <a:rPr lang="zh-TW" altLang="en-US" sz="1200" dirty="0" smtClean="0"/>
              <a:t>叁、他校推廣成果分享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52" y="71414"/>
            <a:ext cx="8534400" cy="758952"/>
          </a:xfrm>
        </p:spPr>
        <p:txBody>
          <a:bodyPr/>
          <a:lstStyle/>
          <a:p>
            <a:r>
              <a:rPr lang="zh-TW" altLang="en-US" b="1" dirty="0" smtClean="0"/>
              <a:t>種子教師推廣成果回饋 </a:t>
            </a:r>
            <a:r>
              <a:rPr lang="en-US" altLang="zh-TW" b="1" dirty="0" smtClean="0"/>
              <a:t>(3)</a:t>
            </a:r>
            <a:endParaRPr lang="zh-TW" altLang="en-US" b="1" dirty="0" smtClean="0"/>
          </a:p>
        </p:txBody>
      </p:sp>
      <p:sp>
        <p:nvSpPr>
          <p:cNvPr id="10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2DE48-DFA7-4C1C-BEA7-1781E3BBBAA0}" type="slidenum">
              <a:rPr lang="zh-TW" altLang="en-US" smtClean="0"/>
              <a:pPr/>
              <a:t>34</a:t>
            </a:fld>
            <a:endParaRPr lang="zh-TW" altLang="en-US" dirty="0"/>
          </a:p>
        </p:txBody>
      </p:sp>
      <p:sp>
        <p:nvSpPr>
          <p:cNvPr id="1914885" name="Text Box 5"/>
          <p:cNvSpPr txBox="1">
            <a:spLocks noChangeArrowheads="1"/>
          </p:cNvSpPr>
          <p:nvPr/>
        </p:nvSpPr>
        <p:spPr bwMode="auto">
          <a:xfrm>
            <a:off x="1928794" y="857232"/>
            <a:ext cx="6245243" cy="8740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defRPr/>
            </a:pPr>
            <a:r>
              <a:rPr kumimoji="0" lang="zh-TW" altLang="en-US" sz="2200" dirty="0">
                <a:solidFill>
                  <a:srgbClr val="0070C0"/>
                </a:solidFill>
                <a:latin typeface="+mj-ea"/>
                <a:ea typeface="+mj-ea"/>
              </a:rPr>
              <a:t>推廣案例</a:t>
            </a:r>
            <a:r>
              <a:rPr kumimoji="0" lang="zh-TW" altLang="en-US" sz="2200" dirty="0" smtClean="0">
                <a:solidFill>
                  <a:srgbClr val="0070C0"/>
                </a:solidFill>
                <a:latin typeface="+mj-ea"/>
                <a:ea typeface="+mj-ea"/>
              </a:rPr>
              <a:t>：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桃園縣立平鎮高中</a:t>
            </a:r>
            <a:r>
              <a:rPr kumimoji="0" lang="en-US" altLang="zh-TW" sz="2000" dirty="0" smtClean="0">
                <a:solidFill>
                  <a:srgbClr val="0070C0"/>
                </a:solidFill>
                <a:latin typeface="+mj-ea"/>
              </a:rPr>
              <a:t>(103.01)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defRPr/>
            </a:pPr>
            <a:endParaRPr kumimoji="0" lang="en-US" altLang="zh-TW" sz="22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85786" y="1357298"/>
            <a:ext cx="4071966" cy="2426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ts val="2600"/>
              </a:lnSpc>
            </a:pP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第一場</a:t>
            </a:r>
            <a:endParaRPr lang="en-US" altLang="zh-TW" sz="22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marL="457200" lvl="0" indent="-457200">
              <a:lnSpc>
                <a:spcPts val="2600"/>
              </a:lnSpc>
            </a:pPr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1.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對象：學生</a:t>
            </a:r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(300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人</a:t>
            </a:r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)</a:t>
            </a:r>
          </a:p>
          <a:p>
            <a:pPr marL="457200" lvl="0" indent="-457200">
              <a:lnSpc>
                <a:spcPts val="2600"/>
              </a:lnSpc>
            </a:pPr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2.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資源：電子書服務平台</a:t>
            </a:r>
            <a:endParaRPr lang="en-US" altLang="zh-TW" sz="22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marL="457200" lvl="0" indent="-457200">
              <a:lnSpc>
                <a:spcPts val="2600"/>
              </a:lnSpc>
            </a:pPr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               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電子資料庫</a:t>
            </a:r>
            <a:endParaRPr lang="en-US" altLang="zh-TW" sz="22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>
              <a:lnSpc>
                <a:spcPts val="2600"/>
              </a:lnSpc>
            </a:pPr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3.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內容：由學生擔任站長，分站</a:t>
            </a:r>
            <a:endParaRPr lang="en-US" altLang="zh-TW" sz="22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>
              <a:lnSpc>
                <a:spcPts val="2600"/>
              </a:lnSpc>
            </a:pPr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   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介紹圖書館實體書及電子書之</a:t>
            </a:r>
            <a:endParaRPr lang="en-US" altLang="zh-TW" sz="22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>
              <a:lnSpc>
                <a:spcPts val="2600"/>
              </a:lnSpc>
            </a:pPr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   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異同。 </a:t>
            </a:r>
          </a:p>
        </p:txBody>
      </p:sp>
      <p:sp>
        <p:nvSpPr>
          <p:cNvPr id="12" name="向上箭號 11"/>
          <p:cNvSpPr/>
          <p:nvPr/>
        </p:nvSpPr>
        <p:spPr>
          <a:xfrm>
            <a:off x="7572396" y="3643314"/>
            <a:ext cx="214314" cy="21431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4643438" y="3857628"/>
            <a:ext cx="4071966" cy="2303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ts val="2880"/>
              </a:lnSpc>
            </a:pP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第二場</a:t>
            </a:r>
            <a:endParaRPr lang="en-US" altLang="zh-TW" sz="22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marL="457200" lvl="0" indent="-457200">
              <a:lnSpc>
                <a:spcPts val="2880"/>
              </a:lnSpc>
            </a:pPr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1.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對象：學生</a:t>
            </a:r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(45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人</a:t>
            </a:r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)</a:t>
            </a:r>
          </a:p>
          <a:p>
            <a:pPr marL="457200" lvl="0" indent="-457200">
              <a:lnSpc>
                <a:spcPts val="2880"/>
              </a:lnSpc>
            </a:pPr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2.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資源：電子資料庫</a:t>
            </a:r>
            <a:endParaRPr lang="en-US" altLang="zh-TW" sz="22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>
              <a:lnSpc>
                <a:spcPts val="2880"/>
              </a:lnSpc>
            </a:pPr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3.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內容：由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學生分組討論電子</a:t>
            </a:r>
            <a:endParaRPr lang="en-US" altLang="zh-TW" sz="22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2880"/>
              </a:lnSpc>
            </a:pPr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資料庫之內容及其於寫作中的</a:t>
            </a:r>
            <a:endParaRPr lang="en-US" altLang="zh-TW" sz="22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2880"/>
              </a:lnSpc>
            </a:pPr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應用。 </a:t>
            </a:r>
            <a:endParaRPr lang="zh-TW" altLang="en-US" sz="22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2162" name="Picture 2" descr="P11605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857628"/>
            <a:ext cx="3343158" cy="228601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9" name="向下箭號 18"/>
          <p:cNvSpPr/>
          <p:nvPr/>
        </p:nvSpPr>
        <p:spPr>
          <a:xfrm>
            <a:off x="2714612" y="3500438"/>
            <a:ext cx="214314" cy="214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2163" name="Picture 3" descr="DSC_01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500174"/>
            <a:ext cx="3198244" cy="2000264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3" name="頁尾版面配置區 47"/>
          <p:cNvSpPr>
            <a:spLocks noGrp="1"/>
          </p:cNvSpPr>
          <p:nvPr>
            <p:ph type="ftr" sz="quarter" idx="11"/>
          </p:nvPr>
        </p:nvSpPr>
        <p:spPr>
          <a:xfrm>
            <a:off x="244481" y="6421461"/>
            <a:ext cx="5256213" cy="365125"/>
          </a:xfrm>
        </p:spPr>
        <p:txBody>
          <a:bodyPr/>
          <a:lstStyle/>
          <a:p>
            <a:pPr>
              <a:defRPr/>
            </a:pPr>
            <a:r>
              <a:rPr lang="zh-TW" altLang="en-US" sz="1200" dirty="0" smtClean="0"/>
              <a:t>叁、他校推廣成果分享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52" y="71414"/>
            <a:ext cx="8534400" cy="758952"/>
          </a:xfrm>
        </p:spPr>
        <p:txBody>
          <a:bodyPr/>
          <a:lstStyle/>
          <a:p>
            <a:r>
              <a:rPr lang="zh-TW" altLang="en-US" b="1" dirty="0" smtClean="0"/>
              <a:t>種子教師推廣成果回饋 </a:t>
            </a:r>
            <a:r>
              <a:rPr lang="en-US" altLang="zh-TW" b="1" dirty="0" smtClean="0"/>
              <a:t>(4)</a:t>
            </a:r>
            <a:endParaRPr lang="zh-TW" altLang="en-US" b="1" dirty="0" smtClean="0"/>
          </a:p>
        </p:txBody>
      </p:sp>
      <p:sp>
        <p:nvSpPr>
          <p:cNvPr id="9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2DE48-DFA7-4C1C-BEA7-1781E3BBBAA0}" type="slidenum">
              <a:rPr lang="zh-TW" altLang="en-US" smtClean="0"/>
              <a:pPr/>
              <a:t>35</a:t>
            </a:fld>
            <a:endParaRPr lang="zh-TW" altLang="en-US" dirty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951904" y="891421"/>
            <a:ext cx="6715172" cy="4247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defRPr/>
            </a:pPr>
            <a:r>
              <a:rPr kumimoji="0" lang="zh-TW" altLang="en-US" sz="2200" dirty="0">
                <a:solidFill>
                  <a:srgbClr val="0070C0"/>
                </a:solidFill>
                <a:latin typeface="+mj-ea"/>
                <a:ea typeface="+mj-ea"/>
              </a:rPr>
              <a:t>推廣案例</a:t>
            </a:r>
            <a:r>
              <a:rPr kumimoji="0" lang="zh-TW" altLang="en-US" sz="2200" dirty="0" smtClean="0">
                <a:solidFill>
                  <a:srgbClr val="0070C0"/>
                </a:solidFill>
                <a:latin typeface="+mj-ea"/>
                <a:ea typeface="+mj-ea"/>
              </a:rPr>
              <a:t>：</a:t>
            </a:r>
            <a:r>
              <a:rPr lang="zh-TW" altLang="en-US" sz="2400" b="1" dirty="0" smtClean="0">
                <a:solidFill>
                  <a:srgbClr val="0070C0"/>
                </a:solidFill>
                <a:latin typeface="+mj-ea"/>
                <a:ea typeface="+mj-ea"/>
              </a:rPr>
              <a:t>彰化縣立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藝術高中</a:t>
            </a:r>
            <a:r>
              <a:rPr lang="en-US" altLang="zh-TW" sz="24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(103.09)</a:t>
            </a:r>
            <a:endParaRPr kumimoji="0" lang="en-US" altLang="zh-TW" sz="2400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357158" y="1357298"/>
            <a:ext cx="328614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tabLst>
                <a:tab pos="228600" algn="l"/>
              </a:tabLst>
            </a:pPr>
            <a:r>
              <a:rPr kumimoji="1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第一場</a:t>
            </a:r>
            <a:endParaRPr kumimoji="1" lang="en-US" altLang="zh-TW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eaLnBrk="0" hangingPunct="0">
              <a:tabLst>
                <a:tab pos="228600" algn="l"/>
              </a:tabLst>
            </a:pP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1.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對象：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國一美術班</a:t>
            </a:r>
            <a:endParaRPr lang="en-US" altLang="zh-TW" sz="20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eaLnBrk="0" hangingPunct="0">
              <a:tabLst>
                <a:tab pos="228600" algn="l"/>
              </a:tabLst>
            </a:pP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2.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資源：圓夢繪本資料庫</a:t>
            </a:r>
            <a:endParaRPr lang="en-US" altLang="zh-TW" sz="20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eaLnBrk="0" hangingPunct="0">
              <a:tabLst>
                <a:tab pos="228600" algn="l"/>
              </a:tabLst>
            </a:pP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                老夫子</a:t>
            </a:r>
            <a:r>
              <a:rPr lang="en-US" sz="2000" dirty="0" smtClean="0">
                <a:latin typeface="微軟正黑體" pitchFamily="34" charset="-120"/>
                <a:ea typeface="微軟正黑體" pitchFamily="34" charset="-120"/>
              </a:rPr>
              <a:t>e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教室</a:t>
            </a:r>
            <a:endParaRPr lang="en-US" altLang="zh-TW" sz="20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eaLnBrk="0" hangingPunct="0">
              <a:tabLst>
                <a:tab pos="228600" algn="l"/>
              </a:tabLst>
            </a:pP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3.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內容：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藉由分享資料庫，促進學習及推廣繪本閱讀。並啟發學生想像力及創意，創造更豐富的繪本。</a:t>
            </a: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6000760" y="1357298"/>
            <a:ext cx="278608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tabLst>
                <a:tab pos="228600" algn="l"/>
              </a:tabLst>
            </a:pPr>
            <a:r>
              <a:rPr kumimoji="1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第三場</a:t>
            </a:r>
            <a:endParaRPr kumimoji="1" lang="en-US" altLang="zh-TW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lvl="0">
              <a:tabLst>
                <a:tab pos="228600" algn="l"/>
              </a:tabLst>
            </a:pP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1.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對象：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國三音樂班</a:t>
            </a:r>
            <a:endParaRPr kumimoji="1" lang="en-US" altLang="zh-TW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lvl="0">
              <a:tabLst>
                <a:tab pos="228600" algn="l"/>
              </a:tabLst>
            </a:pP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2.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資源：</a:t>
            </a:r>
            <a:r>
              <a:rPr lang="en-US" sz="20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2000" dirty="0" err="1" smtClean="0">
                <a:latin typeface="微軟正黑體" pitchFamily="34" charset="-120"/>
                <a:ea typeface="微軟正黑體" pitchFamily="34" charset="-120"/>
              </a:rPr>
              <a:t>TumbleBook</a:t>
            </a:r>
            <a:r>
              <a:rPr lang="en-US" sz="20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3.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內容：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透過動畫繪本</a:t>
            </a:r>
            <a:endParaRPr lang="en-US" altLang="zh-TW" sz="2000" dirty="0" smtClean="0">
              <a:latin typeface="微軟正黑體" pitchFamily="34" charset="-120"/>
              <a:ea typeface="微軟正黑體" pitchFamily="34" charset="-120"/>
            </a:endParaRPr>
          </a:p>
          <a:p>
            <a:pPr lvl="0">
              <a:tabLst>
                <a:tab pos="228600" algn="l"/>
              </a:tabLst>
            </a:pP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的方式呈現，靈活靈</a:t>
            </a:r>
            <a:endParaRPr lang="en-US" altLang="zh-TW" sz="2000" dirty="0" smtClean="0">
              <a:latin typeface="微軟正黑體" pitchFamily="34" charset="-120"/>
              <a:ea typeface="微軟正黑體" pitchFamily="34" charset="-120"/>
            </a:endParaRPr>
          </a:p>
          <a:p>
            <a:pPr lvl="0">
              <a:tabLst>
                <a:tab pos="228600" algn="l"/>
              </a:tabLst>
            </a:pP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現的聲音及有趣的畫</a:t>
            </a:r>
            <a:endParaRPr lang="en-US" altLang="zh-TW" sz="2000" dirty="0" smtClean="0">
              <a:latin typeface="微軟正黑體" pitchFamily="34" charset="-120"/>
              <a:ea typeface="微軟正黑體" pitchFamily="34" charset="-120"/>
            </a:endParaRPr>
          </a:p>
          <a:p>
            <a:pPr lvl="0">
              <a:tabLst>
                <a:tab pos="228600" algn="l"/>
              </a:tabLst>
            </a:pP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面，讓英語的學習更</a:t>
            </a:r>
            <a:endParaRPr lang="en-US" altLang="zh-TW" sz="2000" dirty="0" smtClean="0">
              <a:latin typeface="微軟正黑體" pitchFamily="34" charset="-120"/>
              <a:ea typeface="微軟正黑體" pitchFamily="34" charset="-120"/>
            </a:endParaRPr>
          </a:p>
          <a:p>
            <a:pPr lvl="0">
              <a:tabLst>
                <a:tab pos="228600" algn="l"/>
              </a:tabLst>
            </a:pP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佳輕鬆、有效率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。</a:t>
            </a:r>
            <a:endParaRPr lang="en-US" altLang="zh-TW" sz="20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3428992" y="3857628"/>
            <a:ext cx="2500330" cy="275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lnSpc>
                <a:spcPts val="2300"/>
              </a:lnSpc>
              <a:tabLst>
                <a:tab pos="228600" algn="l"/>
              </a:tabLst>
            </a:pPr>
            <a:r>
              <a:rPr kumimoji="1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第二場</a:t>
            </a:r>
            <a:endParaRPr kumimoji="1" lang="en-US" altLang="zh-TW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>
              <a:lnSpc>
                <a:spcPts val="2300"/>
              </a:lnSpc>
              <a:tabLst>
                <a:tab pos="228600" algn="l"/>
              </a:tabLst>
            </a:pP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1.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對象：</a:t>
            </a:r>
            <a:r>
              <a:rPr lang="zh-TW" altLang="en-US" sz="2000" kern="100" dirty="0" smtClean="0">
                <a:latin typeface="微軟正黑體" pitchFamily="34" charset="-120"/>
                <a:ea typeface="微軟正黑體" pitchFamily="34" charset="-120"/>
                <a:cs typeface="Times New Roman"/>
              </a:rPr>
              <a:t>高一</a:t>
            </a:r>
            <a:endParaRPr lang="en-US" altLang="zh-TW" sz="20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eaLnBrk="0" hangingPunct="0">
              <a:lnSpc>
                <a:spcPts val="2300"/>
              </a:lnSpc>
              <a:tabLst>
                <a:tab pos="228600" algn="l"/>
              </a:tabLst>
            </a:pP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2.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資源：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設計師之手</a:t>
            </a: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3.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內容：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透過平台的介紹，引導學生欣賞瀏覽、觀摩及創作分享，發揮創意、勇於創作。</a:t>
            </a:r>
          </a:p>
          <a:p>
            <a:pPr eaLnBrk="0" hangingPunct="0">
              <a:tabLst>
                <a:tab pos="228600" algn="l"/>
              </a:tabLst>
            </a:pPr>
            <a:endParaRPr lang="en-US" altLang="zh-TW" sz="2000" dirty="0" smtClean="0">
              <a:latin typeface="+mn-ea"/>
              <a:ea typeface="+mn-ea"/>
              <a:cs typeface="Times New Roman" pitchFamily="18" charset="0"/>
            </a:endParaRPr>
          </a:p>
        </p:txBody>
      </p:sp>
      <p:sp>
        <p:nvSpPr>
          <p:cNvPr id="21" name="向下箭號 20"/>
          <p:cNvSpPr/>
          <p:nvPr/>
        </p:nvSpPr>
        <p:spPr>
          <a:xfrm>
            <a:off x="8358214" y="3786190"/>
            <a:ext cx="214314" cy="214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向下箭號 21"/>
          <p:cNvSpPr/>
          <p:nvPr/>
        </p:nvSpPr>
        <p:spPr>
          <a:xfrm>
            <a:off x="3000364" y="3714752"/>
            <a:ext cx="214314" cy="214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4210" name="Picture 2" descr="2014-09-26_1729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143380"/>
            <a:ext cx="2895600" cy="1981200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94211" name="Picture 3" descr="2014-09-30_1055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714488"/>
            <a:ext cx="2428892" cy="2000264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18" name="向上箭號 17"/>
          <p:cNvSpPr/>
          <p:nvPr/>
        </p:nvSpPr>
        <p:spPr>
          <a:xfrm>
            <a:off x="5286380" y="4071942"/>
            <a:ext cx="214314" cy="21431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4212" name="Picture 4" descr="2014-09-30_1619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4143380"/>
            <a:ext cx="2760982" cy="2071702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15" name="頁尾版面配置區 47"/>
          <p:cNvSpPr>
            <a:spLocks noGrp="1"/>
          </p:cNvSpPr>
          <p:nvPr>
            <p:ph type="ftr" sz="quarter" idx="11"/>
          </p:nvPr>
        </p:nvSpPr>
        <p:spPr>
          <a:xfrm>
            <a:off x="244481" y="6421461"/>
            <a:ext cx="5256213" cy="365125"/>
          </a:xfrm>
        </p:spPr>
        <p:txBody>
          <a:bodyPr/>
          <a:lstStyle/>
          <a:p>
            <a:pPr>
              <a:defRPr/>
            </a:pPr>
            <a:r>
              <a:rPr lang="zh-TW" altLang="en-US" sz="1200" dirty="0" smtClean="0"/>
              <a:t>叁、他校推廣成果分享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52" y="71414"/>
            <a:ext cx="8534400" cy="758952"/>
          </a:xfrm>
        </p:spPr>
        <p:txBody>
          <a:bodyPr/>
          <a:lstStyle/>
          <a:p>
            <a:r>
              <a:rPr lang="zh-TW" altLang="en-US" b="1" dirty="0" smtClean="0"/>
              <a:t>種子教師推廣成果回饋 </a:t>
            </a:r>
            <a:r>
              <a:rPr lang="en-US" altLang="zh-TW" b="1" dirty="0" smtClean="0"/>
              <a:t>(5)</a:t>
            </a:r>
            <a:endParaRPr lang="zh-TW" altLang="en-US" b="1" dirty="0" smtClean="0"/>
          </a:p>
        </p:txBody>
      </p:sp>
      <p:sp>
        <p:nvSpPr>
          <p:cNvPr id="10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2DE48-DFA7-4C1C-BEA7-1781E3BBBAA0}" type="slidenum">
              <a:rPr lang="zh-TW" altLang="en-US" smtClean="0"/>
              <a:pPr/>
              <a:t>36</a:t>
            </a:fld>
            <a:endParaRPr lang="zh-TW" altLang="en-US" dirty="0"/>
          </a:p>
        </p:txBody>
      </p:sp>
      <p:sp>
        <p:nvSpPr>
          <p:cNvPr id="1914885" name="Text Box 5"/>
          <p:cNvSpPr txBox="1">
            <a:spLocks noChangeArrowheads="1"/>
          </p:cNvSpPr>
          <p:nvPr/>
        </p:nvSpPr>
        <p:spPr bwMode="auto">
          <a:xfrm>
            <a:off x="714348" y="857232"/>
            <a:ext cx="6245243" cy="4247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defRPr/>
            </a:pPr>
            <a:r>
              <a:rPr kumimoji="0" lang="zh-TW" altLang="en-US" sz="2200" dirty="0">
                <a:solidFill>
                  <a:srgbClr val="0070C0"/>
                </a:solidFill>
                <a:latin typeface="+mj-ea"/>
                <a:ea typeface="+mj-ea"/>
              </a:rPr>
              <a:t>推廣案例</a:t>
            </a:r>
            <a:r>
              <a:rPr kumimoji="0" lang="zh-TW" altLang="en-US" sz="2200" dirty="0" smtClean="0">
                <a:solidFill>
                  <a:srgbClr val="0070C0"/>
                </a:solidFill>
                <a:latin typeface="+mj-ea"/>
                <a:ea typeface="+mj-ea"/>
              </a:rPr>
              <a:t>：</a:t>
            </a:r>
            <a:r>
              <a:rPr lang="zh-TW" altLang="en-US" sz="2400" b="1" dirty="0" smtClean="0">
                <a:solidFill>
                  <a:srgbClr val="0070C0"/>
                </a:solidFill>
                <a:latin typeface="+mj-ea"/>
                <a:ea typeface="+mj-ea"/>
              </a:rPr>
              <a:t>新北市立林口高中</a:t>
            </a:r>
            <a:r>
              <a:rPr lang="en-US" altLang="zh-TW" sz="2400" dirty="0" smtClean="0">
                <a:solidFill>
                  <a:srgbClr val="0070C0"/>
                </a:solidFill>
                <a:latin typeface="+mj-ea"/>
                <a:ea typeface="+mj-ea"/>
              </a:rPr>
              <a:t>(103.02)</a:t>
            </a:r>
            <a:endParaRPr kumimoji="0" lang="en-US" altLang="zh-TW" sz="2400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14348" y="1357298"/>
            <a:ext cx="4071966" cy="260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ts val="2640"/>
              </a:lnSpc>
            </a:pPr>
            <a:r>
              <a:rPr lang="zh-TW" altLang="en-US" sz="2100" dirty="0" smtClean="0">
                <a:latin typeface="+mj-ea"/>
                <a:ea typeface="+mj-ea"/>
                <a:cs typeface="Times New Roman" pitchFamily="18" charset="0"/>
              </a:rPr>
              <a:t>第一場</a:t>
            </a:r>
            <a:endParaRPr lang="en-US" altLang="zh-TW" sz="2100" dirty="0" smtClean="0">
              <a:latin typeface="+mj-ea"/>
              <a:ea typeface="+mj-ea"/>
              <a:cs typeface="Times New Roman" pitchFamily="18" charset="0"/>
            </a:endParaRPr>
          </a:p>
          <a:p>
            <a:pPr marL="457200" lvl="0" indent="-457200">
              <a:lnSpc>
                <a:spcPts val="2640"/>
              </a:lnSpc>
            </a:pPr>
            <a:r>
              <a:rPr lang="en-US" altLang="zh-TW" sz="2100" dirty="0" smtClean="0">
                <a:latin typeface="+mj-ea"/>
                <a:ea typeface="+mj-ea"/>
                <a:cs typeface="Times New Roman" pitchFamily="18" charset="0"/>
              </a:rPr>
              <a:t>1.</a:t>
            </a:r>
            <a:r>
              <a:rPr lang="zh-TW" altLang="en-US" sz="2100" dirty="0" smtClean="0">
                <a:latin typeface="+mj-ea"/>
                <a:ea typeface="+mj-ea"/>
                <a:cs typeface="Times New Roman" pitchFamily="18" charset="0"/>
              </a:rPr>
              <a:t>對象：全校教師</a:t>
            </a:r>
            <a:endParaRPr lang="en-US" altLang="zh-TW" sz="2100" dirty="0" smtClean="0">
              <a:latin typeface="+mj-ea"/>
              <a:ea typeface="+mj-ea"/>
              <a:cs typeface="Times New Roman" pitchFamily="18" charset="0"/>
            </a:endParaRPr>
          </a:p>
          <a:p>
            <a:pPr marL="457200" lvl="0" indent="-457200">
              <a:lnSpc>
                <a:spcPts val="2640"/>
              </a:lnSpc>
            </a:pPr>
            <a:r>
              <a:rPr lang="en-US" altLang="zh-TW" sz="2100" dirty="0" smtClean="0">
                <a:latin typeface="+mj-ea"/>
                <a:ea typeface="+mj-ea"/>
                <a:cs typeface="Times New Roman" pitchFamily="18" charset="0"/>
              </a:rPr>
              <a:t>2.</a:t>
            </a:r>
            <a:r>
              <a:rPr lang="zh-TW" altLang="en-US" sz="2100" dirty="0" smtClean="0">
                <a:latin typeface="+mj-ea"/>
                <a:ea typeface="+mj-ea"/>
                <a:cs typeface="Times New Roman" pitchFamily="18" charset="0"/>
              </a:rPr>
              <a:t>資源：電子書服務平台</a:t>
            </a:r>
            <a:endParaRPr lang="en-US" altLang="zh-TW" sz="2100" dirty="0" smtClean="0">
              <a:latin typeface="+mj-ea"/>
              <a:ea typeface="+mj-ea"/>
              <a:cs typeface="Times New Roman" pitchFamily="18" charset="0"/>
            </a:endParaRPr>
          </a:p>
          <a:p>
            <a:pPr marL="457200" lvl="0" indent="-457200">
              <a:lnSpc>
                <a:spcPts val="2640"/>
              </a:lnSpc>
            </a:pPr>
            <a:r>
              <a:rPr lang="en-US" altLang="zh-TW" sz="2100" dirty="0" smtClean="0">
                <a:latin typeface="+mj-ea"/>
                <a:ea typeface="+mj-ea"/>
                <a:cs typeface="Times New Roman" pitchFamily="18" charset="0"/>
              </a:rPr>
              <a:t>               </a:t>
            </a:r>
            <a:r>
              <a:rPr lang="zh-TW" altLang="en-US" sz="2100" dirty="0" smtClean="0">
                <a:latin typeface="+mj-ea"/>
                <a:ea typeface="+mj-ea"/>
                <a:cs typeface="Times New Roman" pitchFamily="18" charset="0"/>
              </a:rPr>
              <a:t>電子資料庫</a:t>
            </a:r>
            <a:endParaRPr lang="en-US" altLang="zh-TW" sz="2100" dirty="0" smtClean="0">
              <a:latin typeface="+mj-ea"/>
              <a:ea typeface="+mj-ea"/>
              <a:cs typeface="Times New Roman" pitchFamily="18" charset="0"/>
            </a:endParaRPr>
          </a:p>
          <a:p>
            <a:pPr>
              <a:lnSpc>
                <a:spcPts val="2300"/>
              </a:lnSpc>
            </a:pPr>
            <a:r>
              <a:rPr lang="en-US" altLang="zh-TW" sz="2100" dirty="0" smtClean="0">
                <a:latin typeface="+mj-ea"/>
                <a:ea typeface="+mj-ea"/>
                <a:cs typeface="Times New Roman" pitchFamily="18" charset="0"/>
              </a:rPr>
              <a:t>3.</a:t>
            </a:r>
            <a:r>
              <a:rPr lang="zh-TW" altLang="en-US" sz="2100" dirty="0" smtClean="0">
                <a:latin typeface="+mj-ea"/>
                <a:ea typeface="+mj-ea"/>
                <a:cs typeface="Times New Roman" pitchFamily="18" charset="0"/>
              </a:rPr>
              <a:t>內容：利用學期各領域教學研 </a:t>
            </a:r>
            <a:endParaRPr lang="en-US" altLang="zh-TW" sz="2100" dirty="0" smtClean="0">
              <a:latin typeface="+mj-ea"/>
              <a:ea typeface="+mj-ea"/>
              <a:cs typeface="Times New Roman" pitchFamily="18" charset="0"/>
            </a:endParaRPr>
          </a:p>
          <a:p>
            <a:pPr>
              <a:lnSpc>
                <a:spcPts val="2300"/>
              </a:lnSpc>
            </a:pPr>
            <a:r>
              <a:rPr lang="en-US" altLang="zh-TW" sz="2100" dirty="0" smtClean="0">
                <a:latin typeface="+mj-ea"/>
                <a:ea typeface="+mj-ea"/>
                <a:cs typeface="Times New Roman" pitchFamily="18" charset="0"/>
              </a:rPr>
              <a:t>   </a:t>
            </a:r>
            <a:r>
              <a:rPr lang="zh-TW" altLang="en-US" sz="2100" dirty="0" smtClean="0">
                <a:latin typeface="+mj-ea"/>
                <a:ea typeface="+mj-ea"/>
                <a:cs typeface="Times New Roman" pitchFamily="18" charset="0"/>
              </a:rPr>
              <a:t>究會</a:t>
            </a:r>
            <a:r>
              <a:rPr lang="zh-TW" altLang="en-US" sz="2100" dirty="0" smtClean="0">
                <a:latin typeface="+mj-ea"/>
                <a:ea typeface="+mj-ea"/>
              </a:rPr>
              <a:t>向教師介紹本館數位資源</a:t>
            </a:r>
            <a:endParaRPr lang="en-US" altLang="zh-TW" sz="2100" dirty="0" smtClean="0">
              <a:latin typeface="+mj-ea"/>
              <a:ea typeface="+mj-ea"/>
            </a:endParaRPr>
          </a:p>
          <a:p>
            <a:pPr>
              <a:lnSpc>
                <a:spcPts val="2300"/>
              </a:lnSpc>
            </a:pPr>
            <a:r>
              <a:rPr lang="en-US" altLang="zh-TW" sz="2100" dirty="0" smtClean="0">
                <a:latin typeface="+mj-ea"/>
                <a:ea typeface="+mj-ea"/>
              </a:rPr>
              <a:t>   </a:t>
            </a:r>
            <a:r>
              <a:rPr lang="zh-TW" altLang="zh-TW" sz="2100" dirty="0" smtClean="0">
                <a:latin typeface="+mj-ea"/>
                <a:ea typeface="+mj-ea"/>
              </a:rPr>
              <a:t>及</a:t>
            </a:r>
            <a:r>
              <a:rPr lang="zh-TW" altLang="en-US" sz="2100" dirty="0" smtClean="0">
                <a:latin typeface="+mj-ea"/>
                <a:ea typeface="+mj-ea"/>
              </a:rPr>
              <a:t>數位借閱證</a:t>
            </a:r>
            <a:r>
              <a:rPr lang="zh-TW" altLang="zh-TW" sz="2100" dirty="0" smtClean="0">
                <a:latin typeface="+mj-ea"/>
                <a:ea typeface="+mj-ea"/>
              </a:rPr>
              <a:t>辦證</a:t>
            </a:r>
            <a:r>
              <a:rPr lang="zh-TW" altLang="en-US" sz="2100" dirty="0" smtClean="0">
                <a:latin typeface="+mj-ea"/>
                <a:ea typeface="+mj-ea"/>
              </a:rPr>
              <a:t>方式。</a:t>
            </a:r>
            <a:endParaRPr lang="en-US" altLang="zh-TW" sz="2100" dirty="0" smtClean="0">
              <a:latin typeface="+mj-ea"/>
              <a:ea typeface="+mj-ea"/>
            </a:endParaRPr>
          </a:p>
          <a:p>
            <a:pPr>
              <a:lnSpc>
                <a:spcPts val="2300"/>
              </a:lnSpc>
            </a:pPr>
            <a:r>
              <a:rPr lang="en-US" altLang="zh-TW" sz="2100" dirty="0" smtClean="0">
                <a:latin typeface="+mj-ea"/>
                <a:ea typeface="+mj-ea"/>
              </a:rPr>
              <a:t>    </a:t>
            </a:r>
            <a:endParaRPr lang="zh-TW" altLang="en-US" sz="2100" dirty="0">
              <a:latin typeface="+mj-ea"/>
              <a:ea typeface="+mj-ea"/>
            </a:endParaRPr>
          </a:p>
        </p:txBody>
      </p:sp>
      <p:sp>
        <p:nvSpPr>
          <p:cNvPr id="12" name="向上箭號 11"/>
          <p:cNvSpPr/>
          <p:nvPr/>
        </p:nvSpPr>
        <p:spPr>
          <a:xfrm>
            <a:off x="7358082" y="3786190"/>
            <a:ext cx="214314" cy="21431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ea"/>
              <a:ea typeface="+mj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857752" y="3714752"/>
            <a:ext cx="4071966" cy="2695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ts val="2880"/>
              </a:lnSpc>
            </a:pPr>
            <a:r>
              <a:rPr lang="zh-TW" altLang="en-US" sz="2100" dirty="0" smtClean="0">
                <a:latin typeface="+mj-ea"/>
                <a:ea typeface="+mj-ea"/>
                <a:cs typeface="Times New Roman" pitchFamily="18" charset="0"/>
              </a:rPr>
              <a:t>第二場</a:t>
            </a:r>
            <a:endParaRPr lang="en-US" altLang="zh-TW" sz="2100" dirty="0" smtClean="0">
              <a:latin typeface="+mj-ea"/>
              <a:ea typeface="+mj-ea"/>
              <a:cs typeface="Times New Roman" pitchFamily="18" charset="0"/>
            </a:endParaRPr>
          </a:p>
          <a:p>
            <a:pPr marL="457200" lvl="0" indent="-457200">
              <a:lnSpc>
                <a:spcPts val="2880"/>
              </a:lnSpc>
            </a:pPr>
            <a:r>
              <a:rPr lang="en-US" altLang="zh-TW" sz="2100" dirty="0" smtClean="0">
                <a:latin typeface="+mj-ea"/>
                <a:ea typeface="+mj-ea"/>
                <a:cs typeface="Times New Roman" pitchFamily="18" charset="0"/>
              </a:rPr>
              <a:t>1.</a:t>
            </a:r>
            <a:r>
              <a:rPr lang="zh-TW" altLang="en-US" sz="2100" dirty="0" smtClean="0">
                <a:latin typeface="+mj-ea"/>
                <a:ea typeface="+mj-ea"/>
                <a:cs typeface="Times New Roman" pitchFamily="18" charset="0"/>
              </a:rPr>
              <a:t>對象：高一學生</a:t>
            </a:r>
            <a:endParaRPr lang="en-US" altLang="zh-TW" sz="2100" dirty="0" smtClean="0">
              <a:latin typeface="+mj-ea"/>
              <a:ea typeface="+mj-ea"/>
              <a:cs typeface="Times New Roman" pitchFamily="18" charset="0"/>
            </a:endParaRPr>
          </a:p>
          <a:p>
            <a:pPr marL="457200" lvl="0" indent="-457200">
              <a:lnSpc>
                <a:spcPts val="2880"/>
              </a:lnSpc>
            </a:pPr>
            <a:r>
              <a:rPr lang="en-US" altLang="zh-TW" sz="2100" dirty="0" smtClean="0">
                <a:latin typeface="+mj-ea"/>
                <a:ea typeface="+mj-ea"/>
                <a:cs typeface="Times New Roman" pitchFamily="18" charset="0"/>
              </a:rPr>
              <a:t>2.</a:t>
            </a:r>
            <a:r>
              <a:rPr lang="zh-TW" altLang="en-US" sz="2100" dirty="0" smtClean="0">
                <a:latin typeface="+mj-ea"/>
                <a:ea typeface="+mj-ea"/>
                <a:cs typeface="Times New Roman" pitchFamily="18" charset="0"/>
              </a:rPr>
              <a:t>資源：電子資料庫</a:t>
            </a:r>
            <a:endParaRPr lang="en-US" altLang="zh-TW" sz="2100" dirty="0" smtClean="0">
              <a:latin typeface="+mj-ea"/>
              <a:ea typeface="+mj-ea"/>
              <a:cs typeface="Times New Roman" pitchFamily="18" charset="0"/>
            </a:endParaRPr>
          </a:p>
          <a:p>
            <a:pPr>
              <a:lnSpc>
                <a:spcPts val="2880"/>
              </a:lnSpc>
            </a:pPr>
            <a:r>
              <a:rPr lang="en-US" altLang="zh-TW" sz="2100" dirty="0" smtClean="0">
                <a:latin typeface="+mj-ea"/>
                <a:ea typeface="+mj-ea"/>
                <a:cs typeface="Times New Roman" pitchFamily="18" charset="0"/>
              </a:rPr>
              <a:t>3.</a:t>
            </a:r>
            <a:r>
              <a:rPr lang="zh-TW" altLang="en-US" sz="2100" dirty="0" smtClean="0">
                <a:latin typeface="+mj-ea"/>
                <a:ea typeface="+mj-ea"/>
                <a:cs typeface="Times New Roman" pitchFamily="18" charset="0"/>
              </a:rPr>
              <a:t>內容：由教師</a:t>
            </a:r>
            <a:r>
              <a:rPr lang="zh-TW" altLang="en-US" sz="2100" dirty="0" smtClean="0">
                <a:latin typeface="+mj-ea"/>
                <a:ea typeface="+mj-ea"/>
              </a:rPr>
              <a:t>帶領高一數理實</a:t>
            </a:r>
            <a:endParaRPr lang="en-US" altLang="zh-TW" sz="2100" dirty="0" smtClean="0">
              <a:latin typeface="+mj-ea"/>
              <a:ea typeface="+mj-ea"/>
            </a:endParaRPr>
          </a:p>
          <a:p>
            <a:pPr>
              <a:lnSpc>
                <a:spcPts val="2880"/>
              </a:lnSpc>
            </a:pPr>
            <a:r>
              <a:rPr lang="en-US" altLang="zh-TW" sz="2100" dirty="0" smtClean="0">
                <a:latin typeface="+mj-ea"/>
                <a:ea typeface="+mj-ea"/>
              </a:rPr>
              <a:t>   </a:t>
            </a:r>
            <a:r>
              <a:rPr lang="zh-TW" altLang="en-US" sz="2100" dirty="0" smtClean="0">
                <a:latin typeface="+mj-ea"/>
                <a:ea typeface="+mj-ea"/>
              </a:rPr>
              <a:t>驗班實驗設計</a:t>
            </a:r>
            <a:r>
              <a:rPr lang="en-US" sz="2100" dirty="0" smtClean="0">
                <a:latin typeface="+mj-ea"/>
                <a:ea typeface="+mj-ea"/>
              </a:rPr>
              <a:t>-</a:t>
            </a:r>
            <a:r>
              <a:rPr lang="zh-TW" altLang="en-US" sz="2100" dirty="0" smtClean="0">
                <a:latin typeface="+mj-ea"/>
                <a:ea typeface="+mj-ea"/>
              </a:rPr>
              <a:t>地球科學組同  </a:t>
            </a:r>
            <a:endParaRPr lang="en-US" altLang="zh-TW" sz="2100" dirty="0" smtClean="0">
              <a:latin typeface="+mj-ea"/>
              <a:ea typeface="+mj-ea"/>
            </a:endParaRPr>
          </a:p>
          <a:p>
            <a:pPr>
              <a:lnSpc>
                <a:spcPts val="2880"/>
              </a:lnSpc>
            </a:pPr>
            <a:r>
              <a:rPr lang="en-US" altLang="zh-TW" sz="2100" dirty="0" smtClean="0">
                <a:latin typeface="+mj-ea"/>
                <a:ea typeface="+mj-ea"/>
              </a:rPr>
              <a:t>   </a:t>
            </a:r>
            <a:r>
              <a:rPr lang="zh-TW" altLang="en-US" sz="2100" dirty="0" smtClean="0">
                <a:latin typeface="+mj-ea"/>
                <a:ea typeface="+mj-ea"/>
              </a:rPr>
              <a:t>學，運用平板結合本館數位資</a:t>
            </a:r>
            <a:endParaRPr lang="en-US" altLang="zh-TW" sz="2100" dirty="0" smtClean="0">
              <a:latin typeface="+mj-ea"/>
              <a:ea typeface="+mj-ea"/>
            </a:endParaRPr>
          </a:p>
          <a:p>
            <a:pPr>
              <a:lnSpc>
                <a:spcPts val="2880"/>
              </a:lnSpc>
            </a:pPr>
            <a:r>
              <a:rPr lang="en-US" altLang="zh-TW" sz="2100" dirty="0" smtClean="0">
                <a:latin typeface="+mj-ea"/>
                <a:ea typeface="+mj-ea"/>
              </a:rPr>
              <a:t>   </a:t>
            </a:r>
            <a:r>
              <a:rPr lang="zh-TW" altLang="en-US" sz="2100" dirty="0" smtClean="0">
                <a:latin typeface="+mj-ea"/>
                <a:ea typeface="+mj-ea"/>
              </a:rPr>
              <a:t>源，進行線上學習。</a:t>
            </a:r>
            <a:endParaRPr lang="zh-TW" altLang="en-US" sz="2100" dirty="0">
              <a:latin typeface="+mj-ea"/>
              <a:ea typeface="+mj-ea"/>
            </a:endParaRPr>
          </a:p>
        </p:txBody>
      </p:sp>
      <p:sp>
        <p:nvSpPr>
          <p:cNvPr id="19" name="向下箭號 18"/>
          <p:cNvSpPr/>
          <p:nvPr/>
        </p:nvSpPr>
        <p:spPr>
          <a:xfrm>
            <a:off x="4000496" y="3500438"/>
            <a:ext cx="214314" cy="214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ea"/>
              <a:ea typeface="+mj-ea"/>
            </a:endParaRPr>
          </a:p>
        </p:txBody>
      </p:sp>
      <p:pic>
        <p:nvPicPr>
          <p:cNvPr id="93186" name="Picture 2" descr="P_20140425_110537_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1000108"/>
            <a:ext cx="2286016" cy="3033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向上箭號 15"/>
          <p:cNvSpPr/>
          <p:nvPr/>
        </p:nvSpPr>
        <p:spPr>
          <a:xfrm>
            <a:off x="7858148" y="4286256"/>
            <a:ext cx="214314" cy="21431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ea"/>
              <a:ea typeface="+mj-ea"/>
            </a:endParaRPr>
          </a:p>
        </p:txBody>
      </p:sp>
      <p:pic>
        <p:nvPicPr>
          <p:cNvPr id="93187" name="Picture 3" descr="DSC008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857628"/>
            <a:ext cx="3500462" cy="244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頁尾版面配置區 47"/>
          <p:cNvSpPr>
            <a:spLocks noGrp="1"/>
          </p:cNvSpPr>
          <p:nvPr>
            <p:ph type="ftr" sz="quarter" idx="11"/>
          </p:nvPr>
        </p:nvSpPr>
        <p:spPr>
          <a:xfrm>
            <a:off x="244481" y="6421461"/>
            <a:ext cx="5256213" cy="365125"/>
          </a:xfrm>
        </p:spPr>
        <p:txBody>
          <a:bodyPr/>
          <a:lstStyle/>
          <a:p>
            <a:pPr>
              <a:defRPr/>
            </a:pPr>
            <a:r>
              <a:rPr lang="zh-TW" altLang="en-US" sz="1200" dirty="0" smtClean="0"/>
              <a:t>叁、他校推廣成果分享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52" y="71414"/>
            <a:ext cx="8534400" cy="758952"/>
          </a:xfrm>
        </p:spPr>
        <p:txBody>
          <a:bodyPr/>
          <a:lstStyle/>
          <a:p>
            <a:r>
              <a:rPr lang="zh-TW" altLang="en-US" b="1" dirty="0" smtClean="0"/>
              <a:t>種子教師推廣成果回饋 </a:t>
            </a:r>
            <a:r>
              <a:rPr lang="en-US" altLang="zh-TW" b="1" dirty="0" smtClean="0"/>
              <a:t>(6)</a:t>
            </a:r>
            <a:endParaRPr lang="zh-TW" altLang="en-US" b="1" dirty="0" smtClean="0"/>
          </a:p>
        </p:txBody>
      </p:sp>
      <p:sp>
        <p:nvSpPr>
          <p:cNvPr id="10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2DE48-DFA7-4C1C-BEA7-1781E3BBBAA0}" type="slidenum">
              <a:rPr lang="zh-TW" altLang="en-US" smtClean="0"/>
              <a:pPr/>
              <a:t>37</a:t>
            </a:fld>
            <a:endParaRPr lang="zh-TW" altLang="en-US" dirty="0"/>
          </a:p>
        </p:txBody>
      </p:sp>
      <p:sp>
        <p:nvSpPr>
          <p:cNvPr id="1914885" name="Text Box 5"/>
          <p:cNvSpPr txBox="1">
            <a:spLocks noChangeArrowheads="1"/>
          </p:cNvSpPr>
          <p:nvPr/>
        </p:nvSpPr>
        <p:spPr bwMode="auto">
          <a:xfrm>
            <a:off x="1428728" y="857232"/>
            <a:ext cx="7245375" cy="4247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defRPr/>
            </a:pPr>
            <a:r>
              <a:rPr kumimoji="0" lang="zh-TW" altLang="en-US" sz="2200" dirty="0">
                <a:solidFill>
                  <a:srgbClr val="0070C0"/>
                </a:solidFill>
                <a:latin typeface="+mj-ea"/>
                <a:ea typeface="+mj-ea"/>
              </a:rPr>
              <a:t>推廣案例</a:t>
            </a:r>
            <a:r>
              <a:rPr kumimoji="0" lang="zh-TW" altLang="en-US" sz="2200" dirty="0" smtClean="0">
                <a:solidFill>
                  <a:srgbClr val="0070C0"/>
                </a:solidFill>
                <a:latin typeface="+mj-ea"/>
                <a:ea typeface="+mj-ea"/>
              </a:rPr>
              <a:t>：</a:t>
            </a:r>
            <a:r>
              <a:rPr kumimoji="0" lang="zh-TW" altLang="en-US" sz="2400" b="1" dirty="0" smtClean="0">
                <a:solidFill>
                  <a:srgbClr val="0070C0"/>
                </a:solidFill>
                <a:latin typeface="+mj-ea"/>
                <a:ea typeface="+mj-ea"/>
              </a:rPr>
              <a:t>東海大學附屬實驗高中</a:t>
            </a:r>
            <a:r>
              <a:rPr kumimoji="0" lang="en-US" altLang="zh-TW" sz="2400" dirty="0" smtClean="0">
                <a:solidFill>
                  <a:srgbClr val="0070C0"/>
                </a:solidFill>
                <a:latin typeface="+mj-ea"/>
                <a:ea typeface="+mj-ea"/>
              </a:rPr>
              <a:t>(103.04)</a:t>
            </a:r>
            <a:endParaRPr kumimoji="0" lang="en-US" altLang="zh-TW" sz="2200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12" name="向上箭號 11"/>
          <p:cNvSpPr/>
          <p:nvPr/>
        </p:nvSpPr>
        <p:spPr>
          <a:xfrm>
            <a:off x="7786710" y="4071942"/>
            <a:ext cx="214314" cy="21431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ea"/>
              <a:ea typeface="+mj-ea"/>
            </a:endParaRPr>
          </a:p>
        </p:txBody>
      </p:sp>
      <p:sp>
        <p:nvSpPr>
          <p:cNvPr id="19" name="向下箭號 18"/>
          <p:cNvSpPr/>
          <p:nvPr/>
        </p:nvSpPr>
        <p:spPr>
          <a:xfrm>
            <a:off x="4143372" y="3500438"/>
            <a:ext cx="214314" cy="214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ea"/>
              <a:ea typeface="+mj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14348" y="1428736"/>
            <a:ext cx="3571900" cy="2713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228600" algn="l"/>
              </a:tabLst>
            </a:pPr>
            <a:r>
              <a:rPr lang="zh-TW" altLang="en-US" sz="2200" dirty="0" smtClean="0">
                <a:latin typeface="+mj-ea"/>
                <a:ea typeface="+mj-ea"/>
                <a:cs typeface="Times New Roman" pitchFamily="18" charset="0"/>
              </a:rPr>
              <a:t>第一、二場</a:t>
            </a:r>
            <a:endParaRPr lang="en-US" altLang="zh-TW" sz="2200" dirty="0" smtClean="0">
              <a:latin typeface="+mj-ea"/>
              <a:ea typeface="+mj-ea"/>
              <a:cs typeface="Times New Roman" pitchFamily="18" charset="0"/>
            </a:endParaRPr>
          </a:p>
          <a:p>
            <a:pPr eaLnBrk="0" hangingPunct="0">
              <a:tabLst>
                <a:tab pos="228600" algn="l"/>
              </a:tabLst>
            </a:pPr>
            <a:r>
              <a:rPr lang="en-US" altLang="zh-TW" sz="2200" dirty="0" smtClean="0">
                <a:latin typeface="+mj-ea"/>
                <a:ea typeface="+mj-ea"/>
                <a:cs typeface="Times New Roman" pitchFamily="18" charset="0"/>
              </a:rPr>
              <a:t>1.</a:t>
            </a:r>
            <a:r>
              <a:rPr lang="zh-TW" altLang="en-US" sz="2200" dirty="0" smtClean="0">
                <a:latin typeface="+mj-ea"/>
                <a:ea typeface="+mj-ea"/>
                <a:cs typeface="Times New Roman" pitchFamily="18" charset="0"/>
              </a:rPr>
              <a:t>對象：高中生</a:t>
            </a:r>
            <a:endParaRPr lang="en-US" altLang="zh-TW" sz="2200" dirty="0" smtClean="0">
              <a:latin typeface="+mj-ea"/>
              <a:ea typeface="+mj-ea"/>
              <a:cs typeface="Times New Roman" pitchFamily="18" charset="0"/>
            </a:endParaRPr>
          </a:p>
          <a:p>
            <a:pPr marL="457200" lvl="0" indent="-457200">
              <a:lnSpc>
                <a:spcPts val="2300"/>
              </a:lnSpc>
            </a:pPr>
            <a:r>
              <a:rPr lang="en-US" altLang="zh-TW" sz="2200" dirty="0" smtClean="0">
                <a:latin typeface="+mj-ea"/>
                <a:ea typeface="+mj-ea"/>
                <a:cs typeface="Times New Roman" pitchFamily="18" charset="0"/>
              </a:rPr>
              <a:t>2.</a:t>
            </a:r>
            <a:r>
              <a:rPr lang="zh-TW" altLang="en-US" sz="2200" dirty="0" smtClean="0">
                <a:latin typeface="+mj-ea"/>
                <a:ea typeface="+mj-ea"/>
                <a:cs typeface="Times New Roman" pitchFamily="18" charset="0"/>
              </a:rPr>
              <a:t>資源：電子書服務平台</a:t>
            </a:r>
            <a:endParaRPr lang="en-US" altLang="zh-TW" sz="2200" dirty="0" smtClean="0">
              <a:latin typeface="+mj-ea"/>
              <a:ea typeface="+mj-ea"/>
              <a:cs typeface="Times New Roman" pitchFamily="18" charset="0"/>
            </a:endParaRPr>
          </a:p>
          <a:p>
            <a:pPr marL="457200" lvl="0" indent="-457200">
              <a:lnSpc>
                <a:spcPts val="2300"/>
              </a:lnSpc>
            </a:pPr>
            <a:r>
              <a:rPr lang="en-US" altLang="zh-TW" sz="2200" dirty="0" smtClean="0">
                <a:latin typeface="+mj-ea"/>
                <a:ea typeface="+mj-ea"/>
                <a:cs typeface="Times New Roman" pitchFamily="18" charset="0"/>
              </a:rPr>
              <a:t>               </a:t>
            </a:r>
            <a:r>
              <a:rPr lang="zh-TW" altLang="en-US" sz="2200" dirty="0" smtClean="0">
                <a:latin typeface="+mj-ea"/>
                <a:ea typeface="+mj-ea"/>
                <a:cs typeface="Times New Roman" pitchFamily="18" charset="0"/>
              </a:rPr>
              <a:t>電子資料庫</a:t>
            </a:r>
            <a:endParaRPr lang="en-US" altLang="zh-TW" sz="2200" dirty="0" smtClean="0">
              <a:latin typeface="+mj-ea"/>
              <a:ea typeface="+mj-ea"/>
              <a:cs typeface="Times New Roman" pitchFamily="18" charset="0"/>
            </a:endParaRPr>
          </a:p>
          <a:p>
            <a:pPr eaLnBrk="0" hangingPunct="0">
              <a:tabLst>
                <a:tab pos="228600" algn="l"/>
              </a:tabLst>
            </a:pPr>
            <a:r>
              <a:rPr lang="en-US" altLang="zh-TW" sz="2200" dirty="0" smtClean="0">
                <a:latin typeface="+mj-ea"/>
                <a:ea typeface="+mj-ea"/>
                <a:cs typeface="Times New Roman" pitchFamily="18" charset="0"/>
              </a:rPr>
              <a:t>3.</a:t>
            </a:r>
            <a:r>
              <a:rPr lang="zh-TW" altLang="en-US" sz="2200" dirty="0" smtClean="0">
                <a:latin typeface="+mj-ea"/>
                <a:ea typeface="+mj-ea"/>
                <a:cs typeface="Times New Roman" pitchFamily="18" charset="0"/>
              </a:rPr>
              <a:t>內容：介紹本館數位資源  </a:t>
            </a:r>
            <a:endParaRPr lang="en-US" altLang="zh-TW" sz="2200" dirty="0" smtClean="0">
              <a:latin typeface="+mj-ea"/>
              <a:ea typeface="+mj-ea"/>
              <a:cs typeface="Times New Roman" pitchFamily="18" charset="0"/>
            </a:endParaRPr>
          </a:p>
          <a:p>
            <a:pPr eaLnBrk="0" hangingPunct="0">
              <a:tabLst>
                <a:tab pos="228600" algn="l"/>
              </a:tabLst>
            </a:pPr>
            <a:r>
              <a:rPr lang="en-US" altLang="zh-TW" sz="2200" dirty="0" smtClean="0">
                <a:latin typeface="+mj-ea"/>
                <a:ea typeface="+mj-ea"/>
                <a:cs typeface="Times New Roman" pitchFamily="18" charset="0"/>
              </a:rPr>
              <a:t>  </a:t>
            </a:r>
            <a:r>
              <a:rPr lang="zh-TW" altLang="en-US" sz="2200" dirty="0" smtClean="0">
                <a:latin typeface="+mj-ea"/>
                <a:ea typeface="+mj-ea"/>
                <a:cs typeface="Times New Roman" pitchFamily="18" charset="0"/>
              </a:rPr>
              <a:t>、如何辦借閱證及電子書</a:t>
            </a:r>
            <a:endParaRPr lang="en-US" altLang="zh-TW" sz="2200" dirty="0" smtClean="0">
              <a:latin typeface="+mj-ea"/>
              <a:ea typeface="+mj-ea"/>
              <a:cs typeface="Times New Roman" pitchFamily="18" charset="0"/>
            </a:endParaRPr>
          </a:p>
          <a:p>
            <a:pPr eaLnBrk="0" hangingPunct="0">
              <a:tabLst>
                <a:tab pos="228600" algn="l"/>
              </a:tabLst>
            </a:pPr>
            <a:r>
              <a:rPr lang="en-US" altLang="zh-TW" sz="2200" dirty="0" smtClean="0">
                <a:latin typeface="+mj-ea"/>
                <a:ea typeface="+mj-ea"/>
                <a:cs typeface="Times New Roman" pitchFamily="18" charset="0"/>
              </a:rPr>
              <a:t>    </a:t>
            </a:r>
            <a:r>
              <a:rPr lang="zh-TW" altLang="en-US" sz="2200" dirty="0" smtClean="0">
                <a:latin typeface="+mj-ea"/>
                <a:ea typeface="+mj-ea"/>
                <a:cs typeface="Times New Roman" pitchFamily="18" charset="0"/>
              </a:rPr>
              <a:t>服務平臺</a:t>
            </a:r>
            <a:r>
              <a:rPr lang="zh-TW" altLang="en-US" sz="2200" dirty="0" smtClean="0">
                <a:latin typeface="+mj-ea"/>
                <a:ea typeface="+mj-ea"/>
              </a:rPr>
              <a:t>會員申請方式。</a:t>
            </a:r>
          </a:p>
          <a:p>
            <a:pPr eaLnBrk="0" hangingPunct="0">
              <a:tabLst>
                <a:tab pos="228600" algn="l"/>
              </a:tabLst>
            </a:pPr>
            <a:endParaRPr lang="zh-TW" altLang="en-US" sz="2200" dirty="0" smtClean="0">
              <a:latin typeface="+mj-ea"/>
              <a:ea typeface="+mj-ea"/>
            </a:endParaRPr>
          </a:p>
        </p:txBody>
      </p:sp>
      <p:pic>
        <p:nvPicPr>
          <p:cNvPr id="15" name="Picture 2" descr="IMG_36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3929066"/>
            <a:ext cx="3314457" cy="2373787"/>
          </a:xfrm>
          <a:prstGeom prst="rect">
            <a:avLst/>
          </a:prstGeom>
          <a:noFill/>
          <a:ln w="9525">
            <a:solidFill>
              <a:srgbClr val="66CCFF"/>
            </a:solidFill>
            <a:miter lim="800000"/>
            <a:headEnd/>
            <a:tailEnd/>
          </a:ln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4857752" y="4000504"/>
            <a:ext cx="3714776" cy="2036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tabLst>
                <a:tab pos="228600" algn="l"/>
              </a:tabLst>
            </a:pPr>
            <a:r>
              <a:rPr kumimoji="1" lang="zh-TW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第三、四場</a:t>
            </a:r>
            <a:endParaRPr kumimoji="1" lang="en-US" altLang="zh-TW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  <a:cs typeface="Times New Roman" pitchFamily="18" charset="0"/>
            </a:endParaRPr>
          </a:p>
          <a:p>
            <a:pPr lvl="0">
              <a:tabLst>
                <a:tab pos="228600" algn="l"/>
              </a:tabLst>
            </a:pPr>
            <a:r>
              <a:rPr lang="en-US" altLang="zh-TW" sz="2200" dirty="0" smtClean="0">
                <a:latin typeface="+mj-ea"/>
                <a:ea typeface="+mj-ea"/>
                <a:cs typeface="Times New Roman" pitchFamily="18" charset="0"/>
              </a:rPr>
              <a:t>1.</a:t>
            </a:r>
            <a:r>
              <a:rPr lang="zh-TW" altLang="en-US" sz="2200" dirty="0" smtClean="0">
                <a:latin typeface="+mj-ea"/>
                <a:ea typeface="+mj-ea"/>
                <a:cs typeface="Times New Roman" pitchFamily="18" charset="0"/>
              </a:rPr>
              <a:t>對象：高中生</a:t>
            </a:r>
            <a:endParaRPr kumimoji="1" lang="en-US" altLang="zh-TW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  <a:cs typeface="新細明體" pitchFamily="18" charset="-120"/>
            </a:endParaRPr>
          </a:p>
          <a:p>
            <a:pPr marL="457200" lvl="0" indent="-457200">
              <a:lnSpc>
                <a:spcPts val="2300"/>
              </a:lnSpc>
            </a:pPr>
            <a:r>
              <a:rPr lang="en-US" altLang="zh-TW" sz="2200" dirty="0" smtClean="0">
                <a:latin typeface="+mj-ea"/>
                <a:ea typeface="+mj-ea"/>
                <a:cs typeface="Times New Roman" pitchFamily="18" charset="0"/>
              </a:rPr>
              <a:t>2.</a:t>
            </a:r>
            <a:r>
              <a:rPr lang="zh-TW" altLang="en-US" sz="2200" dirty="0" smtClean="0">
                <a:latin typeface="+mj-ea"/>
                <a:ea typeface="+mj-ea"/>
                <a:cs typeface="Times New Roman" pitchFamily="18" charset="0"/>
              </a:rPr>
              <a:t>資源：電子書服務平台</a:t>
            </a:r>
            <a:endParaRPr lang="en-US" altLang="zh-TW" sz="2200" dirty="0" smtClean="0">
              <a:latin typeface="+mj-ea"/>
              <a:ea typeface="+mj-ea"/>
              <a:cs typeface="Times New Roman" pitchFamily="18" charset="0"/>
            </a:endParaRPr>
          </a:p>
          <a:p>
            <a:pPr marL="457200" lvl="0" indent="-457200">
              <a:lnSpc>
                <a:spcPts val="2300"/>
              </a:lnSpc>
            </a:pPr>
            <a:r>
              <a:rPr lang="en-US" altLang="zh-TW" sz="2200" dirty="0" smtClean="0">
                <a:latin typeface="+mj-ea"/>
                <a:ea typeface="+mj-ea"/>
                <a:cs typeface="Times New Roman" pitchFamily="18" charset="0"/>
              </a:rPr>
              <a:t>               </a:t>
            </a:r>
            <a:r>
              <a:rPr lang="zh-TW" altLang="en-US" sz="2200" dirty="0" smtClean="0">
                <a:latin typeface="+mj-ea"/>
                <a:ea typeface="+mj-ea"/>
                <a:cs typeface="Times New Roman" pitchFamily="18" charset="0"/>
              </a:rPr>
              <a:t>電子資料庫</a:t>
            </a:r>
            <a:endParaRPr lang="en-US" altLang="zh-TW" sz="2200" dirty="0" smtClean="0">
              <a:latin typeface="+mj-ea"/>
              <a:ea typeface="+mj-ea"/>
              <a:cs typeface="Times New Roman" pitchFamily="18" charset="0"/>
            </a:endParaRPr>
          </a:p>
          <a:p>
            <a:pPr lvl="0">
              <a:tabLst>
                <a:tab pos="228600" algn="l"/>
              </a:tabLst>
            </a:pPr>
            <a:r>
              <a:rPr lang="en-US" altLang="zh-TW" sz="2200" dirty="0" smtClean="0">
                <a:latin typeface="+mj-ea"/>
                <a:ea typeface="+mj-ea"/>
                <a:cs typeface="Times New Roman" pitchFamily="18" charset="0"/>
              </a:rPr>
              <a:t>3.</a:t>
            </a:r>
            <a:r>
              <a:rPr lang="zh-TW" altLang="en-US" sz="2200" dirty="0" smtClean="0">
                <a:latin typeface="+mj-ea"/>
                <a:ea typeface="+mj-ea"/>
                <a:cs typeface="Times New Roman" pitchFamily="18" charset="0"/>
              </a:rPr>
              <a:t>內容：</a:t>
            </a:r>
            <a:r>
              <a:rPr lang="zh-TW" altLang="en-US" sz="2200" dirty="0" smtClean="0">
                <a:latin typeface="+mj-ea"/>
                <a:ea typeface="+mj-ea"/>
              </a:rPr>
              <a:t>宣導本館數位資源</a:t>
            </a:r>
            <a:endParaRPr lang="en-US" altLang="zh-TW" sz="2200" dirty="0" smtClean="0">
              <a:latin typeface="+mj-ea"/>
              <a:ea typeface="+mj-ea"/>
            </a:endParaRPr>
          </a:p>
          <a:p>
            <a:pPr lvl="0">
              <a:tabLst>
                <a:tab pos="228600" algn="l"/>
              </a:tabLst>
            </a:pPr>
            <a:r>
              <a:rPr lang="en-US" altLang="zh-TW" sz="2200" dirty="0" smtClean="0">
                <a:latin typeface="+mj-ea"/>
                <a:ea typeface="+mj-ea"/>
              </a:rPr>
              <a:t>   </a:t>
            </a:r>
            <a:r>
              <a:rPr lang="zh-TW" altLang="en-US" sz="2200" dirty="0" smtClean="0">
                <a:latin typeface="+mj-ea"/>
                <a:ea typeface="+mj-ea"/>
              </a:rPr>
              <a:t>及科展可參考的數位資源。</a:t>
            </a:r>
            <a:endParaRPr lang="en-US" altLang="zh-TW" sz="2200" dirty="0" smtClean="0">
              <a:latin typeface="+mj-ea"/>
              <a:ea typeface="+mj-ea"/>
              <a:cs typeface="Times New Roman" pitchFamily="18" charset="0"/>
            </a:endParaRPr>
          </a:p>
        </p:txBody>
      </p:sp>
      <p:pic>
        <p:nvPicPr>
          <p:cNvPr id="96258" name="Picture 2" descr="DSCF5598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857752" y="1500174"/>
            <a:ext cx="3429024" cy="2357455"/>
          </a:xfrm>
          <a:prstGeom prst="rect">
            <a:avLst/>
          </a:prstGeom>
          <a:noFill/>
          <a:ln w="9525">
            <a:solidFill>
              <a:srgbClr val="66CCFF"/>
            </a:solidFill>
            <a:miter lim="800000"/>
            <a:headEnd/>
            <a:tailEnd/>
          </a:ln>
        </p:spPr>
      </p:pic>
      <p:sp>
        <p:nvSpPr>
          <p:cNvPr id="14" name="頁尾版面配置區 47"/>
          <p:cNvSpPr>
            <a:spLocks noGrp="1"/>
          </p:cNvSpPr>
          <p:nvPr>
            <p:ph type="ftr" sz="quarter" idx="11"/>
          </p:nvPr>
        </p:nvSpPr>
        <p:spPr>
          <a:xfrm>
            <a:off x="244481" y="6421461"/>
            <a:ext cx="5256213" cy="365125"/>
          </a:xfrm>
        </p:spPr>
        <p:txBody>
          <a:bodyPr/>
          <a:lstStyle/>
          <a:p>
            <a:pPr>
              <a:defRPr/>
            </a:pPr>
            <a:r>
              <a:rPr lang="zh-TW" altLang="en-US" sz="1200" dirty="0" smtClean="0"/>
              <a:t>叁、他校推廣成果分享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2DE48-DFA7-4C1C-BEA7-1781E3BBBAA0}" type="slidenum">
              <a:rPr lang="zh-TW" altLang="en-US" smtClean="0"/>
              <a:pPr/>
              <a:t>38</a:t>
            </a:fld>
            <a:endParaRPr lang="zh-TW" altLang="en-US" dirty="0"/>
          </a:p>
        </p:txBody>
      </p:sp>
      <p:sp>
        <p:nvSpPr>
          <p:cNvPr id="16" name="內容版面配置區 4"/>
          <p:cNvSpPr txBox="1">
            <a:spLocks/>
          </p:cNvSpPr>
          <p:nvPr/>
        </p:nvSpPr>
        <p:spPr>
          <a:xfrm>
            <a:off x="357158" y="1285860"/>
            <a:ext cx="8429684" cy="51435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天天數位晨讀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：</a:t>
            </a: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5472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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利用國資圖數位資源進行每日晨讀並查找延伸閱讀書籍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探究式學習：</a:t>
            </a: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5472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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設定主題　    找策略        取資料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(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利用國資圖數位資源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)             </a:t>
            </a:r>
          </a:p>
          <a:p>
            <a:pPr marL="8244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     詳閱讀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       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能綜合       會評價        心得、收獲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單領域閱讀教學：</a:t>
            </a: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54720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"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國文課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：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我所知道的康橋         電子書服務平台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54720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"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英文課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：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空中美語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-GEPT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全民英檢測驗系統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54720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"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歷史課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：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臺灣歷史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-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國資圖「臺灣研究」主題相關資料庫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54720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                      二次世界大戰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-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電子書服務平台、電影與文學資料庫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54720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"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藝術與人文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：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國資圖「藝術」主題資料庫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54720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"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生物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：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國資圖「自然科學」主題資料庫、電子書服務平台</a:t>
            </a: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301752" y="71414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種子教師經驗分享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571440" y="857232"/>
            <a:ext cx="8572560" cy="4247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defRPr/>
            </a:pPr>
            <a:r>
              <a:rPr kumimoji="0" lang="zh-TW" altLang="en-US" sz="2200" b="1" dirty="0" smtClean="0">
                <a:solidFill>
                  <a:srgbClr val="0070C0"/>
                </a:solidFill>
                <a:latin typeface="+mj-ea"/>
                <a:ea typeface="+mj-ea"/>
              </a:rPr>
              <a:t>臺中市大墩國中童師薇老師：</a:t>
            </a:r>
            <a:r>
              <a:rPr kumimoji="0" lang="zh-TW" altLang="en-US" sz="2400" b="1" dirty="0" smtClean="0">
                <a:solidFill>
                  <a:srgbClr val="0070C0"/>
                </a:solidFill>
                <a:latin typeface="+mj-ea"/>
                <a:ea typeface="+mj-ea"/>
              </a:rPr>
              <a:t>數位閱讀融入領域教學</a:t>
            </a:r>
            <a:r>
              <a:rPr kumimoji="0" lang="en-US" altLang="zh-TW" sz="2400" dirty="0" smtClean="0">
                <a:solidFill>
                  <a:srgbClr val="0070C0"/>
                </a:solidFill>
                <a:latin typeface="+mj-ea"/>
                <a:ea typeface="+mj-ea"/>
              </a:rPr>
              <a:t>(104.05)</a:t>
            </a:r>
            <a:endParaRPr kumimoji="0" lang="en-US" altLang="zh-TW" sz="2200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21" name="向右箭號 20"/>
          <p:cNvSpPr/>
          <p:nvPr/>
        </p:nvSpPr>
        <p:spPr>
          <a:xfrm>
            <a:off x="2143108" y="2643182"/>
            <a:ext cx="357190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向右箭號 21"/>
          <p:cNvSpPr/>
          <p:nvPr/>
        </p:nvSpPr>
        <p:spPr>
          <a:xfrm>
            <a:off x="3357554" y="2643182"/>
            <a:ext cx="357190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向右箭號 22"/>
          <p:cNvSpPr/>
          <p:nvPr/>
        </p:nvSpPr>
        <p:spPr>
          <a:xfrm>
            <a:off x="1003117" y="2966084"/>
            <a:ext cx="357190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向右箭號 23"/>
          <p:cNvSpPr/>
          <p:nvPr/>
        </p:nvSpPr>
        <p:spPr>
          <a:xfrm>
            <a:off x="2214546" y="3000372"/>
            <a:ext cx="357190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向右箭號 24"/>
          <p:cNvSpPr/>
          <p:nvPr/>
        </p:nvSpPr>
        <p:spPr>
          <a:xfrm>
            <a:off x="3428992" y="3000372"/>
            <a:ext cx="357190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向右箭號 25"/>
          <p:cNvSpPr/>
          <p:nvPr/>
        </p:nvSpPr>
        <p:spPr>
          <a:xfrm>
            <a:off x="4714876" y="3000372"/>
            <a:ext cx="357190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向右箭號 26"/>
          <p:cNvSpPr/>
          <p:nvPr/>
        </p:nvSpPr>
        <p:spPr>
          <a:xfrm>
            <a:off x="4044177" y="3803876"/>
            <a:ext cx="357190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頁尾版面配置區 47"/>
          <p:cNvSpPr>
            <a:spLocks noGrp="1"/>
          </p:cNvSpPr>
          <p:nvPr>
            <p:ph type="ftr" sz="quarter" idx="11"/>
          </p:nvPr>
        </p:nvSpPr>
        <p:spPr>
          <a:xfrm>
            <a:off x="244481" y="6421461"/>
            <a:ext cx="5256213" cy="365125"/>
          </a:xfrm>
        </p:spPr>
        <p:txBody>
          <a:bodyPr/>
          <a:lstStyle/>
          <a:p>
            <a:pPr>
              <a:defRPr/>
            </a:pPr>
            <a:r>
              <a:rPr lang="zh-TW" altLang="en-US" sz="1200" dirty="0" smtClean="0"/>
              <a:t>叁、他校推廣成果分享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3" name="Picture 2" descr="H:\A進行中工作\圖書館向量\數位領航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30" y="714356"/>
            <a:ext cx="1738308" cy="54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文字方塊 19"/>
          <p:cNvSpPr txBox="1">
            <a:spLocks noChangeAspect="1" noChangeArrowheads="1"/>
          </p:cNvSpPr>
          <p:nvPr/>
        </p:nvSpPr>
        <p:spPr bwMode="auto">
          <a:xfrm>
            <a:off x="2426279" y="2034858"/>
            <a:ext cx="450059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sz="54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ea"/>
                <a:ea typeface="+mj-ea"/>
              </a:rPr>
              <a:t>Q &amp; A</a:t>
            </a:r>
          </a:p>
        </p:txBody>
      </p:sp>
      <p:sp>
        <p:nvSpPr>
          <p:cNvPr id="51" name="圓角矩形 50"/>
          <p:cNvSpPr>
            <a:spLocks noChangeAspect="1"/>
          </p:cNvSpPr>
          <p:nvPr/>
        </p:nvSpPr>
        <p:spPr>
          <a:xfrm>
            <a:off x="1071538" y="1938199"/>
            <a:ext cx="1163243" cy="116324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文字方塊 51"/>
          <p:cNvSpPr txBox="1">
            <a:spLocks noChangeAspect="1"/>
          </p:cNvSpPr>
          <p:nvPr/>
        </p:nvSpPr>
        <p:spPr>
          <a:xfrm>
            <a:off x="1283004" y="1915707"/>
            <a:ext cx="1115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 smtClean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ekton Pro Ext" pitchFamily="34" charset="0"/>
                <a:ea typeface="Adobe Gothic Std B" pitchFamily="34" charset="-128"/>
                <a:cs typeface="Shruti" pitchFamily="34" charset="0"/>
              </a:rPr>
              <a:t>4</a:t>
            </a:r>
            <a:endParaRPr lang="zh-TW" altLang="en-US" sz="7200" dirty="0">
              <a:solidFill>
                <a:schemeClr val="bg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ekton Pro Ext" pitchFamily="34" charset="0"/>
              <a:cs typeface="Shruti" pitchFamily="34" charset="0"/>
            </a:endParaRPr>
          </a:p>
        </p:txBody>
      </p:sp>
      <p:pic>
        <p:nvPicPr>
          <p:cNvPr id="57" name="Picture 4" descr="H:\A進行中工作\館徽\CIS系統-首獎\20120423吉祥物-拉比Lap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403" y="714356"/>
            <a:ext cx="1018961" cy="1318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C:\Users\a08021\Google 雲端硬碟\外出上課\105年國中小圖書館閱讀推動教師培訓\pic\174090.jpg"/>
          <p:cNvPicPr>
            <a:picLocks noChangeAspect="1" noChangeArrowheads="1"/>
          </p:cNvPicPr>
          <p:nvPr/>
        </p:nvPicPr>
        <p:blipFill>
          <a:blip r:embed="rId4" cstate="print"/>
          <a:srcRect l="4166" t="10300" b="28434"/>
          <a:stretch>
            <a:fillRect/>
          </a:stretch>
        </p:blipFill>
        <p:spPr bwMode="auto">
          <a:xfrm>
            <a:off x="2549305" y="3286124"/>
            <a:ext cx="6451851" cy="2320079"/>
          </a:xfrm>
          <a:prstGeom prst="rect">
            <a:avLst/>
          </a:prstGeom>
          <a:noFill/>
        </p:spPr>
      </p:pic>
      <p:sp>
        <p:nvSpPr>
          <p:cNvPr id="9" name="頁尾版面配置區 47"/>
          <p:cNvSpPr>
            <a:spLocks noGrp="1"/>
          </p:cNvSpPr>
          <p:nvPr>
            <p:ph type="ftr" sz="quarter" idx="11"/>
          </p:nvPr>
        </p:nvSpPr>
        <p:spPr>
          <a:xfrm>
            <a:off x="244481" y="6421461"/>
            <a:ext cx="5256213" cy="365125"/>
          </a:xfrm>
        </p:spPr>
        <p:txBody>
          <a:bodyPr/>
          <a:lstStyle/>
          <a:p>
            <a:pPr>
              <a:defRPr/>
            </a:pPr>
            <a:r>
              <a:rPr lang="zh-TW" altLang="en-US" sz="1200" dirty="0" smtClean="0"/>
              <a:t>肆、</a:t>
            </a:r>
            <a:r>
              <a:rPr lang="en-US" altLang="zh-TW" sz="1200" dirty="0" smtClean="0"/>
              <a:t>Q&amp;A</a:t>
            </a:r>
            <a:endParaRPr lang="zh-TW" altLang="en-US" sz="12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+mj-ea"/>
              </a:rPr>
              <a:t>(</a:t>
            </a:r>
            <a:r>
              <a:rPr lang="zh-TW" altLang="en-US" dirty="0" smtClean="0">
                <a:latin typeface="+mj-ea"/>
              </a:rPr>
              <a:t>一</a:t>
            </a:r>
            <a:r>
              <a:rPr lang="en-US" altLang="zh-TW" dirty="0" smtClean="0">
                <a:latin typeface="+mj-ea"/>
              </a:rPr>
              <a:t>)</a:t>
            </a:r>
            <a:r>
              <a:rPr lang="zh-TW" altLang="en-US" dirty="0" smtClean="0">
                <a:latin typeface="+mj-ea"/>
              </a:rPr>
              <a:t> 關於國資圖</a:t>
            </a:r>
            <a:endParaRPr lang="zh-TW" altLang="en-US" dirty="0">
              <a:latin typeface="+mj-ea"/>
            </a:endParaRPr>
          </a:p>
        </p:txBody>
      </p:sp>
      <p:sp>
        <p:nvSpPr>
          <p:cNvPr id="11" name="頁尾版面配置區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壹、國資圖簡介</a:t>
            </a:r>
            <a:endParaRPr lang="zh-TW" altLang="en-US" dirty="0"/>
          </a:p>
        </p:txBody>
      </p:sp>
      <p:pic>
        <p:nvPicPr>
          <p:cNvPr id="12" name="資料庫圖表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19" y="1323808"/>
            <a:ext cx="8558647" cy="3376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字方塊 4"/>
          <p:cNvSpPr txBox="1">
            <a:spLocks noChangeArrowheads="1"/>
          </p:cNvSpPr>
          <p:nvPr/>
        </p:nvSpPr>
        <p:spPr bwMode="auto">
          <a:xfrm>
            <a:off x="714348" y="2928934"/>
            <a:ext cx="633444" cy="62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/>
            <a:r>
              <a:rPr lang="en-US" altLang="zh-TW" sz="1500" dirty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1923</a:t>
            </a:r>
          </a:p>
          <a:p>
            <a:pPr latinLnBrk="1">
              <a:spcBef>
                <a:spcPts val="600"/>
              </a:spcBef>
            </a:pPr>
            <a:r>
              <a:rPr lang="zh-TW" altLang="en-US" sz="1500" b="1" dirty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成立</a:t>
            </a:r>
          </a:p>
        </p:txBody>
      </p:sp>
      <p:sp>
        <p:nvSpPr>
          <p:cNvPr id="14" name="文字方塊 5"/>
          <p:cNvSpPr txBox="1">
            <a:spLocks noChangeArrowheads="1"/>
          </p:cNvSpPr>
          <p:nvPr/>
        </p:nvSpPr>
        <p:spPr bwMode="auto">
          <a:xfrm>
            <a:off x="1890668" y="2714620"/>
            <a:ext cx="609630" cy="62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/>
            <a:r>
              <a:rPr lang="en-US" altLang="zh-TW" sz="1500" dirty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1946</a:t>
            </a:r>
          </a:p>
          <a:p>
            <a:pPr latinLnBrk="1">
              <a:spcBef>
                <a:spcPts val="600"/>
              </a:spcBef>
            </a:pPr>
            <a:r>
              <a:rPr lang="zh-TW" altLang="en-US" sz="1500" b="1" dirty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改名</a:t>
            </a:r>
          </a:p>
        </p:txBody>
      </p:sp>
      <p:sp>
        <p:nvSpPr>
          <p:cNvPr id="15" name="文字方塊 6"/>
          <p:cNvSpPr txBox="1">
            <a:spLocks noChangeArrowheads="1"/>
          </p:cNvSpPr>
          <p:nvPr/>
        </p:nvSpPr>
        <p:spPr bwMode="auto">
          <a:xfrm>
            <a:off x="2890800" y="2571744"/>
            <a:ext cx="609630" cy="62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/>
            <a:r>
              <a:rPr lang="en-US" altLang="zh-TW" sz="1500" dirty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1973</a:t>
            </a:r>
          </a:p>
          <a:p>
            <a:pPr latinLnBrk="1">
              <a:spcBef>
                <a:spcPts val="600"/>
              </a:spcBef>
            </a:pPr>
            <a:r>
              <a:rPr lang="zh-TW" altLang="en-US" sz="1500" b="1" dirty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遷館</a:t>
            </a:r>
          </a:p>
        </p:txBody>
      </p:sp>
      <p:sp>
        <p:nvSpPr>
          <p:cNvPr id="16" name="文字方塊 7"/>
          <p:cNvSpPr txBox="1">
            <a:spLocks noChangeArrowheads="1"/>
          </p:cNvSpPr>
          <p:nvPr/>
        </p:nvSpPr>
        <p:spPr bwMode="auto">
          <a:xfrm>
            <a:off x="3857620" y="2497112"/>
            <a:ext cx="609630" cy="54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/>
            <a:r>
              <a:rPr lang="en-US" altLang="zh-TW" sz="1500" dirty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1976</a:t>
            </a:r>
          </a:p>
          <a:p>
            <a:pPr latinLnBrk="1"/>
            <a:r>
              <a:rPr lang="zh-TW" altLang="en-US" sz="1500" b="1" dirty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分館</a:t>
            </a:r>
          </a:p>
        </p:txBody>
      </p:sp>
      <p:sp>
        <p:nvSpPr>
          <p:cNvPr id="17" name="文字方塊 8"/>
          <p:cNvSpPr txBox="1">
            <a:spLocks noChangeArrowheads="1"/>
          </p:cNvSpPr>
          <p:nvPr/>
        </p:nvSpPr>
        <p:spPr bwMode="auto">
          <a:xfrm>
            <a:off x="5000628" y="2214554"/>
            <a:ext cx="633443" cy="62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/>
            <a:r>
              <a:rPr lang="en-US" altLang="zh-TW" sz="1500" dirty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1997</a:t>
            </a:r>
          </a:p>
          <a:p>
            <a:pPr latinLnBrk="1">
              <a:spcBef>
                <a:spcPts val="600"/>
              </a:spcBef>
            </a:pPr>
            <a:r>
              <a:rPr lang="zh-TW" altLang="en-US" sz="1500" b="1" dirty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改隸</a:t>
            </a:r>
          </a:p>
        </p:txBody>
      </p:sp>
      <p:sp>
        <p:nvSpPr>
          <p:cNvPr id="18" name="文字方塊 10"/>
          <p:cNvSpPr txBox="1">
            <a:spLocks noChangeArrowheads="1"/>
          </p:cNvSpPr>
          <p:nvPr/>
        </p:nvSpPr>
        <p:spPr bwMode="auto">
          <a:xfrm>
            <a:off x="6034072" y="2093880"/>
            <a:ext cx="609630" cy="54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/>
            <a:r>
              <a:rPr lang="en-US" altLang="zh-TW" sz="1500" dirty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1999</a:t>
            </a:r>
          </a:p>
          <a:p>
            <a:pPr latinLnBrk="1"/>
            <a:r>
              <a:rPr lang="zh-TW" altLang="en-US" sz="1500" b="1" dirty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改隸</a:t>
            </a:r>
          </a:p>
        </p:txBody>
      </p:sp>
      <p:sp>
        <p:nvSpPr>
          <p:cNvPr id="19" name="文字方塊 11"/>
          <p:cNvSpPr txBox="1">
            <a:spLocks noChangeArrowheads="1"/>
          </p:cNvSpPr>
          <p:nvPr/>
        </p:nvSpPr>
        <p:spPr bwMode="auto">
          <a:xfrm>
            <a:off x="71372" y="3071810"/>
            <a:ext cx="785852" cy="320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latinLnBrk="1"/>
            <a:r>
              <a:rPr lang="zh-TW" altLang="en-US" sz="1500" b="1" dirty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年代</a:t>
            </a:r>
            <a:endParaRPr lang="en-US" altLang="zh-TW" sz="1500" b="1" dirty="0">
              <a:solidFill>
                <a:srgbClr val="333333"/>
              </a:solidFill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0" name="矩形 12"/>
          <p:cNvSpPr>
            <a:spLocks noChangeArrowheads="1"/>
          </p:cNvSpPr>
          <p:nvPr/>
        </p:nvSpPr>
        <p:spPr bwMode="auto">
          <a:xfrm>
            <a:off x="853669" y="4000387"/>
            <a:ext cx="500088" cy="229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600" dirty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原名</a:t>
            </a:r>
            <a:r>
              <a:rPr lang="zh-TW" altLang="en-US" sz="1600" b="1" dirty="0">
                <a:solidFill>
                  <a:srgbClr val="0000FF"/>
                </a:solidFill>
                <a:ea typeface="微軟正黑體" pitchFamily="34" charset="-120"/>
                <a:cs typeface="Arial" pitchFamily="34" charset="0"/>
              </a:rPr>
              <a:t>臺中州立圖書館</a:t>
            </a:r>
          </a:p>
        </p:txBody>
      </p:sp>
      <p:sp>
        <p:nvSpPr>
          <p:cNvPr id="21" name="矩形 13"/>
          <p:cNvSpPr>
            <a:spLocks noChangeArrowheads="1"/>
          </p:cNvSpPr>
          <p:nvPr/>
        </p:nvSpPr>
        <p:spPr bwMode="auto">
          <a:xfrm>
            <a:off x="1639199" y="3857473"/>
            <a:ext cx="1144929" cy="307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square">
            <a:spAutoFit/>
          </a:bodyPr>
          <a:lstStyle/>
          <a:p>
            <a:pPr>
              <a:spcBef>
                <a:spcPct val="45000"/>
              </a:spcBef>
            </a:pPr>
            <a:r>
              <a:rPr lang="zh-TW" altLang="zh-TW" sz="1600" dirty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隸屬省教育廳</a:t>
            </a:r>
            <a:endParaRPr lang="en-US" altLang="zh-TW" sz="1600" dirty="0">
              <a:solidFill>
                <a:srgbClr val="333333"/>
              </a:solidFill>
              <a:ea typeface="微軟正黑體" pitchFamily="34" charset="-120"/>
              <a:cs typeface="Arial" pitchFamily="34" charset="0"/>
            </a:endParaRPr>
          </a:p>
          <a:p>
            <a:pPr>
              <a:spcBef>
                <a:spcPct val="45000"/>
              </a:spcBef>
            </a:pPr>
            <a:r>
              <a:rPr lang="zh-TW" altLang="zh-TW" sz="1600" dirty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改名</a:t>
            </a:r>
            <a:r>
              <a:rPr lang="en-US" altLang="zh-TW" sz="1600" dirty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-</a:t>
            </a:r>
            <a:r>
              <a:rPr lang="zh-TW" altLang="zh-TW" sz="1600" b="1" dirty="0">
                <a:solidFill>
                  <a:srgbClr val="0000FF"/>
                </a:solidFill>
                <a:ea typeface="微軟正黑體" pitchFamily="34" charset="-120"/>
                <a:cs typeface="Arial" pitchFamily="34" charset="0"/>
              </a:rPr>
              <a:t>臺灣省立</a:t>
            </a:r>
            <a:r>
              <a:rPr lang="zh-TW" altLang="en-US" sz="1600" b="1" dirty="0">
                <a:solidFill>
                  <a:srgbClr val="0000FF"/>
                </a:solidFill>
                <a:ea typeface="微軟正黑體" pitchFamily="34" charset="-120"/>
                <a:cs typeface="Arial" pitchFamily="34" charset="0"/>
              </a:rPr>
              <a:t>臺</a:t>
            </a:r>
            <a:r>
              <a:rPr lang="zh-TW" altLang="zh-TW" sz="1600" b="1" dirty="0">
                <a:solidFill>
                  <a:srgbClr val="0000FF"/>
                </a:solidFill>
                <a:ea typeface="微軟正黑體" pitchFamily="34" charset="-120"/>
                <a:cs typeface="Arial" pitchFamily="34" charset="0"/>
              </a:rPr>
              <a:t>中圖書館</a:t>
            </a:r>
            <a:endParaRPr lang="en-US" altLang="zh-TW" sz="1600" b="1" dirty="0">
              <a:solidFill>
                <a:srgbClr val="0000FF"/>
              </a:solidFill>
              <a:ea typeface="微軟正黑體" pitchFamily="34" charset="-120"/>
              <a:cs typeface="Arial" pitchFamily="34" charset="0"/>
            </a:endParaRPr>
          </a:p>
          <a:p>
            <a:pPr>
              <a:spcBef>
                <a:spcPct val="45000"/>
              </a:spcBef>
            </a:pPr>
            <a:r>
              <a:rPr lang="zh-TW" altLang="zh-TW" sz="1600" dirty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原址</a:t>
            </a:r>
            <a:r>
              <a:rPr lang="en-US" altLang="zh-TW" sz="1600" dirty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-</a:t>
            </a:r>
            <a:r>
              <a:rPr lang="zh-TW" altLang="zh-TW" sz="1600" dirty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自由路與民權路口</a:t>
            </a:r>
          </a:p>
        </p:txBody>
      </p:sp>
      <p:sp>
        <p:nvSpPr>
          <p:cNvPr id="22" name="矩形 14"/>
          <p:cNvSpPr>
            <a:spLocks noChangeArrowheads="1"/>
          </p:cNvSpPr>
          <p:nvPr/>
        </p:nvSpPr>
        <p:spPr bwMode="auto">
          <a:xfrm>
            <a:off x="3139669" y="3571810"/>
            <a:ext cx="428647" cy="1314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60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精武館</a:t>
            </a:r>
            <a:r>
              <a:rPr lang="zh-TW" altLang="zh-TW" sz="160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啟用</a:t>
            </a:r>
            <a:endParaRPr lang="zh-TW" altLang="en-US" sz="1600">
              <a:solidFill>
                <a:srgbClr val="333333"/>
              </a:solidFill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3" name="矩形 15"/>
          <p:cNvSpPr>
            <a:spLocks noChangeArrowheads="1"/>
          </p:cNvSpPr>
          <p:nvPr/>
        </p:nvSpPr>
        <p:spPr bwMode="auto">
          <a:xfrm>
            <a:off x="4000496" y="3357485"/>
            <a:ext cx="428646" cy="155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zh-TW" sz="1600" dirty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黎明分館開館</a:t>
            </a:r>
          </a:p>
        </p:txBody>
      </p:sp>
      <p:sp>
        <p:nvSpPr>
          <p:cNvPr id="24" name="矩形 16"/>
          <p:cNvSpPr>
            <a:spLocks noChangeArrowheads="1"/>
          </p:cNvSpPr>
          <p:nvPr/>
        </p:nvSpPr>
        <p:spPr bwMode="auto">
          <a:xfrm>
            <a:off x="5072066" y="3143125"/>
            <a:ext cx="500087" cy="253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600" dirty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改隸</a:t>
            </a:r>
            <a:r>
              <a:rPr lang="zh-TW" altLang="zh-TW" sz="1600" dirty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臺灣省政府文化處</a:t>
            </a:r>
          </a:p>
        </p:txBody>
      </p:sp>
      <p:sp>
        <p:nvSpPr>
          <p:cNvPr id="25" name="矩形 17"/>
          <p:cNvSpPr>
            <a:spLocks noChangeArrowheads="1"/>
          </p:cNvSpPr>
          <p:nvPr/>
        </p:nvSpPr>
        <p:spPr bwMode="auto">
          <a:xfrm>
            <a:off x="6000760" y="2990723"/>
            <a:ext cx="677108" cy="259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square">
            <a:spAutoFit/>
          </a:bodyPr>
          <a:lstStyle/>
          <a:p>
            <a:r>
              <a:rPr lang="zh-TW" altLang="zh-TW" sz="1600" dirty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改隸</a:t>
            </a:r>
            <a:r>
              <a:rPr lang="zh-TW" altLang="en-US" sz="1600" dirty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文建會</a:t>
            </a:r>
            <a:endParaRPr lang="en-US" altLang="zh-TW" sz="1600" dirty="0">
              <a:solidFill>
                <a:srgbClr val="333333"/>
              </a:solidFill>
              <a:ea typeface="微軟正黑體" pitchFamily="34" charset="-120"/>
              <a:cs typeface="Arial" pitchFamily="34" charset="0"/>
            </a:endParaRPr>
          </a:p>
          <a:p>
            <a:r>
              <a:rPr lang="zh-TW" altLang="zh-TW" sz="1600" dirty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更名</a:t>
            </a:r>
            <a:r>
              <a:rPr lang="en-US" altLang="zh-TW" sz="1600" dirty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-</a:t>
            </a:r>
            <a:r>
              <a:rPr lang="zh-TW" altLang="zh-TW" sz="1600" b="1" dirty="0">
                <a:solidFill>
                  <a:srgbClr val="0000FF"/>
                </a:solidFill>
                <a:ea typeface="微軟正黑體" pitchFamily="34" charset="-120"/>
                <a:cs typeface="Arial" pitchFamily="34" charset="0"/>
              </a:rPr>
              <a:t>國立臺中圖書館</a:t>
            </a:r>
          </a:p>
        </p:txBody>
      </p:sp>
      <p:pic>
        <p:nvPicPr>
          <p:cNvPr id="26" name="Picture 37" descr="舊館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650" y="1857364"/>
            <a:ext cx="1183392" cy="839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Picture 38" descr="國中圖(現館)外觀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8344" y="1357298"/>
            <a:ext cx="944962" cy="979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" name="文字方塊 9"/>
          <p:cNvSpPr txBox="1">
            <a:spLocks noChangeArrowheads="1"/>
          </p:cNvSpPr>
          <p:nvPr/>
        </p:nvSpPr>
        <p:spPr bwMode="auto">
          <a:xfrm>
            <a:off x="6786578" y="1928802"/>
            <a:ext cx="1071616" cy="54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latinLnBrk="1"/>
            <a:r>
              <a:rPr lang="en-US" altLang="zh-TW" sz="1500" dirty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2009</a:t>
            </a:r>
          </a:p>
          <a:p>
            <a:pPr algn="ctr" latinLnBrk="1"/>
            <a:r>
              <a:rPr lang="zh-TW" altLang="en-US" sz="1500" b="1" dirty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改隸</a:t>
            </a:r>
            <a:endParaRPr lang="en-US" altLang="zh-TW" sz="1500" b="1" dirty="0">
              <a:solidFill>
                <a:srgbClr val="333333"/>
              </a:solidFill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0" name="矩形 12"/>
          <p:cNvSpPr>
            <a:spLocks noChangeArrowheads="1"/>
          </p:cNvSpPr>
          <p:nvPr/>
        </p:nvSpPr>
        <p:spPr bwMode="auto">
          <a:xfrm>
            <a:off x="7817387" y="2472181"/>
            <a:ext cx="42862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/>
            <a:r>
              <a:rPr lang="zh-TW" altLang="en-US" sz="1600" dirty="0">
                <a:solidFill>
                  <a:srgbClr val="333333"/>
                </a:solidFill>
                <a:latin typeface="微軟正黑體" pitchFamily="34" charset="-120"/>
                <a:ea typeface="微軟正黑體" pitchFamily="34" charset="-120"/>
              </a:rPr>
              <a:t>遷至</a:t>
            </a:r>
            <a:r>
              <a:rPr lang="zh-TW" altLang="en-US" sz="1600" dirty="0" smtClean="0">
                <a:solidFill>
                  <a:srgbClr val="333333"/>
                </a:solidFill>
                <a:latin typeface="微軟正黑體" pitchFamily="34" charset="-120"/>
                <a:ea typeface="微軟正黑體" pitchFamily="34" charset="-120"/>
              </a:rPr>
              <a:t>新總館</a:t>
            </a:r>
            <a:endParaRPr lang="zh-TW" altLang="en-US" sz="1600" dirty="0">
              <a:solidFill>
                <a:srgbClr val="333333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矩形 27"/>
          <p:cNvSpPr>
            <a:spLocks noChangeArrowheads="1"/>
          </p:cNvSpPr>
          <p:nvPr/>
        </p:nvSpPr>
        <p:spPr bwMode="auto">
          <a:xfrm>
            <a:off x="7072330" y="2836797"/>
            <a:ext cx="428647" cy="1314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600" dirty="0">
                <a:solidFill>
                  <a:srgbClr val="333333"/>
                </a:solidFill>
                <a:latin typeface="微軟正黑體" pitchFamily="34" charset="-120"/>
                <a:ea typeface="微軟正黑體" pitchFamily="34" charset="-120"/>
              </a:rPr>
              <a:t>改隸教育部</a:t>
            </a:r>
            <a:endParaRPr lang="zh-TW" altLang="zh-TW" sz="1600" dirty="0">
              <a:solidFill>
                <a:srgbClr val="333333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文字方塊 9"/>
          <p:cNvSpPr txBox="1">
            <a:spLocks noChangeArrowheads="1"/>
          </p:cNvSpPr>
          <p:nvPr/>
        </p:nvSpPr>
        <p:spPr bwMode="auto">
          <a:xfrm>
            <a:off x="7590002" y="1797668"/>
            <a:ext cx="78585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latinLnBrk="1"/>
            <a:r>
              <a:rPr lang="en-US" altLang="zh-TW" sz="1500" dirty="0" smtClean="0">
                <a:ea typeface="微軟正黑體" pitchFamily="34" charset="-120"/>
                <a:cs typeface="Arial" pitchFamily="34" charset="0"/>
              </a:rPr>
              <a:t>2012</a:t>
            </a:r>
          </a:p>
          <a:p>
            <a:pPr algn="ctr" latinLnBrk="1"/>
            <a:r>
              <a:rPr lang="zh-TW" altLang="en-US" sz="1500" b="1" dirty="0" smtClean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遷館</a:t>
            </a:r>
            <a:endParaRPr lang="en-US" altLang="zh-TW" sz="1500" b="1" dirty="0" smtClean="0">
              <a:solidFill>
                <a:srgbClr val="333333"/>
              </a:solidFill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4" name="矩形 12"/>
          <p:cNvSpPr>
            <a:spLocks noChangeArrowheads="1"/>
          </p:cNvSpPr>
          <p:nvPr/>
        </p:nvSpPr>
        <p:spPr bwMode="auto">
          <a:xfrm>
            <a:off x="8401048" y="2286000"/>
            <a:ext cx="430887" cy="333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square">
            <a:spAutoFit/>
          </a:bodyPr>
          <a:lstStyle/>
          <a:p>
            <a:pPr latinLnBrk="1"/>
            <a:r>
              <a:rPr lang="zh-TW" altLang="en-US" sz="1600" dirty="0" smtClean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更名</a:t>
            </a:r>
            <a:r>
              <a:rPr lang="en-US" altLang="zh-TW" sz="1600" dirty="0" smtClean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-</a:t>
            </a:r>
            <a:r>
              <a:rPr lang="zh-TW" altLang="en-US" sz="1600" b="1" dirty="0" smtClean="0">
                <a:solidFill>
                  <a:srgbClr val="0000FF"/>
                </a:solidFill>
                <a:ea typeface="微軟正黑體" pitchFamily="34" charset="-120"/>
                <a:cs typeface="Arial" pitchFamily="34" charset="0"/>
              </a:rPr>
              <a:t>國立</a:t>
            </a:r>
            <a:r>
              <a:rPr lang="zh-TW" altLang="en-US" sz="1600" b="1" dirty="0">
                <a:solidFill>
                  <a:srgbClr val="0000FF"/>
                </a:solidFill>
                <a:ea typeface="微軟正黑體" pitchFamily="34" charset="-120"/>
                <a:cs typeface="Arial" pitchFamily="34" charset="0"/>
              </a:rPr>
              <a:t>公共資訊圖書館</a:t>
            </a:r>
          </a:p>
        </p:txBody>
      </p:sp>
      <p:sp>
        <p:nvSpPr>
          <p:cNvPr id="36" name="文字方塊 5"/>
          <p:cNvSpPr txBox="1">
            <a:spLocks noChangeArrowheads="1"/>
          </p:cNvSpPr>
          <p:nvPr/>
        </p:nvSpPr>
        <p:spPr bwMode="auto">
          <a:xfrm>
            <a:off x="8313194" y="1712068"/>
            <a:ext cx="60963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>
              <a:spcBef>
                <a:spcPts val="600"/>
              </a:spcBef>
            </a:pPr>
            <a:r>
              <a:rPr lang="en-US" altLang="zh-TW" sz="1500" dirty="0" smtClean="0">
                <a:ea typeface="微軟正黑體" pitchFamily="34" charset="-120"/>
                <a:cs typeface="Arial" pitchFamily="34" charset="0"/>
              </a:rPr>
              <a:t>2013</a:t>
            </a:r>
            <a:r>
              <a:rPr lang="zh-TW" altLang="en-US" sz="1500" b="1" dirty="0" smtClean="0">
                <a:solidFill>
                  <a:srgbClr val="333333"/>
                </a:solidFill>
                <a:ea typeface="微軟正黑體" pitchFamily="34" charset="-120"/>
                <a:cs typeface="Arial" pitchFamily="34" charset="0"/>
              </a:rPr>
              <a:t>更名</a:t>
            </a:r>
            <a:endParaRPr lang="zh-TW" altLang="en-US" sz="1500" b="1" dirty="0">
              <a:solidFill>
                <a:srgbClr val="333333"/>
              </a:solidFill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38" name="Picture 3" descr="H:\A進行中工作\新館\2012TAO\16.jpg"/>
          <p:cNvPicPr>
            <a:picLocks noChangeAspect="1" noChangeArrowheads="1"/>
          </p:cNvPicPr>
          <p:nvPr/>
        </p:nvPicPr>
        <p:blipFill>
          <a:blip r:embed="rId5" cstate="screen">
            <a:extLst/>
          </a:blip>
          <a:srcRect/>
          <a:stretch>
            <a:fillRect/>
          </a:stretch>
        </p:blipFill>
        <p:spPr bwMode="auto">
          <a:xfrm>
            <a:off x="8141692" y="5214950"/>
            <a:ext cx="716588" cy="865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9" name="Picture 4" descr="H:\A進行中工作\新館\2012TAO\20.jpg"/>
          <p:cNvPicPr>
            <a:picLocks noChangeAspect="1" noChangeArrowheads="1"/>
          </p:cNvPicPr>
          <p:nvPr/>
        </p:nvPicPr>
        <p:blipFill>
          <a:blip r:embed="rId6" cstate="screen">
            <a:extLst/>
          </a:blip>
          <a:srcRect/>
          <a:stretch>
            <a:fillRect/>
          </a:stretch>
        </p:blipFill>
        <p:spPr bwMode="auto">
          <a:xfrm>
            <a:off x="6500826" y="5072074"/>
            <a:ext cx="1529894" cy="1024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58F6F-BF91-4BAC-9B95-F3DB794BF39E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pic>
        <p:nvPicPr>
          <p:cNvPr id="10" name="圖片 7" descr="20120423-手繪-拉比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142984"/>
            <a:ext cx="2928958" cy="3903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:\A進行中工作\圖書館向量\數位領航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4786322"/>
            <a:ext cx="2143140" cy="664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5060468" y="154566"/>
            <a:ext cx="4089626" cy="17234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四角星形 16"/>
          <p:cNvSpPr/>
          <p:nvPr/>
        </p:nvSpPr>
        <p:spPr>
          <a:xfrm rot="1308144">
            <a:off x="2482417" y="482160"/>
            <a:ext cx="357190" cy="35719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四角星形 18"/>
          <p:cNvSpPr/>
          <p:nvPr/>
        </p:nvSpPr>
        <p:spPr>
          <a:xfrm rot="21436580">
            <a:off x="2363693" y="1366463"/>
            <a:ext cx="270317" cy="270317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四角星形 19"/>
          <p:cNvSpPr/>
          <p:nvPr/>
        </p:nvSpPr>
        <p:spPr>
          <a:xfrm rot="19886161">
            <a:off x="1674619" y="1076217"/>
            <a:ext cx="177181" cy="177181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Rectangle 8"/>
          <p:cNvSpPr txBox="1">
            <a:spLocks noChangeArrowheads="1"/>
          </p:cNvSpPr>
          <p:nvPr/>
        </p:nvSpPr>
        <p:spPr>
          <a:xfrm>
            <a:off x="5786446" y="1714488"/>
            <a:ext cx="2428892" cy="1428760"/>
          </a:xfrm>
          <a:prstGeom prst="rect">
            <a:avLst/>
          </a:prstGeom>
        </p:spPr>
        <p:txBody>
          <a:bodyPr/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+mj-ea"/>
                <a:cs typeface="Trebuchet MS"/>
              </a:rPr>
              <a:t>謝謝聆聽</a:t>
            </a:r>
            <a:b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+mj-ea"/>
                <a:cs typeface="Trebuchet MS"/>
              </a:rPr>
            </a:b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+mj-ea"/>
                <a:cs typeface="Trebuchet MS"/>
              </a:rPr>
              <a:t>敬請指教</a:t>
            </a:r>
          </a:p>
        </p:txBody>
      </p:sp>
      <p:pic>
        <p:nvPicPr>
          <p:cNvPr id="22" name="國資圖90週年／創世記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rcRect l="26489" t="37112" r="22870" b="39277"/>
          <a:stretch>
            <a:fillRect/>
          </a:stretch>
        </p:blipFill>
        <p:spPr>
          <a:xfrm>
            <a:off x="5500694" y="5357826"/>
            <a:ext cx="3004598" cy="785818"/>
          </a:xfrm>
          <a:prstGeom prst="rect">
            <a:avLst/>
          </a:prstGeom>
        </p:spPr>
      </p:pic>
      <p:sp>
        <p:nvSpPr>
          <p:cNvPr id="21" name="圓角矩形 20"/>
          <p:cNvSpPr/>
          <p:nvPr/>
        </p:nvSpPr>
        <p:spPr>
          <a:xfrm>
            <a:off x="4357686" y="3429000"/>
            <a:ext cx="4214810" cy="1071570"/>
          </a:xfrm>
          <a:prstGeom prst="roundRect">
            <a:avLst/>
          </a:prstGeom>
          <a:solidFill>
            <a:srgbClr val="FFFFFF">
              <a:alpha val="34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5786446" y="3571876"/>
            <a:ext cx="2500330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altLang="zh-TW" sz="2000" dirty="0" smtClean="0">
                <a:solidFill>
                  <a:srgbClr val="C00000"/>
                </a:solidFill>
                <a:latin typeface="+mj-ea"/>
                <a:ea typeface="+mj-ea"/>
                <a:cs typeface="Times New Roman" pitchFamily="18" charset="0"/>
              </a:rPr>
              <a:t>avedu@nlpi.edu.tw</a:t>
            </a:r>
          </a:p>
          <a:p>
            <a:pPr algn="r">
              <a:spcBef>
                <a:spcPts val="1200"/>
              </a:spcBef>
              <a:defRPr/>
            </a:pPr>
            <a:r>
              <a:rPr lang="en-US" altLang="zh-TW" sz="1750" dirty="0" smtClean="0">
                <a:solidFill>
                  <a:srgbClr val="C00000"/>
                </a:solidFill>
                <a:latin typeface="+mj-ea"/>
                <a:ea typeface="+mj-ea"/>
                <a:cs typeface="Times New Roman" pitchFamily="18" charset="0"/>
              </a:rPr>
              <a:t>04-2262-5100</a:t>
            </a:r>
            <a:r>
              <a:rPr lang="zh-TW" altLang="en-US" sz="1750" dirty="0" smtClean="0">
                <a:solidFill>
                  <a:srgbClr val="C00000"/>
                </a:solidFill>
                <a:latin typeface="+mj-ea"/>
                <a:ea typeface="+mj-ea"/>
                <a:cs typeface="Times New Roman" pitchFamily="18" charset="0"/>
              </a:rPr>
              <a:t>分機</a:t>
            </a:r>
            <a:r>
              <a:rPr lang="en-US" altLang="zh-TW" sz="1750" dirty="0" smtClean="0">
                <a:solidFill>
                  <a:srgbClr val="C00000"/>
                </a:solidFill>
                <a:latin typeface="+mj-ea"/>
                <a:ea typeface="+mj-ea"/>
                <a:cs typeface="Times New Roman" pitchFamily="18" charset="0"/>
              </a:rPr>
              <a:t>123</a:t>
            </a:r>
            <a:endParaRPr lang="en-US" altLang="zh-TW" sz="1750" dirty="0">
              <a:solidFill>
                <a:srgbClr val="C00000"/>
              </a:solidFill>
              <a:latin typeface="+mj-ea"/>
              <a:ea typeface="+mj-ea"/>
              <a:cs typeface="Times New Roman" pitchFamily="18" charset="0"/>
            </a:endParaRPr>
          </a:p>
        </p:txBody>
      </p:sp>
      <p:sp>
        <p:nvSpPr>
          <p:cNvPr id="25" name="圓角矩形 24"/>
          <p:cNvSpPr/>
          <p:nvPr/>
        </p:nvSpPr>
        <p:spPr>
          <a:xfrm>
            <a:off x="4701423" y="3649238"/>
            <a:ext cx="714380" cy="71438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+mj-ea"/>
                <a:ea typeface="+mj-ea"/>
              </a:rPr>
              <a:t>諮詢管道</a:t>
            </a:r>
            <a:endParaRPr lang="zh-TW" altLang="en-US" b="1" dirty="0">
              <a:latin typeface="+mj-ea"/>
              <a:ea typeface="+mj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a08021\Google 雲端硬碟\外出上課\105年國中小圖書館閱讀推動教師培訓\pic\IMG_1750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16303" t="9413" b="4141"/>
          <a:stretch>
            <a:fillRect/>
          </a:stretch>
        </p:blipFill>
        <p:spPr bwMode="auto">
          <a:xfrm>
            <a:off x="3929058" y="1714488"/>
            <a:ext cx="817017" cy="898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3399FF"/>
            </a:solidFill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33" name="直線接點 132"/>
          <p:cNvCxnSpPr>
            <a:stCxn id="56" idx="6"/>
          </p:cNvCxnSpPr>
          <p:nvPr/>
        </p:nvCxnSpPr>
        <p:spPr>
          <a:xfrm>
            <a:off x="5104858" y="2948780"/>
            <a:ext cx="1824596" cy="3123426"/>
          </a:xfrm>
          <a:prstGeom prst="line">
            <a:avLst/>
          </a:prstGeom>
          <a:ln>
            <a:solidFill>
              <a:srgbClr val="1254B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r="16167" b="16167"/>
          <a:stretch>
            <a:fillRect/>
          </a:stretch>
        </p:blipFill>
        <p:spPr bwMode="auto">
          <a:xfrm>
            <a:off x="7786710" y="2857496"/>
            <a:ext cx="1071570" cy="1071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1785926"/>
            <a:ext cx="1071570" cy="1071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6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45353" r="49757"/>
          <a:stretch/>
        </p:blipFill>
        <p:spPr>
          <a:xfrm>
            <a:off x="3894652" y="3214686"/>
            <a:ext cx="857256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4" name="Oval 23"/>
          <p:cNvSpPr>
            <a:spLocks noChangeArrowheads="1"/>
          </p:cNvSpPr>
          <p:nvPr/>
        </p:nvSpPr>
        <p:spPr bwMode="gray">
          <a:xfrm>
            <a:off x="3500430" y="2516929"/>
            <a:ext cx="1436624" cy="870083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t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>
              <a:latin typeface="+mj-ea"/>
              <a:ea typeface="+mj-ea"/>
            </a:endParaRPr>
          </a:p>
        </p:txBody>
      </p:sp>
      <p:pic>
        <p:nvPicPr>
          <p:cNvPr id="40" name="Picture 3" descr="DSCN9161"/>
          <p:cNvPicPr>
            <a:picLocks noChangeAspect="1" noChangeArrowheads="1"/>
          </p:cNvPicPr>
          <p:nvPr/>
        </p:nvPicPr>
        <p:blipFill>
          <a:blip r:embed="rId7" cstate="email"/>
          <a:srcRect r="28298"/>
          <a:stretch>
            <a:fillRect/>
          </a:stretch>
        </p:blipFill>
        <p:spPr bwMode="auto">
          <a:xfrm>
            <a:off x="3786182" y="5000636"/>
            <a:ext cx="1058436" cy="1042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714612" y="4786322"/>
            <a:ext cx="1257300" cy="1296988"/>
            <a:chOff x="4168" y="925"/>
            <a:chExt cx="1103" cy="1159"/>
          </a:xfrm>
        </p:grpSpPr>
        <p:sp>
          <p:nvSpPr>
            <p:cNvPr id="43" name="Oval 13"/>
            <p:cNvSpPr>
              <a:spLocks noChangeArrowheads="1"/>
            </p:cNvSpPr>
            <p:nvPr/>
          </p:nvSpPr>
          <p:spPr bwMode="gray">
            <a:xfrm>
              <a:off x="4168" y="925"/>
              <a:ext cx="1103" cy="115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kumimoji="0" lang="zh-TW" altLang="en-US">
                <a:latin typeface="+mj-ea"/>
                <a:ea typeface="+mj-ea"/>
              </a:endParaRPr>
            </a:p>
          </p:txBody>
        </p:sp>
        <p:sp>
          <p:nvSpPr>
            <p:cNvPr id="2078" name="Text Box 15"/>
            <p:cNvSpPr txBox="1">
              <a:spLocks noChangeArrowheads="1"/>
            </p:cNvSpPr>
            <p:nvPr/>
          </p:nvSpPr>
          <p:spPr bwMode="gray">
            <a:xfrm>
              <a:off x="4224" y="988"/>
              <a:ext cx="972" cy="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kumimoji="0" lang="zh-TW" altLang="en-US" sz="2400" b="1" dirty="0">
                  <a:solidFill>
                    <a:srgbClr val="FFFFFF"/>
                  </a:solidFill>
                  <a:latin typeface="+mj-ea"/>
                  <a:ea typeface="+mj-ea"/>
                </a:rPr>
                <a:t>微型</a:t>
              </a:r>
              <a:endParaRPr kumimoji="0" lang="en-US" altLang="zh-TW" sz="2400" b="1" dirty="0">
                <a:solidFill>
                  <a:srgbClr val="FFFFFF"/>
                </a:solidFill>
                <a:latin typeface="+mj-ea"/>
                <a:ea typeface="+mj-ea"/>
              </a:endParaRPr>
            </a:p>
            <a:p>
              <a:pPr algn="ctr" eaLnBrk="0" hangingPunct="0"/>
              <a:r>
                <a:rPr kumimoji="0" lang="zh-TW" altLang="en-US" sz="2400" b="1" dirty="0">
                  <a:solidFill>
                    <a:srgbClr val="FFFFFF"/>
                  </a:solidFill>
                  <a:latin typeface="+mj-ea"/>
                  <a:ea typeface="+mj-ea"/>
                </a:rPr>
                <a:t>圖書館</a:t>
              </a:r>
              <a:endParaRPr kumimoji="0" lang="en-US" altLang="zh-TW" sz="2400" b="1" dirty="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63" name="群組 62"/>
          <p:cNvGrpSpPr/>
          <p:nvPr/>
        </p:nvGrpSpPr>
        <p:grpSpPr>
          <a:xfrm>
            <a:off x="611560" y="4725144"/>
            <a:ext cx="1804047" cy="1055695"/>
            <a:chOff x="500034" y="1919479"/>
            <a:chExt cx="1804047" cy="1055695"/>
          </a:xfrm>
        </p:grpSpPr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1248386" y="1919479"/>
              <a:ext cx="1055695" cy="105569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500034" y="2000242"/>
              <a:ext cx="857512" cy="856781"/>
              <a:chOff x="724" y="1446"/>
              <a:chExt cx="837" cy="772"/>
            </a:xfrm>
          </p:grpSpPr>
          <p:sp>
            <p:nvSpPr>
              <p:cNvPr id="2075" name="Oval 18"/>
              <p:cNvSpPr>
                <a:spLocks noChangeArrowheads="1"/>
              </p:cNvSpPr>
              <p:nvPr/>
            </p:nvSpPr>
            <p:spPr bwMode="gray">
              <a:xfrm>
                <a:off x="724" y="1446"/>
                <a:ext cx="837" cy="772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kumimoji="0" lang="zh-TW" altLang="en-US">
                  <a:latin typeface="+mj-ea"/>
                  <a:ea typeface="+mj-ea"/>
                </a:endParaRPr>
              </a:p>
            </p:txBody>
          </p:sp>
          <p:sp>
            <p:nvSpPr>
              <p:cNvPr id="2076" name="Text Box 20"/>
              <p:cNvSpPr txBox="1">
                <a:spLocks noChangeArrowheads="1"/>
              </p:cNvSpPr>
              <p:nvPr/>
            </p:nvSpPr>
            <p:spPr bwMode="gray">
              <a:xfrm>
                <a:off x="785" y="1491"/>
                <a:ext cx="731" cy="6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kumimoji="0" lang="zh-TW" altLang="en-US" sz="2200" b="1" dirty="0">
                    <a:solidFill>
                      <a:schemeClr val="bg1"/>
                    </a:solidFill>
                    <a:latin typeface="+mj-ea"/>
                    <a:ea typeface="+mj-ea"/>
                  </a:rPr>
                  <a:t>精武</a:t>
                </a:r>
                <a:endParaRPr kumimoji="0" lang="en-US" altLang="zh-TW" sz="2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  <a:p>
                <a:pPr algn="ctr" eaLnBrk="0" hangingPunct="0"/>
                <a:r>
                  <a:rPr kumimoji="0" lang="zh-TW" altLang="en-US" sz="2200" b="1" dirty="0">
                    <a:solidFill>
                      <a:schemeClr val="bg1"/>
                    </a:solidFill>
                    <a:latin typeface="+mj-ea"/>
                    <a:ea typeface="+mj-ea"/>
                  </a:rPr>
                  <a:t>分館</a:t>
                </a:r>
                <a:endParaRPr kumimoji="0" lang="en-US" altLang="zh-TW" sz="2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3624935" y="2520152"/>
            <a:ext cx="1479923" cy="857256"/>
            <a:chOff x="3950" y="2539"/>
            <a:chExt cx="1077" cy="1091"/>
          </a:xfrm>
        </p:grpSpPr>
        <p:sp>
          <p:nvSpPr>
            <p:cNvPr id="56" name="Oval 23"/>
            <p:cNvSpPr>
              <a:spLocks noChangeArrowheads="1"/>
            </p:cNvSpPr>
            <p:nvPr/>
          </p:nvSpPr>
          <p:spPr bwMode="gray">
            <a:xfrm>
              <a:off x="3950" y="2539"/>
              <a:ext cx="1077" cy="1091"/>
            </a:xfrm>
            <a:prstGeom prst="ellipse">
              <a:avLst/>
            </a:prstGeom>
            <a:solidFill>
              <a:srgbClr val="3399FF"/>
            </a:solidFill>
            <a:ln>
              <a:noFill/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none" t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3600">
                <a:latin typeface="+mj-ea"/>
                <a:ea typeface="+mj-ea"/>
              </a:endParaRPr>
            </a:p>
          </p:txBody>
        </p:sp>
        <p:sp>
          <p:nvSpPr>
            <p:cNvPr id="2072" name="Text Box 25"/>
            <p:cNvSpPr txBox="1">
              <a:spLocks noChangeArrowheads="1"/>
            </p:cNvSpPr>
            <p:nvPr/>
          </p:nvSpPr>
          <p:spPr bwMode="gray">
            <a:xfrm>
              <a:off x="4026" y="2683"/>
              <a:ext cx="928" cy="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kumimoji="0" lang="zh-TW" altLang="en-US" sz="36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總館</a:t>
              </a:r>
              <a:endParaRPr kumimoji="0" lang="en-US" altLang="zh-TW" sz="36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latin typeface="+mj-ea"/>
              </a:rPr>
              <a:t>(</a:t>
            </a:r>
            <a:r>
              <a:rPr lang="zh-TW" altLang="en-US" dirty="0" smtClean="0">
                <a:latin typeface="+mj-ea"/>
              </a:rPr>
              <a:t>二</a:t>
            </a:r>
            <a:r>
              <a:rPr lang="en-US" altLang="zh-TW" dirty="0" smtClean="0">
                <a:latin typeface="+mj-ea"/>
              </a:rPr>
              <a:t>)</a:t>
            </a:r>
            <a:r>
              <a:rPr lang="zh-TW" altLang="en-US" dirty="0" smtClean="0">
                <a:latin typeface="+mj-ea"/>
              </a:rPr>
              <a:t> 服務範疇</a:t>
            </a:r>
            <a:endParaRPr lang="zh-TW" altLang="en-US" dirty="0">
              <a:latin typeface="+mj-ea"/>
            </a:endParaRPr>
          </a:p>
        </p:txBody>
      </p:sp>
      <p:sp>
        <p:nvSpPr>
          <p:cNvPr id="33" name="頁尾版面配置區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壹、國資圖簡介</a:t>
            </a:r>
            <a:endParaRPr lang="zh-TW" altLang="en-US" dirty="0"/>
          </a:p>
        </p:txBody>
      </p:sp>
      <p:sp>
        <p:nvSpPr>
          <p:cNvPr id="48" name="圓角矩形 47"/>
          <p:cNvSpPr/>
          <p:nvPr/>
        </p:nvSpPr>
        <p:spPr>
          <a:xfrm>
            <a:off x="165888" y="1142984"/>
            <a:ext cx="3405980" cy="500066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實 體 服 務</a:t>
            </a: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grpSp>
        <p:nvGrpSpPr>
          <p:cNvPr id="53" name="群組 52"/>
          <p:cNvGrpSpPr/>
          <p:nvPr/>
        </p:nvGrpSpPr>
        <p:grpSpPr>
          <a:xfrm>
            <a:off x="2627784" y="5661248"/>
            <a:ext cx="646331" cy="642942"/>
            <a:chOff x="7500958" y="5643578"/>
            <a:chExt cx="646331" cy="642942"/>
          </a:xfrm>
        </p:grpSpPr>
        <p:sp>
          <p:nvSpPr>
            <p:cNvPr id="66" name="橢圓 65"/>
            <p:cNvSpPr/>
            <p:nvPr/>
          </p:nvSpPr>
          <p:spPr>
            <a:xfrm>
              <a:off x="7500958" y="5643578"/>
              <a:ext cx="642942" cy="642942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600" b="1" dirty="0">
                <a:latin typeface="+mj-ea"/>
                <a:ea typeface="+mj-ea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7500958" y="5786454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彰基</a:t>
              </a:r>
            </a:p>
          </p:txBody>
        </p:sp>
      </p:grpSp>
      <p:cxnSp>
        <p:nvCxnSpPr>
          <p:cNvPr id="55" name="直線接點 54"/>
          <p:cNvCxnSpPr>
            <a:stCxn id="39" idx="3"/>
            <a:endCxn id="74" idx="2"/>
          </p:cNvCxnSpPr>
          <p:nvPr/>
        </p:nvCxnSpPr>
        <p:spPr>
          <a:xfrm flipV="1">
            <a:off x="2415607" y="2951971"/>
            <a:ext cx="1084823" cy="230102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接點 56"/>
          <p:cNvCxnSpPr>
            <a:stCxn id="96" idx="6"/>
            <a:endCxn id="74" idx="2"/>
          </p:cNvCxnSpPr>
          <p:nvPr/>
        </p:nvCxnSpPr>
        <p:spPr>
          <a:xfrm>
            <a:off x="2468634" y="2309017"/>
            <a:ext cx="1031796" cy="64295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接點 67"/>
          <p:cNvCxnSpPr>
            <a:stCxn id="58" idx="3"/>
            <a:endCxn id="74" idx="2"/>
          </p:cNvCxnSpPr>
          <p:nvPr/>
        </p:nvCxnSpPr>
        <p:spPr>
          <a:xfrm flipV="1">
            <a:off x="2384333" y="2951971"/>
            <a:ext cx="1116097" cy="78556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接點 70"/>
          <p:cNvCxnSpPr>
            <a:stCxn id="43" idx="0"/>
            <a:endCxn id="74" idx="2"/>
          </p:cNvCxnSpPr>
          <p:nvPr/>
        </p:nvCxnSpPr>
        <p:spPr>
          <a:xfrm rot="5400000" flipH="1" flipV="1">
            <a:off x="2504671" y="3790563"/>
            <a:ext cx="1834351" cy="15716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圓角矩形 82"/>
          <p:cNvSpPr/>
          <p:nvPr/>
        </p:nvSpPr>
        <p:spPr>
          <a:xfrm>
            <a:off x="5549330" y="1142984"/>
            <a:ext cx="3429024" cy="50006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數 位 服 務</a:t>
            </a: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grpSp>
        <p:nvGrpSpPr>
          <p:cNvPr id="84" name="Group 21"/>
          <p:cNvGrpSpPr>
            <a:grpSpLocks/>
          </p:cNvGrpSpPr>
          <p:nvPr/>
        </p:nvGrpSpPr>
        <p:grpSpPr bwMode="auto">
          <a:xfrm>
            <a:off x="6560651" y="1928802"/>
            <a:ext cx="1797563" cy="714633"/>
            <a:chOff x="3436" y="2642"/>
            <a:chExt cx="1588" cy="637"/>
          </a:xfrm>
        </p:grpSpPr>
        <p:sp>
          <p:nvSpPr>
            <p:cNvPr id="85" name="Oval 23"/>
            <p:cNvSpPr>
              <a:spLocks noChangeArrowheads="1"/>
            </p:cNvSpPr>
            <p:nvPr/>
          </p:nvSpPr>
          <p:spPr bwMode="gray">
            <a:xfrm>
              <a:off x="3436" y="2642"/>
              <a:ext cx="1578" cy="637"/>
            </a:xfrm>
            <a:prstGeom prst="roundRect">
              <a:avLst/>
            </a:prstGeom>
            <a:solidFill>
              <a:srgbClr val="99CCFF"/>
            </a:solidFill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kumimoji="0" lang="zh-TW" altLang="en-US">
                <a:latin typeface="+mj-ea"/>
                <a:ea typeface="+mj-ea"/>
              </a:endParaRPr>
            </a:p>
          </p:txBody>
        </p:sp>
        <p:sp>
          <p:nvSpPr>
            <p:cNvPr id="86" name="Text Box 25"/>
            <p:cNvSpPr txBox="1">
              <a:spLocks noChangeArrowheads="1"/>
            </p:cNvSpPr>
            <p:nvPr/>
          </p:nvSpPr>
          <p:spPr bwMode="gray">
            <a:xfrm>
              <a:off x="3436" y="2666"/>
              <a:ext cx="158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kumimoji="0"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公共圖書館</a:t>
              </a:r>
              <a:endParaRPr kumimoji="0" lang="en-US" altLang="zh-TW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  <a:p>
              <a:pPr algn="ctr" eaLnBrk="0" hangingPunct="0"/>
              <a:r>
                <a:rPr kumimoji="0"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數位資源入口網</a:t>
              </a:r>
              <a:endParaRPr kumimoji="0"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</p:grpSp>
      <p:cxnSp>
        <p:nvCxnSpPr>
          <p:cNvPr id="87" name="直線接點 86"/>
          <p:cNvCxnSpPr>
            <a:stCxn id="56" idx="6"/>
            <a:endCxn id="7" idx="1"/>
          </p:cNvCxnSpPr>
          <p:nvPr/>
        </p:nvCxnSpPr>
        <p:spPr>
          <a:xfrm flipV="1">
            <a:off x="5104858" y="2321711"/>
            <a:ext cx="467274" cy="627069"/>
          </a:xfrm>
          <a:prstGeom prst="line">
            <a:avLst/>
          </a:prstGeom>
          <a:ln>
            <a:solidFill>
              <a:srgbClr val="1254B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21"/>
          <p:cNvGrpSpPr>
            <a:grpSpLocks/>
          </p:cNvGrpSpPr>
          <p:nvPr/>
        </p:nvGrpSpPr>
        <p:grpSpPr bwMode="auto">
          <a:xfrm>
            <a:off x="6143636" y="3143248"/>
            <a:ext cx="1797563" cy="428628"/>
            <a:chOff x="3436" y="2642"/>
            <a:chExt cx="1588" cy="637"/>
          </a:xfrm>
        </p:grpSpPr>
        <p:sp>
          <p:nvSpPr>
            <p:cNvPr id="92" name="Oval 23"/>
            <p:cNvSpPr>
              <a:spLocks noChangeArrowheads="1"/>
            </p:cNvSpPr>
            <p:nvPr/>
          </p:nvSpPr>
          <p:spPr bwMode="gray">
            <a:xfrm>
              <a:off x="3436" y="2642"/>
              <a:ext cx="1578" cy="637"/>
            </a:xfrm>
            <a:prstGeom prst="roundRect">
              <a:avLst/>
            </a:prstGeom>
            <a:solidFill>
              <a:srgbClr val="99CCFF"/>
            </a:solidFill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kumimoji="0" lang="zh-TW" altLang="en-US">
                <a:latin typeface="+mj-ea"/>
                <a:ea typeface="+mj-ea"/>
              </a:endParaRPr>
            </a:p>
          </p:txBody>
        </p:sp>
        <p:sp>
          <p:nvSpPr>
            <p:cNvPr id="93" name="Text Box 25"/>
            <p:cNvSpPr txBox="1">
              <a:spLocks noChangeArrowheads="1"/>
            </p:cNvSpPr>
            <p:nvPr/>
          </p:nvSpPr>
          <p:spPr bwMode="gray">
            <a:xfrm>
              <a:off x="3436" y="2666"/>
              <a:ext cx="1588" cy="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kumimoji="0"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電子書服務平台</a:t>
              </a:r>
              <a:endParaRPr kumimoji="0"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62" name="群組 61"/>
          <p:cNvGrpSpPr/>
          <p:nvPr/>
        </p:nvGrpSpPr>
        <p:grpSpPr>
          <a:xfrm>
            <a:off x="539552" y="1844824"/>
            <a:ext cx="1929082" cy="2392781"/>
            <a:chOff x="500034" y="3322235"/>
            <a:chExt cx="1929082" cy="2392781"/>
          </a:xfrm>
        </p:grpSpPr>
        <p:pic>
          <p:nvPicPr>
            <p:cNvPr id="36" name="Picture 5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571472" y="3322235"/>
              <a:ext cx="1055694" cy="10354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8" name="Picture 35" descr="File:國立公共資訊圖書館中興分館.jpg">
              <a:hlinkClick r:id="rId10" action="ppaction://hlinkfile"/>
            </p:cNvPr>
            <p:cNvPicPr>
              <a:picLocks noChangeAspect="1" noChangeArrowheads="1"/>
            </p:cNvPicPr>
            <p:nvPr/>
          </p:nvPicPr>
          <p:blipFill>
            <a:blip r:embed="rId11" cstate="email"/>
            <a:srcRect l="4859" r="7673"/>
            <a:stretch>
              <a:fillRect/>
            </a:stretch>
          </p:blipFill>
          <p:spPr bwMode="auto">
            <a:xfrm>
              <a:off x="1285852" y="4714884"/>
              <a:ext cx="1058963" cy="10001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95" name="Group 16"/>
            <p:cNvGrpSpPr>
              <a:grpSpLocks/>
            </p:cNvGrpSpPr>
            <p:nvPr/>
          </p:nvGrpSpPr>
          <p:grpSpPr bwMode="auto">
            <a:xfrm>
              <a:off x="1571604" y="3358037"/>
              <a:ext cx="857512" cy="856781"/>
              <a:chOff x="724" y="1446"/>
              <a:chExt cx="837" cy="772"/>
            </a:xfrm>
          </p:grpSpPr>
          <p:sp>
            <p:nvSpPr>
              <p:cNvPr id="96" name="Oval 18"/>
              <p:cNvSpPr>
                <a:spLocks noChangeArrowheads="1"/>
              </p:cNvSpPr>
              <p:nvPr/>
            </p:nvSpPr>
            <p:spPr bwMode="gray">
              <a:xfrm>
                <a:off x="724" y="1446"/>
                <a:ext cx="837" cy="772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kumimoji="0" lang="zh-TW" altLang="en-US">
                  <a:latin typeface="+mj-ea"/>
                  <a:ea typeface="+mj-ea"/>
                </a:endParaRPr>
              </a:p>
            </p:txBody>
          </p:sp>
          <p:sp>
            <p:nvSpPr>
              <p:cNvPr id="97" name="Text Box 20"/>
              <p:cNvSpPr txBox="1">
                <a:spLocks noChangeArrowheads="1"/>
              </p:cNvSpPr>
              <p:nvPr/>
            </p:nvSpPr>
            <p:spPr bwMode="gray">
              <a:xfrm>
                <a:off x="785" y="1491"/>
                <a:ext cx="731" cy="6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kumimoji="0" lang="zh-TW" altLang="en-US" sz="22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黎明</a:t>
                </a:r>
                <a:endParaRPr kumimoji="0" lang="en-US" altLang="zh-TW" sz="2200" b="1" dirty="0" smtClean="0">
                  <a:solidFill>
                    <a:schemeClr val="bg1"/>
                  </a:solidFill>
                  <a:latin typeface="+mj-ea"/>
                  <a:ea typeface="+mj-ea"/>
                </a:endParaRPr>
              </a:p>
              <a:p>
                <a:pPr algn="ctr" eaLnBrk="0" hangingPunct="0"/>
                <a:r>
                  <a:rPr kumimoji="0" lang="zh-TW" altLang="en-US" sz="22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分</a:t>
                </a:r>
                <a:r>
                  <a:rPr kumimoji="0" lang="zh-TW" altLang="en-US" sz="2200" b="1" dirty="0">
                    <a:solidFill>
                      <a:schemeClr val="bg1"/>
                    </a:solidFill>
                    <a:latin typeface="+mj-ea"/>
                    <a:ea typeface="+mj-ea"/>
                  </a:rPr>
                  <a:t>館</a:t>
                </a:r>
                <a:endParaRPr kumimoji="0" lang="en-US" altLang="zh-TW" sz="2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100" name="Group 16"/>
            <p:cNvGrpSpPr>
              <a:grpSpLocks/>
            </p:cNvGrpSpPr>
            <p:nvPr/>
          </p:nvGrpSpPr>
          <p:grpSpPr bwMode="auto">
            <a:xfrm>
              <a:off x="500034" y="4786797"/>
              <a:ext cx="857512" cy="856781"/>
              <a:chOff x="724" y="1446"/>
              <a:chExt cx="837" cy="772"/>
            </a:xfrm>
          </p:grpSpPr>
          <p:sp>
            <p:nvSpPr>
              <p:cNvPr id="101" name="Oval 18"/>
              <p:cNvSpPr>
                <a:spLocks noChangeArrowheads="1"/>
              </p:cNvSpPr>
              <p:nvPr/>
            </p:nvSpPr>
            <p:spPr bwMode="gray">
              <a:xfrm>
                <a:off x="724" y="1446"/>
                <a:ext cx="837" cy="772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kumimoji="0" lang="zh-TW" altLang="en-US">
                  <a:latin typeface="+mj-ea"/>
                  <a:ea typeface="+mj-ea"/>
                </a:endParaRPr>
              </a:p>
            </p:txBody>
          </p:sp>
          <p:sp>
            <p:nvSpPr>
              <p:cNvPr id="102" name="Text Box 20"/>
              <p:cNvSpPr txBox="1">
                <a:spLocks noChangeArrowheads="1"/>
              </p:cNvSpPr>
              <p:nvPr/>
            </p:nvSpPr>
            <p:spPr bwMode="gray">
              <a:xfrm>
                <a:off x="785" y="1491"/>
                <a:ext cx="731" cy="6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kumimoji="0" lang="zh-TW" altLang="en-US" sz="22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中興</a:t>
                </a:r>
                <a:endParaRPr kumimoji="0" lang="en-US" altLang="zh-TW" sz="2200" b="1" dirty="0" smtClean="0">
                  <a:solidFill>
                    <a:schemeClr val="bg1"/>
                  </a:solidFill>
                  <a:latin typeface="+mj-ea"/>
                  <a:ea typeface="+mj-ea"/>
                </a:endParaRPr>
              </a:p>
              <a:p>
                <a:pPr algn="ctr" eaLnBrk="0" hangingPunct="0"/>
                <a:r>
                  <a:rPr kumimoji="0" lang="zh-TW" altLang="en-US" sz="22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分</a:t>
                </a:r>
                <a:r>
                  <a:rPr kumimoji="0" lang="zh-TW" altLang="en-US" sz="2200" b="1" dirty="0">
                    <a:solidFill>
                      <a:schemeClr val="bg1"/>
                    </a:solidFill>
                    <a:latin typeface="+mj-ea"/>
                    <a:ea typeface="+mj-ea"/>
                  </a:rPr>
                  <a:t>館</a:t>
                </a:r>
                <a:endParaRPr kumimoji="0" lang="en-US" altLang="zh-TW" sz="22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</p:grpSp>
      <p:cxnSp>
        <p:nvCxnSpPr>
          <p:cNvPr id="104" name="直線接點 103"/>
          <p:cNvCxnSpPr>
            <a:stCxn id="56" idx="6"/>
            <a:endCxn id="92" idx="1"/>
          </p:cNvCxnSpPr>
          <p:nvPr/>
        </p:nvCxnSpPr>
        <p:spPr>
          <a:xfrm>
            <a:off x="5104858" y="2948780"/>
            <a:ext cx="1038778" cy="408782"/>
          </a:xfrm>
          <a:prstGeom prst="line">
            <a:avLst/>
          </a:prstGeom>
          <a:ln>
            <a:solidFill>
              <a:srgbClr val="1254B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線接點 116"/>
          <p:cNvCxnSpPr>
            <a:stCxn id="56" idx="6"/>
            <a:endCxn id="2053" idx="1"/>
          </p:cNvCxnSpPr>
          <p:nvPr/>
        </p:nvCxnSpPr>
        <p:spPr>
          <a:xfrm>
            <a:off x="5104858" y="2948780"/>
            <a:ext cx="467274" cy="1516071"/>
          </a:xfrm>
          <a:prstGeom prst="line">
            <a:avLst/>
          </a:prstGeom>
          <a:ln>
            <a:solidFill>
              <a:srgbClr val="1254B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86710" y="4857760"/>
            <a:ext cx="1071570" cy="1071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2" name="Group 21"/>
          <p:cNvGrpSpPr>
            <a:grpSpLocks/>
          </p:cNvGrpSpPr>
          <p:nvPr/>
        </p:nvGrpSpPr>
        <p:grpSpPr bwMode="auto">
          <a:xfrm>
            <a:off x="6143636" y="5286388"/>
            <a:ext cx="1797563" cy="428628"/>
            <a:chOff x="3436" y="2642"/>
            <a:chExt cx="1588" cy="637"/>
          </a:xfrm>
        </p:grpSpPr>
        <p:sp>
          <p:nvSpPr>
            <p:cNvPr id="123" name="Oval 23"/>
            <p:cNvSpPr>
              <a:spLocks noChangeArrowheads="1"/>
            </p:cNvSpPr>
            <p:nvPr/>
          </p:nvSpPr>
          <p:spPr bwMode="gray">
            <a:xfrm>
              <a:off x="3436" y="2642"/>
              <a:ext cx="1578" cy="637"/>
            </a:xfrm>
            <a:prstGeom prst="roundRect">
              <a:avLst/>
            </a:prstGeom>
            <a:solidFill>
              <a:srgbClr val="99CCFF"/>
            </a:solidFill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kumimoji="0" lang="zh-TW" altLang="en-US">
                <a:latin typeface="+mj-ea"/>
                <a:ea typeface="+mj-ea"/>
              </a:endParaRPr>
            </a:p>
          </p:txBody>
        </p:sp>
        <p:sp>
          <p:nvSpPr>
            <p:cNvPr id="124" name="Text Box 25"/>
            <p:cNvSpPr txBox="1">
              <a:spLocks noChangeArrowheads="1"/>
            </p:cNvSpPr>
            <p:nvPr/>
          </p:nvSpPr>
          <p:spPr bwMode="gray">
            <a:xfrm>
              <a:off x="3436" y="2666"/>
              <a:ext cx="1588" cy="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kumimoji="0"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圓夢繪本資料庫</a:t>
              </a:r>
              <a:endParaRPr kumimoji="0"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</p:grpSp>
      <p:cxnSp>
        <p:nvCxnSpPr>
          <p:cNvPr id="127" name="直線接點 126"/>
          <p:cNvCxnSpPr>
            <a:stCxn id="56" idx="6"/>
            <a:endCxn id="124" idx="1"/>
          </p:cNvCxnSpPr>
          <p:nvPr/>
        </p:nvCxnSpPr>
        <p:spPr>
          <a:xfrm>
            <a:off x="5104858" y="2948780"/>
            <a:ext cx="1038778" cy="2538423"/>
          </a:xfrm>
          <a:prstGeom prst="line">
            <a:avLst/>
          </a:prstGeom>
          <a:ln>
            <a:solidFill>
              <a:srgbClr val="1254B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72132" y="3929066"/>
            <a:ext cx="1071570" cy="1071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0" name="橢圓 129"/>
          <p:cNvSpPr>
            <a:spLocks noChangeAspect="1"/>
          </p:cNvSpPr>
          <p:nvPr/>
        </p:nvSpPr>
        <p:spPr>
          <a:xfrm>
            <a:off x="7054470" y="5857892"/>
            <a:ext cx="89298" cy="89298"/>
          </a:xfrm>
          <a:prstGeom prst="ellipse">
            <a:avLst/>
          </a:prstGeom>
          <a:solidFill>
            <a:srgbClr val="3399FF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kumimoji="0" lang="zh-TW" altLang="en-US">
              <a:latin typeface="+mj-ea"/>
              <a:ea typeface="+mj-ea"/>
            </a:endParaRPr>
          </a:p>
        </p:txBody>
      </p:sp>
      <p:sp>
        <p:nvSpPr>
          <p:cNvPr id="131" name="橢圓 130"/>
          <p:cNvSpPr>
            <a:spLocks noChangeAspect="1"/>
          </p:cNvSpPr>
          <p:nvPr/>
        </p:nvSpPr>
        <p:spPr>
          <a:xfrm>
            <a:off x="7054470" y="6010292"/>
            <a:ext cx="89298" cy="89298"/>
          </a:xfrm>
          <a:prstGeom prst="ellipse">
            <a:avLst/>
          </a:prstGeom>
          <a:solidFill>
            <a:srgbClr val="3399FF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kumimoji="0" lang="zh-TW" altLang="en-US">
              <a:latin typeface="+mj-ea"/>
              <a:ea typeface="+mj-ea"/>
            </a:endParaRPr>
          </a:p>
        </p:txBody>
      </p:sp>
      <p:sp>
        <p:nvSpPr>
          <p:cNvPr id="132" name="橢圓 131"/>
          <p:cNvSpPr>
            <a:spLocks noChangeAspect="1"/>
          </p:cNvSpPr>
          <p:nvPr/>
        </p:nvSpPr>
        <p:spPr>
          <a:xfrm>
            <a:off x="7054470" y="6197222"/>
            <a:ext cx="89298" cy="89298"/>
          </a:xfrm>
          <a:prstGeom prst="ellipse">
            <a:avLst/>
          </a:prstGeom>
          <a:solidFill>
            <a:srgbClr val="3399FF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kumimoji="0" lang="zh-TW" altLang="en-US">
              <a:latin typeface="+mj-ea"/>
              <a:ea typeface="+mj-ea"/>
            </a:endParaRPr>
          </a:p>
        </p:txBody>
      </p:sp>
      <p:grpSp>
        <p:nvGrpSpPr>
          <p:cNvPr id="111" name="Group 21"/>
          <p:cNvGrpSpPr>
            <a:grpSpLocks/>
          </p:cNvGrpSpPr>
          <p:nvPr/>
        </p:nvGrpSpPr>
        <p:grpSpPr bwMode="auto">
          <a:xfrm>
            <a:off x="6560651" y="4214818"/>
            <a:ext cx="1797563" cy="428628"/>
            <a:chOff x="3436" y="2642"/>
            <a:chExt cx="1588" cy="637"/>
          </a:xfrm>
        </p:grpSpPr>
        <p:sp>
          <p:nvSpPr>
            <p:cNvPr id="112" name="Oval 23"/>
            <p:cNvSpPr>
              <a:spLocks noChangeArrowheads="1"/>
            </p:cNvSpPr>
            <p:nvPr/>
          </p:nvSpPr>
          <p:spPr bwMode="gray">
            <a:xfrm>
              <a:off x="3436" y="2642"/>
              <a:ext cx="1578" cy="637"/>
            </a:xfrm>
            <a:prstGeom prst="roundRect">
              <a:avLst/>
            </a:prstGeom>
            <a:solidFill>
              <a:srgbClr val="99CCFF"/>
            </a:solidFill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kumimoji="0" lang="zh-TW" altLang="en-US">
                <a:latin typeface="+mj-ea"/>
                <a:ea typeface="+mj-ea"/>
              </a:endParaRPr>
            </a:p>
          </p:txBody>
        </p:sp>
        <p:sp>
          <p:nvSpPr>
            <p:cNvPr id="113" name="Text Box 25"/>
            <p:cNvSpPr txBox="1">
              <a:spLocks noChangeArrowheads="1"/>
            </p:cNvSpPr>
            <p:nvPr/>
          </p:nvSpPr>
          <p:spPr bwMode="gray">
            <a:xfrm>
              <a:off x="3436" y="2666"/>
              <a:ext cx="1588" cy="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kumimoji="0"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數位典藏服務網</a:t>
              </a:r>
              <a:endParaRPr kumimoji="0"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3" name="Picture 2" descr="H:\A進行中工作\圖書館向量\數位領航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30" y="714356"/>
            <a:ext cx="1738308" cy="54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文字方塊 19"/>
          <p:cNvSpPr txBox="1">
            <a:spLocks noChangeAspect="1" noChangeArrowheads="1"/>
          </p:cNvSpPr>
          <p:nvPr/>
        </p:nvSpPr>
        <p:spPr bwMode="auto">
          <a:xfrm>
            <a:off x="2428860" y="2016530"/>
            <a:ext cx="635798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54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ea"/>
                <a:ea typeface="+mj-ea"/>
              </a:rPr>
              <a:t>數位資源服務與說明</a:t>
            </a:r>
          </a:p>
        </p:txBody>
      </p:sp>
      <p:sp>
        <p:nvSpPr>
          <p:cNvPr id="51" name="圓角矩形 50"/>
          <p:cNvSpPr>
            <a:spLocks noChangeAspect="1"/>
          </p:cNvSpPr>
          <p:nvPr/>
        </p:nvSpPr>
        <p:spPr>
          <a:xfrm>
            <a:off x="1013631" y="1868900"/>
            <a:ext cx="1163243" cy="116324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文字方塊 51"/>
          <p:cNvSpPr txBox="1">
            <a:spLocks noChangeAspect="1"/>
          </p:cNvSpPr>
          <p:nvPr/>
        </p:nvSpPr>
        <p:spPr>
          <a:xfrm>
            <a:off x="1260576" y="1856692"/>
            <a:ext cx="1115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 smtClean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ekton Pro Ext" pitchFamily="34" charset="0"/>
                <a:ea typeface="Adobe Gothic Std B" pitchFamily="34" charset="-128"/>
                <a:cs typeface="Shruti" pitchFamily="34" charset="0"/>
              </a:rPr>
              <a:t>2</a:t>
            </a:r>
            <a:endParaRPr lang="zh-TW" altLang="en-US" sz="7200" dirty="0">
              <a:solidFill>
                <a:schemeClr val="bg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ekton Pro Ext" pitchFamily="34" charset="0"/>
              <a:cs typeface="Shruti" pitchFamily="34" charset="0"/>
            </a:endParaRPr>
          </a:p>
        </p:txBody>
      </p:sp>
      <p:pic>
        <p:nvPicPr>
          <p:cNvPr id="45" name="Picture 5" descr="H:\A進行中工作\館徽\CIS系統-首獎\20120423吉祥物-露比Rup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1759" y="571480"/>
            <a:ext cx="1061787" cy="143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a08021\Google 雲端硬碟\外出上課\105年國中小圖書館閱讀推動教師培訓\pic\1447221914348.jpg"/>
          <p:cNvPicPr>
            <a:picLocks noChangeAspect="1" noChangeArrowheads="1"/>
          </p:cNvPicPr>
          <p:nvPr/>
        </p:nvPicPr>
        <p:blipFill>
          <a:blip r:embed="rId4" cstate="print"/>
          <a:srcRect t="48154" b="27744"/>
          <a:stretch>
            <a:fillRect/>
          </a:stretch>
        </p:blipFill>
        <p:spPr bwMode="auto">
          <a:xfrm>
            <a:off x="2592413" y="3254080"/>
            <a:ext cx="6394143" cy="2312581"/>
          </a:xfrm>
          <a:prstGeom prst="rect">
            <a:avLst/>
          </a:prstGeom>
        </p:spPr>
      </p:pic>
      <p:sp>
        <p:nvSpPr>
          <p:cNvPr id="8" name="投影片編號版面配置區 46"/>
          <p:cNvSpPr>
            <a:spLocks noGrp="1"/>
          </p:cNvSpPr>
          <p:nvPr>
            <p:ph type="sldNum" sz="quarter" idx="12"/>
          </p:nvPr>
        </p:nvSpPr>
        <p:spPr>
          <a:xfrm>
            <a:off x="8441246" y="6184201"/>
            <a:ext cx="457200" cy="441325"/>
          </a:xfrm>
        </p:spPr>
        <p:txBody>
          <a:bodyPr>
            <a:normAutofit/>
          </a:bodyPr>
          <a:lstStyle/>
          <a:p>
            <a:pPr>
              <a:defRPr/>
            </a:pPr>
            <a:fld id="{8FD47673-7C95-4283-B98D-DF9C559E69B5}" type="slidenum">
              <a:rPr lang="zh-TW" altLang="en-US" smtClean="0"/>
              <a:pPr>
                <a:defRPr/>
              </a:pPr>
              <a:t>6</a:t>
            </a:fld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向下箭號 121"/>
          <p:cNvSpPr/>
          <p:nvPr/>
        </p:nvSpPr>
        <p:spPr>
          <a:xfrm rot="16200000">
            <a:off x="5477606" y="4902575"/>
            <a:ext cx="635000" cy="406400"/>
          </a:xfrm>
          <a:prstGeom prst="down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1" name="圓角矩形 110"/>
          <p:cNvSpPr/>
          <p:nvPr/>
        </p:nvSpPr>
        <p:spPr>
          <a:xfrm>
            <a:off x="4143372" y="1714488"/>
            <a:ext cx="1571636" cy="42862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 smtClean="0">
                <a:solidFill>
                  <a:schemeClr val="bg1"/>
                </a:solidFill>
                <a:latin typeface="+mj-ea"/>
                <a:ea typeface="+mj-ea"/>
              </a:rPr>
              <a:t>依類型區分</a:t>
            </a:r>
            <a:endParaRPr lang="en-US" altLang="zh-TW" b="1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5" name="標題 3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有哪些數位資源可運用</a:t>
            </a:r>
            <a:endParaRPr lang="zh-TW" altLang="en-US" dirty="0"/>
          </a:p>
        </p:txBody>
      </p:sp>
      <p:sp>
        <p:nvSpPr>
          <p:cNvPr id="46" name="頁尾版面配置區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貳、數位資源服務與說明</a:t>
            </a:r>
          </a:p>
        </p:txBody>
      </p:sp>
      <p:grpSp>
        <p:nvGrpSpPr>
          <p:cNvPr id="61" name="群組 60"/>
          <p:cNvGrpSpPr/>
          <p:nvPr/>
        </p:nvGrpSpPr>
        <p:grpSpPr>
          <a:xfrm>
            <a:off x="4214810" y="373431"/>
            <a:ext cx="6096000" cy="6237282"/>
            <a:chOff x="4071934" y="373431"/>
            <a:chExt cx="6096000" cy="6237282"/>
          </a:xfrm>
        </p:grpSpPr>
        <p:grpSp>
          <p:nvGrpSpPr>
            <p:cNvPr id="62" name="群組 58"/>
            <p:cNvGrpSpPr/>
            <p:nvPr/>
          </p:nvGrpSpPr>
          <p:grpSpPr>
            <a:xfrm>
              <a:off x="4071934" y="373431"/>
              <a:ext cx="6096000" cy="5555899"/>
              <a:chOff x="4119602" y="508341"/>
              <a:chExt cx="6096000" cy="5555899"/>
            </a:xfrm>
          </p:grpSpPr>
          <p:graphicFrame>
            <p:nvGraphicFramePr>
              <p:cNvPr id="86" name="資料庫圖表 85"/>
              <p:cNvGraphicFramePr/>
              <p:nvPr/>
            </p:nvGraphicFramePr>
            <p:xfrm>
              <a:off x="4119602" y="2000240"/>
              <a:ext cx="6096000" cy="4064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grpSp>
            <p:nvGrpSpPr>
              <p:cNvPr id="87" name="群組 86"/>
              <p:cNvGrpSpPr/>
              <p:nvPr/>
            </p:nvGrpSpPr>
            <p:grpSpPr>
              <a:xfrm>
                <a:off x="6477056" y="3571876"/>
                <a:ext cx="857256" cy="857256"/>
                <a:chOff x="2309779" y="1071567"/>
                <a:chExt cx="1365255" cy="1365255"/>
              </a:xfrm>
            </p:grpSpPr>
            <p:sp>
              <p:nvSpPr>
                <p:cNvPr id="105" name="橢圓 28"/>
                <p:cNvSpPr/>
                <p:nvPr/>
              </p:nvSpPr>
              <p:spPr>
                <a:xfrm>
                  <a:off x="2309779" y="1071567"/>
                  <a:ext cx="1365255" cy="1365255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6" name="橢圓 4"/>
                <p:cNvSpPr/>
                <p:nvPr/>
              </p:nvSpPr>
              <p:spPr>
                <a:xfrm>
                  <a:off x="2509716" y="1271504"/>
                  <a:ext cx="965380" cy="96538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29210" tIns="29210" rIns="29210" bIns="29210" numCol="1" spcCol="1270" anchor="ctr" anchorCtr="0">
                  <a:noAutofit/>
                </a:bodyPr>
                <a:lstStyle/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zh-TW" altLang="en-US" sz="2000" b="1" kern="1200" dirty="0" smtClean="0">
                      <a:latin typeface="+mj-ea"/>
                      <a:ea typeface="+mj-ea"/>
                    </a:rPr>
                    <a:t>電子雜誌</a:t>
                  </a:r>
                  <a:endParaRPr lang="zh-TW" altLang="en-US" sz="2000" b="1" kern="1200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88" name="群組 15"/>
              <p:cNvGrpSpPr/>
              <p:nvPr/>
            </p:nvGrpSpPr>
            <p:grpSpPr>
              <a:xfrm>
                <a:off x="6762808" y="1142984"/>
                <a:ext cx="1714512" cy="1714512"/>
                <a:chOff x="2809857" y="0"/>
                <a:chExt cx="1635107" cy="1635107"/>
              </a:xfrm>
            </p:grpSpPr>
            <p:sp>
              <p:nvSpPr>
                <p:cNvPr id="103" name="橢圓 102"/>
                <p:cNvSpPr/>
                <p:nvPr/>
              </p:nvSpPr>
              <p:spPr>
                <a:xfrm>
                  <a:off x="2809857" y="0"/>
                  <a:ext cx="1635107" cy="1635107"/>
                </a:xfrm>
                <a:prstGeom prst="ellipse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4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4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4" name="橢圓 4"/>
                <p:cNvSpPr/>
                <p:nvPr/>
              </p:nvSpPr>
              <p:spPr>
                <a:xfrm>
                  <a:off x="3049313" y="239456"/>
                  <a:ext cx="1156195" cy="1156195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22860" tIns="22860" rIns="22860" bIns="22860" numCol="1" spcCol="1270" anchor="ctr" anchorCtr="0">
                  <a:noAutofit/>
                </a:bodyPr>
                <a:lstStyle/>
                <a:p>
                  <a:pPr lvl="0" algn="ctr" defTabSz="800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zh-TW" altLang="en-US" sz="2800" b="1" kern="1200" dirty="0" smtClean="0">
                      <a:latin typeface="+mj-ea"/>
                      <a:ea typeface="+mj-ea"/>
                    </a:rPr>
                    <a:t>電子書</a:t>
                  </a:r>
                  <a:endParaRPr lang="zh-TW" altLang="en-US" sz="2800" b="1" kern="1200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89" name="群組 18"/>
              <p:cNvGrpSpPr/>
              <p:nvPr/>
            </p:nvGrpSpPr>
            <p:grpSpPr>
              <a:xfrm>
                <a:off x="7048560" y="2857496"/>
                <a:ext cx="928694" cy="928694"/>
                <a:chOff x="1778000" y="533399"/>
                <a:chExt cx="1143000" cy="1143000"/>
              </a:xfrm>
            </p:grpSpPr>
            <p:sp>
              <p:nvSpPr>
                <p:cNvPr id="101" name="橢圓 100"/>
                <p:cNvSpPr/>
                <p:nvPr/>
              </p:nvSpPr>
              <p:spPr>
                <a:xfrm>
                  <a:off x="1778000" y="533399"/>
                  <a:ext cx="1143000" cy="1143000"/>
                </a:xfrm>
                <a:prstGeom prst="ellipse">
                  <a:avLst/>
                </a:prstGeom>
                <a:solidFill>
                  <a:srgbClr val="F79646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3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2" name="橢圓 4"/>
                <p:cNvSpPr/>
                <p:nvPr/>
              </p:nvSpPr>
              <p:spPr>
                <a:xfrm>
                  <a:off x="1945389" y="700787"/>
                  <a:ext cx="808222" cy="80822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22860" tIns="22860" rIns="22860" bIns="22860" numCol="1" spcCol="1270" anchor="ctr" anchorCtr="0">
                  <a:noAutofit/>
                </a:bodyPr>
                <a:lstStyle/>
                <a:p>
                  <a:pPr lvl="0" algn="ctr" defTabSz="800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zh-TW" altLang="en-US" sz="2200" b="1" kern="1200" dirty="0" smtClean="0">
                      <a:latin typeface="+mj-ea"/>
                      <a:ea typeface="+mj-ea"/>
                    </a:rPr>
                    <a:t>影片</a:t>
                  </a:r>
                  <a:endParaRPr lang="zh-TW" altLang="en-US" sz="2200" b="1" kern="1200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90" name="群組 24"/>
              <p:cNvGrpSpPr/>
              <p:nvPr/>
            </p:nvGrpSpPr>
            <p:grpSpPr>
              <a:xfrm>
                <a:off x="6191302" y="2643182"/>
                <a:ext cx="1000131" cy="1000132"/>
                <a:chOff x="2699850" y="1071568"/>
                <a:chExt cx="1365254" cy="1365255"/>
              </a:xfrm>
              <a:solidFill>
                <a:schemeClr val="accent6">
                  <a:lumMod val="75000"/>
                </a:schemeClr>
              </a:solidFill>
            </p:grpSpPr>
            <p:sp>
              <p:nvSpPr>
                <p:cNvPr id="99" name="橢圓 98"/>
                <p:cNvSpPr/>
                <p:nvPr/>
              </p:nvSpPr>
              <p:spPr>
                <a:xfrm>
                  <a:off x="2699850" y="1071568"/>
                  <a:ext cx="1365254" cy="1365255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0" name="橢圓 4"/>
                <p:cNvSpPr/>
                <p:nvPr/>
              </p:nvSpPr>
              <p:spPr>
                <a:xfrm>
                  <a:off x="2940389" y="1275839"/>
                  <a:ext cx="953326" cy="957922"/>
                </a:xfrm>
                <a:prstGeom prst="rect">
                  <a:avLst/>
                </a:prstGeom>
                <a:grp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29210" tIns="29210" rIns="29210" bIns="29210" numCol="1" spcCol="1270" anchor="ctr" anchorCtr="0">
                  <a:noAutofit/>
                </a:bodyPr>
                <a:lstStyle/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zh-TW" altLang="en-US" sz="2200" b="1" kern="1200" dirty="0" smtClean="0">
                      <a:latin typeface="+mj-ea"/>
                      <a:ea typeface="+mj-ea"/>
                    </a:rPr>
                    <a:t>電子報紙</a:t>
                  </a:r>
                  <a:endParaRPr lang="zh-TW" altLang="en-US" sz="2200" b="1" kern="1200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91" name="群組 21"/>
              <p:cNvGrpSpPr/>
              <p:nvPr/>
            </p:nvGrpSpPr>
            <p:grpSpPr>
              <a:xfrm>
                <a:off x="5476924" y="1492208"/>
                <a:ext cx="1285884" cy="1285884"/>
                <a:chOff x="2309779" y="1138957"/>
                <a:chExt cx="1365255" cy="1365255"/>
              </a:xfrm>
            </p:grpSpPr>
            <p:sp>
              <p:nvSpPr>
                <p:cNvPr id="97" name="橢圓 96"/>
                <p:cNvSpPr/>
                <p:nvPr/>
              </p:nvSpPr>
              <p:spPr>
                <a:xfrm>
                  <a:off x="2309779" y="1138957"/>
                  <a:ext cx="1365255" cy="1365255"/>
                </a:xfrm>
                <a:prstGeom prst="ellipse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98" name="橢圓 4"/>
                <p:cNvSpPr/>
                <p:nvPr/>
              </p:nvSpPr>
              <p:spPr>
                <a:xfrm>
                  <a:off x="2509716" y="1387136"/>
                  <a:ext cx="965381" cy="96538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29210" tIns="29210" rIns="29210" bIns="29210" numCol="1" spcCol="1270" anchor="ctr" anchorCtr="0">
                  <a:noAutofit/>
                </a:bodyPr>
                <a:lstStyle/>
                <a:p>
                  <a:pPr algn="ctr" defTabSz="80010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zh-TW" altLang="en-US" sz="2800" b="1" dirty="0" smtClean="0">
                      <a:latin typeface="+mj-ea"/>
                      <a:ea typeface="+mj-ea"/>
                    </a:rPr>
                    <a:t>繪本</a:t>
                  </a:r>
                  <a:endParaRPr lang="zh-TW" altLang="en-US" sz="2800" b="1" dirty="0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92" name="閃電 91"/>
              <p:cNvSpPr/>
              <p:nvPr/>
            </p:nvSpPr>
            <p:spPr>
              <a:xfrm rot="741990" flipH="1">
                <a:off x="8229154" y="508341"/>
                <a:ext cx="835109" cy="835109"/>
              </a:xfrm>
              <a:prstGeom prst="lightningBol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3" name="閃電 92"/>
              <p:cNvSpPr/>
              <p:nvPr/>
            </p:nvSpPr>
            <p:spPr>
              <a:xfrm rot="3442207">
                <a:off x="6702409" y="717430"/>
                <a:ext cx="398491" cy="398491"/>
              </a:xfrm>
              <a:prstGeom prst="lightningBol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5" name="閃電 94"/>
              <p:cNvSpPr/>
              <p:nvPr/>
            </p:nvSpPr>
            <p:spPr>
              <a:xfrm rot="9540050">
                <a:off x="8372122" y="2921444"/>
                <a:ext cx="461013" cy="561764"/>
              </a:xfrm>
              <a:prstGeom prst="lightningBol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6" name="閃電 95"/>
              <p:cNvSpPr/>
              <p:nvPr/>
            </p:nvSpPr>
            <p:spPr>
              <a:xfrm rot="20695115">
                <a:off x="5035918" y="1327749"/>
                <a:ext cx="364282" cy="319480"/>
              </a:xfrm>
              <a:prstGeom prst="lightningBol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63" name="Group 4"/>
            <p:cNvGrpSpPr>
              <a:grpSpLocks noChangeAspect="1"/>
            </p:cNvGrpSpPr>
            <p:nvPr/>
          </p:nvGrpSpPr>
          <p:grpSpPr bwMode="auto">
            <a:xfrm>
              <a:off x="6138776" y="4805724"/>
              <a:ext cx="1943101" cy="1804989"/>
              <a:chOff x="2494" y="2790"/>
              <a:chExt cx="1224" cy="1137"/>
            </a:xfrm>
          </p:grpSpPr>
          <p:sp>
            <p:nvSpPr>
              <p:cNvPr id="64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700" y="2790"/>
                <a:ext cx="693" cy="1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5" name="Freeform 5"/>
              <p:cNvSpPr>
                <a:spLocks/>
              </p:cNvSpPr>
              <p:nvPr/>
            </p:nvSpPr>
            <p:spPr bwMode="auto">
              <a:xfrm>
                <a:off x="2542" y="2913"/>
                <a:ext cx="540" cy="540"/>
              </a:xfrm>
              <a:custGeom>
                <a:avLst/>
                <a:gdLst/>
                <a:ahLst/>
                <a:cxnLst>
                  <a:cxn ang="0">
                    <a:pos x="551" y="2"/>
                  </a:cxn>
                  <a:cxn ang="0">
                    <a:pos x="649" y="23"/>
                  </a:cxn>
                  <a:cxn ang="0">
                    <a:pos x="739" y="61"/>
                  </a:cxn>
                  <a:cxn ang="0">
                    <a:pos x="819" y="114"/>
                  </a:cxn>
                  <a:cxn ang="0">
                    <a:pos x="887" y="182"/>
                  </a:cxn>
                  <a:cxn ang="0">
                    <a:pos x="940" y="262"/>
                  </a:cxn>
                  <a:cxn ang="0">
                    <a:pos x="978" y="352"/>
                  </a:cxn>
                  <a:cxn ang="0">
                    <a:pos x="999" y="450"/>
                  </a:cxn>
                  <a:cxn ang="0">
                    <a:pos x="999" y="552"/>
                  </a:cxn>
                  <a:cxn ang="0">
                    <a:pos x="978" y="650"/>
                  </a:cxn>
                  <a:cxn ang="0">
                    <a:pos x="940" y="739"/>
                  </a:cxn>
                  <a:cxn ang="0">
                    <a:pos x="887" y="820"/>
                  </a:cxn>
                  <a:cxn ang="0">
                    <a:pos x="819" y="888"/>
                  </a:cxn>
                  <a:cxn ang="0">
                    <a:pos x="739" y="941"/>
                  </a:cxn>
                  <a:cxn ang="0">
                    <a:pos x="649" y="979"/>
                  </a:cxn>
                  <a:cxn ang="0">
                    <a:pos x="551" y="1000"/>
                  </a:cxn>
                  <a:cxn ang="0">
                    <a:pos x="449" y="1000"/>
                  </a:cxn>
                  <a:cxn ang="0">
                    <a:pos x="351" y="979"/>
                  </a:cxn>
                  <a:cxn ang="0">
                    <a:pos x="262" y="941"/>
                  </a:cxn>
                  <a:cxn ang="0">
                    <a:pos x="182" y="888"/>
                  </a:cxn>
                  <a:cxn ang="0">
                    <a:pos x="114" y="820"/>
                  </a:cxn>
                  <a:cxn ang="0">
                    <a:pos x="60" y="739"/>
                  </a:cxn>
                  <a:cxn ang="0">
                    <a:pos x="22" y="650"/>
                  </a:cxn>
                  <a:cxn ang="0">
                    <a:pos x="2" y="552"/>
                  </a:cxn>
                  <a:cxn ang="0">
                    <a:pos x="2" y="450"/>
                  </a:cxn>
                  <a:cxn ang="0">
                    <a:pos x="22" y="352"/>
                  </a:cxn>
                  <a:cxn ang="0">
                    <a:pos x="60" y="262"/>
                  </a:cxn>
                  <a:cxn ang="0">
                    <a:pos x="114" y="182"/>
                  </a:cxn>
                  <a:cxn ang="0">
                    <a:pos x="182" y="114"/>
                  </a:cxn>
                  <a:cxn ang="0">
                    <a:pos x="262" y="61"/>
                  </a:cxn>
                  <a:cxn ang="0">
                    <a:pos x="351" y="23"/>
                  </a:cxn>
                  <a:cxn ang="0">
                    <a:pos x="449" y="2"/>
                  </a:cxn>
                </a:cxnLst>
                <a:rect l="0" t="0" r="r" b="b"/>
                <a:pathLst>
                  <a:path w="1001" h="1002">
                    <a:moveTo>
                      <a:pt x="500" y="0"/>
                    </a:moveTo>
                    <a:lnTo>
                      <a:pt x="551" y="2"/>
                    </a:lnTo>
                    <a:lnTo>
                      <a:pt x="601" y="10"/>
                    </a:lnTo>
                    <a:lnTo>
                      <a:pt x="649" y="23"/>
                    </a:lnTo>
                    <a:lnTo>
                      <a:pt x="695" y="39"/>
                    </a:lnTo>
                    <a:lnTo>
                      <a:pt x="739" y="61"/>
                    </a:lnTo>
                    <a:lnTo>
                      <a:pt x="780" y="85"/>
                    </a:lnTo>
                    <a:lnTo>
                      <a:pt x="819" y="114"/>
                    </a:lnTo>
                    <a:lnTo>
                      <a:pt x="855" y="146"/>
                    </a:lnTo>
                    <a:lnTo>
                      <a:pt x="887" y="182"/>
                    </a:lnTo>
                    <a:lnTo>
                      <a:pt x="916" y="221"/>
                    </a:lnTo>
                    <a:lnTo>
                      <a:pt x="940" y="262"/>
                    </a:lnTo>
                    <a:lnTo>
                      <a:pt x="962" y="306"/>
                    </a:lnTo>
                    <a:lnTo>
                      <a:pt x="978" y="352"/>
                    </a:lnTo>
                    <a:lnTo>
                      <a:pt x="991" y="400"/>
                    </a:lnTo>
                    <a:lnTo>
                      <a:pt x="999" y="450"/>
                    </a:lnTo>
                    <a:lnTo>
                      <a:pt x="1001" y="501"/>
                    </a:lnTo>
                    <a:lnTo>
                      <a:pt x="999" y="552"/>
                    </a:lnTo>
                    <a:lnTo>
                      <a:pt x="991" y="602"/>
                    </a:lnTo>
                    <a:lnTo>
                      <a:pt x="978" y="650"/>
                    </a:lnTo>
                    <a:lnTo>
                      <a:pt x="962" y="696"/>
                    </a:lnTo>
                    <a:lnTo>
                      <a:pt x="940" y="739"/>
                    </a:lnTo>
                    <a:lnTo>
                      <a:pt x="916" y="781"/>
                    </a:lnTo>
                    <a:lnTo>
                      <a:pt x="887" y="820"/>
                    </a:lnTo>
                    <a:lnTo>
                      <a:pt x="855" y="855"/>
                    </a:lnTo>
                    <a:lnTo>
                      <a:pt x="819" y="888"/>
                    </a:lnTo>
                    <a:lnTo>
                      <a:pt x="780" y="917"/>
                    </a:lnTo>
                    <a:lnTo>
                      <a:pt x="739" y="941"/>
                    </a:lnTo>
                    <a:lnTo>
                      <a:pt x="695" y="963"/>
                    </a:lnTo>
                    <a:lnTo>
                      <a:pt x="649" y="979"/>
                    </a:lnTo>
                    <a:lnTo>
                      <a:pt x="601" y="992"/>
                    </a:lnTo>
                    <a:lnTo>
                      <a:pt x="551" y="1000"/>
                    </a:lnTo>
                    <a:lnTo>
                      <a:pt x="500" y="1002"/>
                    </a:lnTo>
                    <a:lnTo>
                      <a:pt x="449" y="1000"/>
                    </a:lnTo>
                    <a:lnTo>
                      <a:pt x="399" y="992"/>
                    </a:lnTo>
                    <a:lnTo>
                      <a:pt x="351" y="979"/>
                    </a:lnTo>
                    <a:lnTo>
                      <a:pt x="305" y="963"/>
                    </a:lnTo>
                    <a:lnTo>
                      <a:pt x="262" y="941"/>
                    </a:lnTo>
                    <a:lnTo>
                      <a:pt x="220" y="917"/>
                    </a:lnTo>
                    <a:lnTo>
                      <a:pt x="182" y="888"/>
                    </a:lnTo>
                    <a:lnTo>
                      <a:pt x="146" y="855"/>
                    </a:lnTo>
                    <a:lnTo>
                      <a:pt x="114" y="820"/>
                    </a:lnTo>
                    <a:lnTo>
                      <a:pt x="85" y="781"/>
                    </a:lnTo>
                    <a:lnTo>
                      <a:pt x="60" y="739"/>
                    </a:lnTo>
                    <a:lnTo>
                      <a:pt x="39" y="696"/>
                    </a:lnTo>
                    <a:lnTo>
                      <a:pt x="22" y="650"/>
                    </a:lnTo>
                    <a:lnTo>
                      <a:pt x="10" y="602"/>
                    </a:lnTo>
                    <a:lnTo>
                      <a:pt x="2" y="552"/>
                    </a:lnTo>
                    <a:lnTo>
                      <a:pt x="0" y="501"/>
                    </a:lnTo>
                    <a:lnTo>
                      <a:pt x="2" y="450"/>
                    </a:lnTo>
                    <a:lnTo>
                      <a:pt x="10" y="400"/>
                    </a:lnTo>
                    <a:lnTo>
                      <a:pt x="22" y="352"/>
                    </a:lnTo>
                    <a:lnTo>
                      <a:pt x="39" y="306"/>
                    </a:lnTo>
                    <a:lnTo>
                      <a:pt x="60" y="262"/>
                    </a:lnTo>
                    <a:lnTo>
                      <a:pt x="85" y="221"/>
                    </a:lnTo>
                    <a:lnTo>
                      <a:pt x="114" y="182"/>
                    </a:lnTo>
                    <a:lnTo>
                      <a:pt x="146" y="146"/>
                    </a:lnTo>
                    <a:lnTo>
                      <a:pt x="182" y="114"/>
                    </a:lnTo>
                    <a:lnTo>
                      <a:pt x="220" y="85"/>
                    </a:lnTo>
                    <a:lnTo>
                      <a:pt x="262" y="61"/>
                    </a:lnTo>
                    <a:lnTo>
                      <a:pt x="305" y="39"/>
                    </a:lnTo>
                    <a:lnTo>
                      <a:pt x="351" y="23"/>
                    </a:lnTo>
                    <a:lnTo>
                      <a:pt x="399" y="10"/>
                    </a:lnTo>
                    <a:lnTo>
                      <a:pt x="449" y="2"/>
                    </a:lnTo>
                    <a:lnTo>
                      <a:pt x="500" y="0"/>
                    </a:lnTo>
                    <a:close/>
                  </a:path>
                </a:pathLst>
              </a:custGeom>
              <a:solidFill>
                <a:srgbClr val="DDDDB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6" name="Freeform 6"/>
              <p:cNvSpPr>
                <a:spLocks/>
              </p:cNvSpPr>
              <p:nvPr/>
            </p:nvSpPr>
            <p:spPr bwMode="auto">
              <a:xfrm>
                <a:off x="3217" y="3183"/>
                <a:ext cx="501" cy="500"/>
              </a:xfrm>
              <a:custGeom>
                <a:avLst/>
                <a:gdLst/>
                <a:ahLst/>
                <a:cxnLst>
                  <a:cxn ang="0">
                    <a:pos x="552" y="2"/>
                  </a:cxn>
                  <a:cxn ang="0">
                    <a:pos x="649" y="22"/>
                  </a:cxn>
                  <a:cxn ang="0">
                    <a:pos x="739" y="60"/>
                  </a:cxn>
                  <a:cxn ang="0">
                    <a:pos x="820" y="114"/>
                  </a:cxn>
                  <a:cxn ang="0">
                    <a:pos x="888" y="182"/>
                  </a:cxn>
                  <a:cxn ang="0">
                    <a:pos x="941" y="262"/>
                  </a:cxn>
                  <a:cxn ang="0">
                    <a:pos x="979" y="350"/>
                  </a:cxn>
                  <a:cxn ang="0">
                    <a:pos x="1000" y="448"/>
                  </a:cxn>
                  <a:cxn ang="0">
                    <a:pos x="1000" y="551"/>
                  </a:cxn>
                  <a:cxn ang="0">
                    <a:pos x="979" y="649"/>
                  </a:cxn>
                  <a:cxn ang="0">
                    <a:pos x="941" y="739"/>
                  </a:cxn>
                  <a:cxn ang="0">
                    <a:pos x="888" y="818"/>
                  </a:cxn>
                  <a:cxn ang="0">
                    <a:pos x="820" y="886"/>
                  </a:cxn>
                  <a:cxn ang="0">
                    <a:pos x="739" y="940"/>
                  </a:cxn>
                  <a:cxn ang="0">
                    <a:pos x="649" y="978"/>
                  </a:cxn>
                  <a:cxn ang="0">
                    <a:pos x="552" y="998"/>
                  </a:cxn>
                  <a:cxn ang="0">
                    <a:pos x="450" y="998"/>
                  </a:cxn>
                  <a:cxn ang="0">
                    <a:pos x="352" y="978"/>
                  </a:cxn>
                  <a:cxn ang="0">
                    <a:pos x="262" y="940"/>
                  </a:cxn>
                  <a:cxn ang="0">
                    <a:pos x="182" y="886"/>
                  </a:cxn>
                  <a:cxn ang="0">
                    <a:pos x="114" y="818"/>
                  </a:cxn>
                  <a:cxn ang="0">
                    <a:pos x="61" y="739"/>
                  </a:cxn>
                  <a:cxn ang="0">
                    <a:pos x="23" y="649"/>
                  </a:cxn>
                  <a:cxn ang="0">
                    <a:pos x="2" y="551"/>
                  </a:cxn>
                  <a:cxn ang="0">
                    <a:pos x="2" y="448"/>
                  </a:cxn>
                  <a:cxn ang="0">
                    <a:pos x="23" y="350"/>
                  </a:cxn>
                  <a:cxn ang="0">
                    <a:pos x="61" y="262"/>
                  </a:cxn>
                  <a:cxn ang="0">
                    <a:pos x="114" y="182"/>
                  </a:cxn>
                  <a:cxn ang="0">
                    <a:pos x="182" y="114"/>
                  </a:cxn>
                  <a:cxn ang="0">
                    <a:pos x="262" y="60"/>
                  </a:cxn>
                  <a:cxn ang="0">
                    <a:pos x="352" y="22"/>
                  </a:cxn>
                  <a:cxn ang="0">
                    <a:pos x="450" y="2"/>
                  </a:cxn>
                </a:cxnLst>
                <a:rect l="0" t="0" r="r" b="b"/>
                <a:pathLst>
                  <a:path w="1002" h="1000">
                    <a:moveTo>
                      <a:pt x="501" y="0"/>
                    </a:moveTo>
                    <a:lnTo>
                      <a:pt x="552" y="2"/>
                    </a:lnTo>
                    <a:lnTo>
                      <a:pt x="602" y="10"/>
                    </a:lnTo>
                    <a:lnTo>
                      <a:pt x="649" y="22"/>
                    </a:lnTo>
                    <a:lnTo>
                      <a:pt x="696" y="39"/>
                    </a:lnTo>
                    <a:lnTo>
                      <a:pt x="739" y="60"/>
                    </a:lnTo>
                    <a:lnTo>
                      <a:pt x="781" y="85"/>
                    </a:lnTo>
                    <a:lnTo>
                      <a:pt x="820" y="114"/>
                    </a:lnTo>
                    <a:lnTo>
                      <a:pt x="856" y="146"/>
                    </a:lnTo>
                    <a:lnTo>
                      <a:pt x="888" y="182"/>
                    </a:lnTo>
                    <a:lnTo>
                      <a:pt x="917" y="220"/>
                    </a:lnTo>
                    <a:lnTo>
                      <a:pt x="941" y="262"/>
                    </a:lnTo>
                    <a:lnTo>
                      <a:pt x="963" y="305"/>
                    </a:lnTo>
                    <a:lnTo>
                      <a:pt x="979" y="350"/>
                    </a:lnTo>
                    <a:lnTo>
                      <a:pt x="992" y="399"/>
                    </a:lnTo>
                    <a:lnTo>
                      <a:pt x="1000" y="448"/>
                    </a:lnTo>
                    <a:lnTo>
                      <a:pt x="1002" y="499"/>
                    </a:lnTo>
                    <a:lnTo>
                      <a:pt x="1000" y="551"/>
                    </a:lnTo>
                    <a:lnTo>
                      <a:pt x="992" y="600"/>
                    </a:lnTo>
                    <a:lnTo>
                      <a:pt x="979" y="649"/>
                    </a:lnTo>
                    <a:lnTo>
                      <a:pt x="963" y="695"/>
                    </a:lnTo>
                    <a:lnTo>
                      <a:pt x="941" y="739"/>
                    </a:lnTo>
                    <a:lnTo>
                      <a:pt x="917" y="780"/>
                    </a:lnTo>
                    <a:lnTo>
                      <a:pt x="888" y="818"/>
                    </a:lnTo>
                    <a:lnTo>
                      <a:pt x="856" y="854"/>
                    </a:lnTo>
                    <a:lnTo>
                      <a:pt x="820" y="886"/>
                    </a:lnTo>
                    <a:lnTo>
                      <a:pt x="781" y="915"/>
                    </a:lnTo>
                    <a:lnTo>
                      <a:pt x="739" y="940"/>
                    </a:lnTo>
                    <a:lnTo>
                      <a:pt x="696" y="961"/>
                    </a:lnTo>
                    <a:lnTo>
                      <a:pt x="649" y="978"/>
                    </a:lnTo>
                    <a:lnTo>
                      <a:pt x="602" y="990"/>
                    </a:lnTo>
                    <a:lnTo>
                      <a:pt x="552" y="998"/>
                    </a:lnTo>
                    <a:lnTo>
                      <a:pt x="501" y="1000"/>
                    </a:lnTo>
                    <a:lnTo>
                      <a:pt x="450" y="998"/>
                    </a:lnTo>
                    <a:lnTo>
                      <a:pt x="399" y="990"/>
                    </a:lnTo>
                    <a:lnTo>
                      <a:pt x="352" y="978"/>
                    </a:lnTo>
                    <a:lnTo>
                      <a:pt x="306" y="961"/>
                    </a:lnTo>
                    <a:lnTo>
                      <a:pt x="262" y="940"/>
                    </a:lnTo>
                    <a:lnTo>
                      <a:pt x="221" y="915"/>
                    </a:lnTo>
                    <a:lnTo>
                      <a:pt x="182" y="886"/>
                    </a:lnTo>
                    <a:lnTo>
                      <a:pt x="147" y="854"/>
                    </a:lnTo>
                    <a:lnTo>
                      <a:pt x="114" y="818"/>
                    </a:lnTo>
                    <a:lnTo>
                      <a:pt x="85" y="780"/>
                    </a:lnTo>
                    <a:lnTo>
                      <a:pt x="61" y="739"/>
                    </a:lnTo>
                    <a:lnTo>
                      <a:pt x="39" y="695"/>
                    </a:lnTo>
                    <a:lnTo>
                      <a:pt x="23" y="649"/>
                    </a:lnTo>
                    <a:lnTo>
                      <a:pt x="10" y="600"/>
                    </a:lnTo>
                    <a:lnTo>
                      <a:pt x="2" y="551"/>
                    </a:lnTo>
                    <a:lnTo>
                      <a:pt x="0" y="499"/>
                    </a:lnTo>
                    <a:lnTo>
                      <a:pt x="2" y="448"/>
                    </a:lnTo>
                    <a:lnTo>
                      <a:pt x="10" y="399"/>
                    </a:lnTo>
                    <a:lnTo>
                      <a:pt x="23" y="350"/>
                    </a:lnTo>
                    <a:lnTo>
                      <a:pt x="39" y="305"/>
                    </a:lnTo>
                    <a:lnTo>
                      <a:pt x="61" y="262"/>
                    </a:lnTo>
                    <a:lnTo>
                      <a:pt x="85" y="220"/>
                    </a:lnTo>
                    <a:lnTo>
                      <a:pt x="114" y="182"/>
                    </a:lnTo>
                    <a:lnTo>
                      <a:pt x="147" y="146"/>
                    </a:lnTo>
                    <a:lnTo>
                      <a:pt x="182" y="114"/>
                    </a:lnTo>
                    <a:lnTo>
                      <a:pt x="221" y="85"/>
                    </a:lnTo>
                    <a:lnTo>
                      <a:pt x="262" y="60"/>
                    </a:lnTo>
                    <a:lnTo>
                      <a:pt x="306" y="39"/>
                    </a:lnTo>
                    <a:lnTo>
                      <a:pt x="352" y="22"/>
                    </a:lnTo>
                    <a:lnTo>
                      <a:pt x="399" y="10"/>
                    </a:lnTo>
                    <a:lnTo>
                      <a:pt x="450" y="2"/>
                    </a:lnTo>
                    <a:lnTo>
                      <a:pt x="501" y="0"/>
                    </a:lnTo>
                    <a:close/>
                  </a:path>
                </a:pathLst>
              </a:custGeom>
              <a:solidFill>
                <a:srgbClr val="BFDDD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7" name="Freeform 7"/>
              <p:cNvSpPr>
                <a:spLocks/>
              </p:cNvSpPr>
              <p:nvPr/>
            </p:nvSpPr>
            <p:spPr bwMode="auto">
              <a:xfrm>
                <a:off x="3262" y="3138"/>
                <a:ext cx="374" cy="496"/>
              </a:xfrm>
              <a:custGeom>
                <a:avLst/>
                <a:gdLst/>
                <a:ahLst/>
                <a:cxnLst>
                  <a:cxn ang="0">
                    <a:pos x="331" y="139"/>
                  </a:cxn>
                  <a:cxn ang="0">
                    <a:pos x="315" y="143"/>
                  </a:cxn>
                  <a:cxn ang="0">
                    <a:pos x="303" y="151"/>
                  </a:cxn>
                  <a:cxn ang="0">
                    <a:pos x="293" y="165"/>
                  </a:cxn>
                  <a:cxn ang="0">
                    <a:pos x="289" y="181"/>
                  </a:cxn>
                  <a:cxn ang="0">
                    <a:pos x="292" y="197"/>
                  </a:cxn>
                  <a:cxn ang="0">
                    <a:pos x="300" y="210"/>
                  </a:cxn>
                  <a:cxn ang="0">
                    <a:pos x="314" y="219"/>
                  </a:cxn>
                  <a:cxn ang="0">
                    <a:pos x="356" y="231"/>
                  </a:cxn>
                  <a:cxn ang="0">
                    <a:pos x="420" y="257"/>
                  </a:cxn>
                  <a:cxn ang="0">
                    <a:pos x="478" y="291"/>
                  </a:cxn>
                  <a:cxn ang="0">
                    <a:pos x="530" y="335"/>
                  </a:cxn>
                  <a:cxn ang="0">
                    <a:pos x="575" y="386"/>
                  </a:cxn>
                  <a:cxn ang="0">
                    <a:pos x="611" y="442"/>
                  </a:cxn>
                  <a:cxn ang="0">
                    <a:pos x="639" y="504"/>
                  </a:cxn>
                  <a:cxn ang="0">
                    <a:pos x="656" y="570"/>
                  </a:cxn>
                  <a:cxn ang="0">
                    <a:pos x="510" y="605"/>
                  </a:cxn>
                  <a:cxn ang="0">
                    <a:pos x="486" y="759"/>
                  </a:cxn>
                  <a:cxn ang="0">
                    <a:pos x="442" y="744"/>
                  </a:cxn>
                  <a:cxn ang="0">
                    <a:pos x="404" y="719"/>
                  </a:cxn>
                  <a:cxn ang="0">
                    <a:pos x="373" y="684"/>
                  </a:cxn>
                  <a:cxn ang="0">
                    <a:pos x="357" y="656"/>
                  </a:cxn>
                  <a:cxn ang="0">
                    <a:pos x="345" y="646"/>
                  </a:cxn>
                  <a:cxn ang="0">
                    <a:pos x="330" y="640"/>
                  </a:cxn>
                  <a:cxn ang="0">
                    <a:pos x="314" y="642"/>
                  </a:cxn>
                  <a:cxn ang="0">
                    <a:pos x="293" y="654"/>
                  </a:cxn>
                  <a:cxn ang="0">
                    <a:pos x="283" y="684"/>
                  </a:cxn>
                  <a:cxn ang="0">
                    <a:pos x="288" y="699"/>
                  </a:cxn>
                  <a:cxn ang="0">
                    <a:pos x="305" y="730"/>
                  </a:cxn>
                  <a:cxn ang="0">
                    <a:pos x="327" y="758"/>
                  </a:cxn>
                  <a:cxn ang="0">
                    <a:pos x="351" y="783"/>
                  </a:cxn>
                  <a:cxn ang="0">
                    <a:pos x="379" y="803"/>
                  </a:cxn>
                  <a:cxn ang="0">
                    <a:pos x="409" y="820"/>
                  </a:cxn>
                  <a:cxn ang="0">
                    <a:pos x="441" y="833"/>
                  </a:cxn>
                  <a:cxn ang="0">
                    <a:pos x="474" y="842"/>
                  </a:cxn>
                  <a:cxn ang="0">
                    <a:pos x="510" y="845"/>
                  </a:cxn>
                  <a:cxn ang="0">
                    <a:pos x="83" y="909"/>
                  </a:cxn>
                  <a:cxn ang="0">
                    <a:pos x="217" y="212"/>
                  </a:cxn>
                  <a:cxn ang="0">
                    <a:pos x="134" y="18"/>
                  </a:cxn>
                  <a:cxn ang="0">
                    <a:pos x="123" y="7"/>
                  </a:cxn>
                  <a:cxn ang="0">
                    <a:pos x="109" y="1"/>
                  </a:cxn>
                  <a:cxn ang="0">
                    <a:pos x="93" y="1"/>
                  </a:cxn>
                  <a:cxn ang="0">
                    <a:pos x="71" y="13"/>
                  </a:cxn>
                  <a:cxn ang="0">
                    <a:pos x="60" y="41"/>
                  </a:cxn>
                  <a:cxn ang="0">
                    <a:pos x="63" y="57"/>
                  </a:cxn>
                  <a:cxn ang="0">
                    <a:pos x="0" y="129"/>
                  </a:cxn>
                  <a:cxn ang="0">
                    <a:pos x="593" y="991"/>
                  </a:cxn>
                  <a:cxn ang="0">
                    <a:pos x="746" y="688"/>
                  </a:cxn>
                  <a:cxn ang="0">
                    <a:pos x="744" y="601"/>
                  </a:cxn>
                  <a:cxn ang="0">
                    <a:pos x="729" y="515"/>
                  </a:cxn>
                  <a:cxn ang="0">
                    <a:pos x="699" y="433"/>
                  </a:cxn>
                  <a:cxn ang="0">
                    <a:pos x="656" y="358"/>
                  </a:cxn>
                  <a:cxn ang="0">
                    <a:pos x="602" y="290"/>
                  </a:cxn>
                  <a:cxn ang="0">
                    <a:pos x="538" y="233"/>
                  </a:cxn>
                  <a:cxn ang="0">
                    <a:pos x="464" y="186"/>
                  </a:cxn>
                  <a:cxn ang="0">
                    <a:pos x="383" y="152"/>
                  </a:cxn>
                </a:cxnLst>
                <a:rect l="0" t="0" r="r" b="b"/>
                <a:pathLst>
                  <a:path w="746" h="992">
                    <a:moveTo>
                      <a:pt x="340" y="140"/>
                    </a:moveTo>
                    <a:lnTo>
                      <a:pt x="331" y="139"/>
                    </a:lnTo>
                    <a:lnTo>
                      <a:pt x="323" y="140"/>
                    </a:lnTo>
                    <a:lnTo>
                      <a:pt x="315" y="143"/>
                    </a:lnTo>
                    <a:lnTo>
                      <a:pt x="308" y="146"/>
                    </a:lnTo>
                    <a:lnTo>
                      <a:pt x="303" y="151"/>
                    </a:lnTo>
                    <a:lnTo>
                      <a:pt x="297" y="158"/>
                    </a:lnTo>
                    <a:lnTo>
                      <a:pt x="293" y="165"/>
                    </a:lnTo>
                    <a:lnTo>
                      <a:pt x="290" y="173"/>
                    </a:lnTo>
                    <a:lnTo>
                      <a:pt x="289" y="181"/>
                    </a:lnTo>
                    <a:lnTo>
                      <a:pt x="290" y="189"/>
                    </a:lnTo>
                    <a:lnTo>
                      <a:pt x="292" y="197"/>
                    </a:lnTo>
                    <a:lnTo>
                      <a:pt x="296" y="204"/>
                    </a:lnTo>
                    <a:lnTo>
                      <a:pt x="300" y="210"/>
                    </a:lnTo>
                    <a:lnTo>
                      <a:pt x="307" y="215"/>
                    </a:lnTo>
                    <a:lnTo>
                      <a:pt x="314" y="219"/>
                    </a:lnTo>
                    <a:lnTo>
                      <a:pt x="322" y="222"/>
                    </a:lnTo>
                    <a:lnTo>
                      <a:pt x="356" y="231"/>
                    </a:lnTo>
                    <a:lnTo>
                      <a:pt x="389" y="243"/>
                    </a:lnTo>
                    <a:lnTo>
                      <a:pt x="420" y="257"/>
                    </a:lnTo>
                    <a:lnTo>
                      <a:pt x="450" y="273"/>
                    </a:lnTo>
                    <a:lnTo>
                      <a:pt x="478" y="291"/>
                    </a:lnTo>
                    <a:lnTo>
                      <a:pt x="505" y="312"/>
                    </a:lnTo>
                    <a:lnTo>
                      <a:pt x="530" y="335"/>
                    </a:lnTo>
                    <a:lnTo>
                      <a:pt x="554" y="359"/>
                    </a:lnTo>
                    <a:lnTo>
                      <a:pt x="575" y="386"/>
                    </a:lnTo>
                    <a:lnTo>
                      <a:pt x="594" y="413"/>
                    </a:lnTo>
                    <a:lnTo>
                      <a:pt x="611" y="442"/>
                    </a:lnTo>
                    <a:lnTo>
                      <a:pt x="626" y="473"/>
                    </a:lnTo>
                    <a:lnTo>
                      <a:pt x="639" y="504"/>
                    </a:lnTo>
                    <a:lnTo>
                      <a:pt x="648" y="537"/>
                    </a:lnTo>
                    <a:lnTo>
                      <a:pt x="656" y="570"/>
                    </a:lnTo>
                    <a:lnTo>
                      <a:pt x="661" y="605"/>
                    </a:lnTo>
                    <a:lnTo>
                      <a:pt x="510" y="605"/>
                    </a:lnTo>
                    <a:lnTo>
                      <a:pt x="510" y="762"/>
                    </a:lnTo>
                    <a:lnTo>
                      <a:pt x="486" y="759"/>
                    </a:lnTo>
                    <a:lnTo>
                      <a:pt x="464" y="753"/>
                    </a:lnTo>
                    <a:lnTo>
                      <a:pt x="442" y="744"/>
                    </a:lnTo>
                    <a:lnTo>
                      <a:pt x="422" y="733"/>
                    </a:lnTo>
                    <a:lnTo>
                      <a:pt x="404" y="719"/>
                    </a:lnTo>
                    <a:lnTo>
                      <a:pt x="388" y="703"/>
                    </a:lnTo>
                    <a:lnTo>
                      <a:pt x="373" y="684"/>
                    </a:lnTo>
                    <a:lnTo>
                      <a:pt x="361" y="663"/>
                    </a:lnTo>
                    <a:lnTo>
                      <a:pt x="357" y="656"/>
                    </a:lnTo>
                    <a:lnTo>
                      <a:pt x="351" y="651"/>
                    </a:lnTo>
                    <a:lnTo>
                      <a:pt x="345" y="646"/>
                    </a:lnTo>
                    <a:lnTo>
                      <a:pt x="337" y="643"/>
                    </a:lnTo>
                    <a:lnTo>
                      <a:pt x="330" y="640"/>
                    </a:lnTo>
                    <a:lnTo>
                      <a:pt x="322" y="640"/>
                    </a:lnTo>
                    <a:lnTo>
                      <a:pt x="314" y="642"/>
                    </a:lnTo>
                    <a:lnTo>
                      <a:pt x="306" y="644"/>
                    </a:lnTo>
                    <a:lnTo>
                      <a:pt x="293" y="654"/>
                    </a:lnTo>
                    <a:lnTo>
                      <a:pt x="285" y="668"/>
                    </a:lnTo>
                    <a:lnTo>
                      <a:pt x="283" y="684"/>
                    </a:lnTo>
                    <a:lnTo>
                      <a:pt x="288" y="699"/>
                    </a:lnTo>
                    <a:lnTo>
                      <a:pt x="288" y="699"/>
                    </a:lnTo>
                    <a:lnTo>
                      <a:pt x="296" y="715"/>
                    </a:lnTo>
                    <a:lnTo>
                      <a:pt x="305" y="730"/>
                    </a:lnTo>
                    <a:lnTo>
                      <a:pt x="315" y="745"/>
                    </a:lnTo>
                    <a:lnTo>
                      <a:pt x="327" y="758"/>
                    </a:lnTo>
                    <a:lnTo>
                      <a:pt x="338" y="771"/>
                    </a:lnTo>
                    <a:lnTo>
                      <a:pt x="351" y="783"/>
                    </a:lnTo>
                    <a:lnTo>
                      <a:pt x="365" y="794"/>
                    </a:lnTo>
                    <a:lnTo>
                      <a:pt x="379" y="803"/>
                    </a:lnTo>
                    <a:lnTo>
                      <a:pt x="394" y="812"/>
                    </a:lnTo>
                    <a:lnTo>
                      <a:pt x="409" y="820"/>
                    </a:lnTo>
                    <a:lnTo>
                      <a:pt x="425" y="827"/>
                    </a:lnTo>
                    <a:lnTo>
                      <a:pt x="441" y="833"/>
                    </a:lnTo>
                    <a:lnTo>
                      <a:pt x="457" y="837"/>
                    </a:lnTo>
                    <a:lnTo>
                      <a:pt x="474" y="842"/>
                    </a:lnTo>
                    <a:lnTo>
                      <a:pt x="493" y="844"/>
                    </a:lnTo>
                    <a:lnTo>
                      <a:pt x="510" y="845"/>
                    </a:lnTo>
                    <a:lnTo>
                      <a:pt x="510" y="909"/>
                    </a:lnTo>
                    <a:lnTo>
                      <a:pt x="83" y="909"/>
                    </a:lnTo>
                    <a:lnTo>
                      <a:pt x="83" y="212"/>
                    </a:lnTo>
                    <a:lnTo>
                      <a:pt x="217" y="212"/>
                    </a:lnTo>
                    <a:lnTo>
                      <a:pt x="139" y="25"/>
                    </a:lnTo>
                    <a:lnTo>
                      <a:pt x="134" y="18"/>
                    </a:lnTo>
                    <a:lnTo>
                      <a:pt x="130" y="11"/>
                    </a:lnTo>
                    <a:lnTo>
                      <a:pt x="123" y="7"/>
                    </a:lnTo>
                    <a:lnTo>
                      <a:pt x="116" y="3"/>
                    </a:lnTo>
                    <a:lnTo>
                      <a:pt x="109" y="1"/>
                    </a:lnTo>
                    <a:lnTo>
                      <a:pt x="101" y="0"/>
                    </a:lnTo>
                    <a:lnTo>
                      <a:pt x="93" y="1"/>
                    </a:lnTo>
                    <a:lnTo>
                      <a:pt x="85" y="3"/>
                    </a:lnTo>
                    <a:lnTo>
                      <a:pt x="71" y="13"/>
                    </a:lnTo>
                    <a:lnTo>
                      <a:pt x="63" y="26"/>
                    </a:lnTo>
                    <a:lnTo>
                      <a:pt x="60" y="41"/>
                    </a:lnTo>
                    <a:lnTo>
                      <a:pt x="63" y="57"/>
                    </a:lnTo>
                    <a:lnTo>
                      <a:pt x="63" y="57"/>
                    </a:lnTo>
                    <a:lnTo>
                      <a:pt x="93" y="129"/>
                    </a:lnTo>
                    <a:lnTo>
                      <a:pt x="0" y="129"/>
                    </a:lnTo>
                    <a:lnTo>
                      <a:pt x="0" y="992"/>
                    </a:lnTo>
                    <a:lnTo>
                      <a:pt x="593" y="991"/>
                    </a:lnTo>
                    <a:lnTo>
                      <a:pt x="593" y="688"/>
                    </a:lnTo>
                    <a:lnTo>
                      <a:pt x="746" y="688"/>
                    </a:lnTo>
                    <a:lnTo>
                      <a:pt x="746" y="646"/>
                    </a:lnTo>
                    <a:lnTo>
                      <a:pt x="744" y="601"/>
                    </a:lnTo>
                    <a:lnTo>
                      <a:pt x="738" y="557"/>
                    </a:lnTo>
                    <a:lnTo>
                      <a:pt x="729" y="515"/>
                    </a:lnTo>
                    <a:lnTo>
                      <a:pt x="716" y="473"/>
                    </a:lnTo>
                    <a:lnTo>
                      <a:pt x="699" y="433"/>
                    </a:lnTo>
                    <a:lnTo>
                      <a:pt x="679" y="394"/>
                    </a:lnTo>
                    <a:lnTo>
                      <a:pt x="656" y="358"/>
                    </a:lnTo>
                    <a:lnTo>
                      <a:pt x="631" y="322"/>
                    </a:lnTo>
                    <a:lnTo>
                      <a:pt x="602" y="290"/>
                    </a:lnTo>
                    <a:lnTo>
                      <a:pt x="571" y="260"/>
                    </a:lnTo>
                    <a:lnTo>
                      <a:pt x="538" y="233"/>
                    </a:lnTo>
                    <a:lnTo>
                      <a:pt x="502" y="208"/>
                    </a:lnTo>
                    <a:lnTo>
                      <a:pt x="464" y="186"/>
                    </a:lnTo>
                    <a:lnTo>
                      <a:pt x="425" y="167"/>
                    </a:lnTo>
                    <a:lnTo>
                      <a:pt x="383" y="152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8" name="Rectangle 8"/>
              <p:cNvSpPr>
                <a:spLocks noChangeArrowheads="1"/>
              </p:cNvSpPr>
              <p:nvPr/>
            </p:nvSpPr>
            <p:spPr bwMode="auto">
              <a:xfrm rot="18856723">
                <a:off x="2961" y="3379"/>
                <a:ext cx="53" cy="5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69" name="Freeform 9"/>
              <p:cNvSpPr>
                <a:spLocks/>
              </p:cNvSpPr>
              <p:nvPr/>
            </p:nvSpPr>
            <p:spPr bwMode="auto">
              <a:xfrm rot="18856723">
                <a:off x="2975" y="3411"/>
                <a:ext cx="203" cy="164"/>
              </a:xfrm>
              <a:custGeom>
                <a:avLst/>
                <a:gdLst/>
                <a:ahLst/>
                <a:cxnLst>
                  <a:cxn ang="0">
                    <a:pos x="92" y="66"/>
                  </a:cxn>
                  <a:cxn ang="0">
                    <a:pos x="0" y="66"/>
                  </a:cxn>
                  <a:cxn ang="0">
                    <a:pos x="125" y="204"/>
                  </a:cxn>
                  <a:cxn ang="0">
                    <a:pos x="250" y="66"/>
                  </a:cxn>
                  <a:cxn ang="0">
                    <a:pos x="159" y="66"/>
                  </a:cxn>
                  <a:cxn ang="0">
                    <a:pos x="159" y="0"/>
                  </a:cxn>
                  <a:cxn ang="0">
                    <a:pos x="92" y="0"/>
                  </a:cxn>
                  <a:cxn ang="0">
                    <a:pos x="92" y="66"/>
                  </a:cxn>
                </a:cxnLst>
                <a:rect l="0" t="0" r="r" b="b"/>
                <a:pathLst>
                  <a:path w="250" h="204">
                    <a:moveTo>
                      <a:pt x="92" y="66"/>
                    </a:moveTo>
                    <a:lnTo>
                      <a:pt x="0" y="66"/>
                    </a:lnTo>
                    <a:lnTo>
                      <a:pt x="125" y="204"/>
                    </a:lnTo>
                    <a:lnTo>
                      <a:pt x="250" y="66"/>
                    </a:lnTo>
                    <a:lnTo>
                      <a:pt x="159" y="66"/>
                    </a:lnTo>
                    <a:lnTo>
                      <a:pt x="159" y="0"/>
                    </a:lnTo>
                    <a:lnTo>
                      <a:pt x="92" y="0"/>
                    </a:lnTo>
                    <a:lnTo>
                      <a:pt x="92" y="6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0" name="Freeform 10"/>
              <p:cNvSpPr>
                <a:spLocks/>
              </p:cNvSpPr>
              <p:nvPr/>
            </p:nvSpPr>
            <p:spPr bwMode="auto">
              <a:xfrm>
                <a:off x="2560" y="3074"/>
                <a:ext cx="160" cy="58"/>
              </a:xfrm>
              <a:custGeom>
                <a:avLst/>
                <a:gdLst/>
                <a:ahLst/>
                <a:cxnLst>
                  <a:cxn ang="0">
                    <a:pos x="312" y="79"/>
                  </a:cxn>
                  <a:cxn ang="0">
                    <a:pos x="312" y="79"/>
                  </a:cxn>
                  <a:cxn ang="0">
                    <a:pos x="297" y="69"/>
                  </a:cxn>
                  <a:cxn ang="0">
                    <a:pos x="282" y="60"/>
                  </a:cxn>
                  <a:cxn ang="0">
                    <a:pos x="265" y="52"/>
                  </a:cxn>
                  <a:cxn ang="0">
                    <a:pos x="249" y="45"/>
                  </a:cxn>
                  <a:cxn ang="0">
                    <a:pos x="232" y="38"/>
                  </a:cxn>
                  <a:cxn ang="0">
                    <a:pos x="215" y="31"/>
                  </a:cxn>
                  <a:cxn ang="0">
                    <a:pos x="196" y="26"/>
                  </a:cxn>
                  <a:cxn ang="0">
                    <a:pos x="179" y="20"/>
                  </a:cxn>
                  <a:cxn ang="0">
                    <a:pos x="159" y="15"/>
                  </a:cxn>
                  <a:cxn ang="0">
                    <a:pos x="141" y="12"/>
                  </a:cxn>
                  <a:cxn ang="0">
                    <a:pos x="121" y="8"/>
                  </a:cxn>
                  <a:cxn ang="0">
                    <a:pos x="102" y="5"/>
                  </a:cxn>
                  <a:cxn ang="0">
                    <a:pos x="82" y="4"/>
                  </a:cxn>
                  <a:cxn ang="0">
                    <a:pos x="62" y="1"/>
                  </a:cxn>
                  <a:cxn ang="0">
                    <a:pos x="42" y="0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1"/>
                  </a:cxn>
                  <a:cxn ang="0">
                    <a:pos x="21" y="42"/>
                  </a:cxn>
                  <a:cxn ang="0">
                    <a:pos x="40" y="42"/>
                  </a:cxn>
                  <a:cxn ang="0">
                    <a:pos x="58" y="43"/>
                  </a:cxn>
                  <a:cxn ang="0">
                    <a:pos x="78" y="44"/>
                  </a:cxn>
                  <a:cxn ang="0">
                    <a:pos x="96" y="46"/>
                  </a:cxn>
                  <a:cxn ang="0">
                    <a:pos x="113" y="50"/>
                  </a:cxn>
                  <a:cxn ang="0">
                    <a:pos x="132" y="52"/>
                  </a:cxn>
                  <a:cxn ang="0">
                    <a:pos x="149" y="57"/>
                  </a:cxn>
                  <a:cxn ang="0">
                    <a:pos x="166" y="60"/>
                  </a:cxn>
                  <a:cxn ang="0">
                    <a:pos x="184" y="66"/>
                  </a:cxn>
                  <a:cxn ang="0">
                    <a:pos x="200" y="71"/>
                  </a:cxn>
                  <a:cxn ang="0">
                    <a:pos x="216" y="76"/>
                  </a:cxn>
                  <a:cxn ang="0">
                    <a:pos x="232" y="83"/>
                  </a:cxn>
                  <a:cxn ang="0">
                    <a:pos x="247" y="90"/>
                  </a:cxn>
                  <a:cxn ang="0">
                    <a:pos x="262" y="97"/>
                  </a:cxn>
                  <a:cxn ang="0">
                    <a:pos x="276" y="105"/>
                  </a:cxn>
                  <a:cxn ang="0">
                    <a:pos x="290" y="113"/>
                  </a:cxn>
                  <a:cxn ang="0">
                    <a:pos x="297" y="115"/>
                  </a:cxn>
                  <a:cxn ang="0">
                    <a:pos x="305" y="115"/>
                  </a:cxn>
                  <a:cxn ang="0">
                    <a:pos x="312" y="113"/>
                  </a:cxn>
                  <a:cxn ang="0">
                    <a:pos x="317" y="107"/>
                  </a:cxn>
                  <a:cxn ang="0">
                    <a:pos x="321" y="99"/>
                  </a:cxn>
                  <a:cxn ang="0">
                    <a:pos x="321" y="91"/>
                  </a:cxn>
                  <a:cxn ang="0">
                    <a:pos x="317" y="84"/>
                  </a:cxn>
                  <a:cxn ang="0">
                    <a:pos x="312" y="79"/>
                  </a:cxn>
                </a:cxnLst>
                <a:rect l="0" t="0" r="r" b="b"/>
                <a:pathLst>
                  <a:path w="321" h="115">
                    <a:moveTo>
                      <a:pt x="312" y="79"/>
                    </a:moveTo>
                    <a:lnTo>
                      <a:pt x="312" y="79"/>
                    </a:lnTo>
                    <a:lnTo>
                      <a:pt x="297" y="69"/>
                    </a:lnTo>
                    <a:lnTo>
                      <a:pt x="282" y="60"/>
                    </a:lnTo>
                    <a:lnTo>
                      <a:pt x="265" y="52"/>
                    </a:lnTo>
                    <a:lnTo>
                      <a:pt x="249" y="45"/>
                    </a:lnTo>
                    <a:lnTo>
                      <a:pt x="232" y="38"/>
                    </a:lnTo>
                    <a:lnTo>
                      <a:pt x="215" y="31"/>
                    </a:lnTo>
                    <a:lnTo>
                      <a:pt x="196" y="26"/>
                    </a:lnTo>
                    <a:lnTo>
                      <a:pt x="179" y="20"/>
                    </a:lnTo>
                    <a:lnTo>
                      <a:pt x="159" y="15"/>
                    </a:lnTo>
                    <a:lnTo>
                      <a:pt x="141" y="12"/>
                    </a:lnTo>
                    <a:lnTo>
                      <a:pt x="121" y="8"/>
                    </a:lnTo>
                    <a:lnTo>
                      <a:pt x="102" y="5"/>
                    </a:lnTo>
                    <a:lnTo>
                      <a:pt x="82" y="4"/>
                    </a:lnTo>
                    <a:lnTo>
                      <a:pt x="62" y="1"/>
                    </a:lnTo>
                    <a:lnTo>
                      <a:pt x="42" y="0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1"/>
                    </a:lnTo>
                    <a:lnTo>
                      <a:pt x="21" y="42"/>
                    </a:lnTo>
                    <a:lnTo>
                      <a:pt x="40" y="42"/>
                    </a:lnTo>
                    <a:lnTo>
                      <a:pt x="58" y="43"/>
                    </a:lnTo>
                    <a:lnTo>
                      <a:pt x="78" y="44"/>
                    </a:lnTo>
                    <a:lnTo>
                      <a:pt x="96" y="46"/>
                    </a:lnTo>
                    <a:lnTo>
                      <a:pt x="113" y="50"/>
                    </a:lnTo>
                    <a:lnTo>
                      <a:pt x="132" y="52"/>
                    </a:lnTo>
                    <a:lnTo>
                      <a:pt x="149" y="57"/>
                    </a:lnTo>
                    <a:lnTo>
                      <a:pt x="166" y="60"/>
                    </a:lnTo>
                    <a:lnTo>
                      <a:pt x="184" y="66"/>
                    </a:lnTo>
                    <a:lnTo>
                      <a:pt x="200" y="71"/>
                    </a:lnTo>
                    <a:lnTo>
                      <a:pt x="216" y="76"/>
                    </a:lnTo>
                    <a:lnTo>
                      <a:pt x="232" y="83"/>
                    </a:lnTo>
                    <a:lnTo>
                      <a:pt x="247" y="90"/>
                    </a:lnTo>
                    <a:lnTo>
                      <a:pt x="262" y="97"/>
                    </a:lnTo>
                    <a:lnTo>
                      <a:pt x="276" y="105"/>
                    </a:lnTo>
                    <a:lnTo>
                      <a:pt x="290" y="113"/>
                    </a:lnTo>
                    <a:lnTo>
                      <a:pt x="297" y="115"/>
                    </a:lnTo>
                    <a:lnTo>
                      <a:pt x="305" y="115"/>
                    </a:lnTo>
                    <a:lnTo>
                      <a:pt x="312" y="113"/>
                    </a:lnTo>
                    <a:lnTo>
                      <a:pt x="317" y="107"/>
                    </a:lnTo>
                    <a:lnTo>
                      <a:pt x="321" y="99"/>
                    </a:lnTo>
                    <a:lnTo>
                      <a:pt x="321" y="91"/>
                    </a:lnTo>
                    <a:lnTo>
                      <a:pt x="317" y="84"/>
                    </a:lnTo>
                    <a:lnTo>
                      <a:pt x="312" y="7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1" name="Freeform 11"/>
              <p:cNvSpPr>
                <a:spLocks/>
              </p:cNvSpPr>
              <p:nvPr/>
            </p:nvSpPr>
            <p:spPr bwMode="auto">
              <a:xfrm>
                <a:off x="2780" y="3001"/>
                <a:ext cx="163" cy="59"/>
              </a:xfrm>
              <a:custGeom>
                <a:avLst/>
                <a:gdLst/>
                <a:ahLst/>
                <a:cxnLst>
                  <a:cxn ang="0">
                    <a:pos x="32" y="115"/>
                  </a:cxn>
                  <a:cxn ang="0">
                    <a:pos x="32" y="115"/>
                  </a:cxn>
                  <a:cxn ang="0">
                    <a:pos x="46" y="107"/>
                  </a:cxn>
                  <a:cxn ang="0">
                    <a:pos x="59" y="98"/>
                  </a:cxn>
                  <a:cxn ang="0">
                    <a:pos x="73" y="91"/>
                  </a:cxn>
                  <a:cxn ang="0">
                    <a:pos x="89" y="84"/>
                  </a:cxn>
                  <a:cxn ang="0">
                    <a:pos x="104" y="77"/>
                  </a:cxn>
                  <a:cxn ang="0">
                    <a:pos x="122" y="71"/>
                  </a:cxn>
                  <a:cxn ang="0">
                    <a:pos x="138" y="66"/>
                  </a:cxn>
                  <a:cxn ang="0">
                    <a:pos x="155" y="61"/>
                  </a:cxn>
                  <a:cxn ang="0">
                    <a:pos x="174" y="56"/>
                  </a:cxn>
                  <a:cxn ang="0">
                    <a:pos x="191" y="52"/>
                  </a:cxn>
                  <a:cxn ang="0">
                    <a:pos x="209" y="49"/>
                  </a:cxn>
                  <a:cxn ang="0">
                    <a:pos x="228" y="46"/>
                  </a:cxn>
                  <a:cxn ang="0">
                    <a:pos x="247" y="44"/>
                  </a:cxn>
                  <a:cxn ang="0">
                    <a:pos x="266" y="43"/>
                  </a:cxn>
                  <a:cxn ang="0">
                    <a:pos x="285" y="41"/>
                  </a:cxn>
                  <a:cxn ang="0">
                    <a:pos x="305" y="41"/>
                  </a:cxn>
                  <a:cxn ang="0">
                    <a:pos x="313" y="40"/>
                  </a:cxn>
                  <a:cxn ang="0">
                    <a:pos x="320" y="36"/>
                  </a:cxn>
                  <a:cxn ang="0">
                    <a:pos x="324" y="29"/>
                  </a:cxn>
                  <a:cxn ang="0">
                    <a:pos x="326" y="21"/>
                  </a:cxn>
                  <a:cxn ang="0">
                    <a:pos x="324" y="13"/>
                  </a:cxn>
                  <a:cxn ang="0">
                    <a:pos x="320" y="6"/>
                  </a:cxn>
                  <a:cxn ang="0">
                    <a:pos x="313" y="1"/>
                  </a:cxn>
                  <a:cxn ang="0">
                    <a:pos x="305" y="0"/>
                  </a:cxn>
                  <a:cxn ang="0">
                    <a:pos x="284" y="0"/>
                  </a:cxn>
                  <a:cxn ang="0">
                    <a:pos x="263" y="1"/>
                  </a:cxn>
                  <a:cxn ang="0">
                    <a:pos x="243" y="3"/>
                  </a:cxn>
                  <a:cxn ang="0">
                    <a:pos x="222" y="6"/>
                  </a:cxn>
                  <a:cxn ang="0">
                    <a:pos x="202" y="8"/>
                  </a:cxn>
                  <a:cxn ang="0">
                    <a:pos x="182" y="13"/>
                  </a:cxn>
                  <a:cxn ang="0">
                    <a:pos x="162" y="16"/>
                  </a:cxn>
                  <a:cxn ang="0">
                    <a:pos x="144" y="22"/>
                  </a:cxn>
                  <a:cxn ang="0">
                    <a:pos x="124" y="26"/>
                  </a:cxn>
                  <a:cxn ang="0">
                    <a:pos x="107" y="33"/>
                  </a:cxn>
                  <a:cxn ang="0">
                    <a:pos x="88" y="40"/>
                  </a:cxn>
                  <a:cxn ang="0">
                    <a:pos x="71" y="47"/>
                  </a:cxn>
                  <a:cxn ang="0">
                    <a:pos x="54" y="55"/>
                  </a:cxn>
                  <a:cxn ang="0">
                    <a:pos x="38" y="63"/>
                  </a:cxn>
                  <a:cxn ang="0">
                    <a:pos x="23" y="73"/>
                  </a:cxn>
                  <a:cxn ang="0">
                    <a:pos x="8" y="82"/>
                  </a:cxn>
                  <a:cxn ang="0">
                    <a:pos x="2" y="88"/>
                  </a:cxn>
                  <a:cxn ang="0">
                    <a:pos x="0" y="94"/>
                  </a:cxn>
                  <a:cxn ang="0">
                    <a:pos x="0" y="102"/>
                  </a:cxn>
                  <a:cxn ang="0">
                    <a:pos x="3" y="111"/>
                  </a:cxn>
                  <a:cxn ang="0">
                    <a:pos x="9" y="116"/>
                  </a:cxn>
                  <a:cxn ang="0">
                    <a:pos x="16" y="119"/>
                  </a:cxn>
                  <a:cxn ang="0">
                    <a:pos x="24" y="119"/>
                  </a:cxn>
                  <a:cxn ang="0">
                    <a:pos x="32" y="115"/>
                  </a:cxn>
                </a:cxnLst>
                <a:rect l="0" t="0" r="r" b="b"/>
                <a:pathLst>
                  <a:path w="326" h="119">
                    <a:moveTo>
                      <a:pt x="32" y="115"/>
                    </a:moveTo>
                    <a:lnTo>
                      <a:pt x="32" y="115"/>
                    </a:lnTo>
                    <a:lnTo>
                      <a:pt x="46" y="107"/>
                    </a:lnTo>
                    <a:lnTo>
                      <a:pt x="59" y="98"/>
                    </a:lnTo>
                    <a:lnTo>
                      <a:pt x="73" y="91"/>
                    </a:lnTo>
                    <a:lnTo>
                      <a:pt x="89" y="84"/>
                    </a:lnTo>
                    <a:lnTo>
                      <a:pt x="104" y="77"/>
                    </a:lnTo>
                    <a:lnTo>
                      <a:pt x="122" y="71"/>
                    </a:lnTo>
                    <a:lnTo>
                      <a:pt x="138" y="66"/>
                    </a:lnTo>
                    <a:lnTo>
                      <a:pt x="155" y="61"/>
                    </a:lnTo>
                    <a:lnTo>
                      <a:pt x="174" y="56"/>
                    </a:lnTo>
                    <a:lnTo>
                      <a:pt x="191" y="52"/>
                    </a:lnTo>
                    <a:lnTo>
                      <a:pt x="209" y="49"/>
                    </a:lnTo>
                    <a:lnTo>
                      <a:pt x="228" y="46"/>
                    </a:lnTo>
                    <a:lnTo>
                      <a:pt x="247" y="44"/>
                    </a:lnTo>
                    <a:lnTo>
                      <a:pt x="266" y="43"/>
                    </a:lnTo>
                    <a:lnTo>
                      <a:pt x="285" y="41"/>
                    </a:lnTo>
                    <a:lnTo>
                      <a:pt x="305" y="41"/>
                    </a:lnTo>
                    <a:lnTo>
                      <a:pt x="313" y="40"/>
                    </a:lnTo>
                    <a:lnTo>
                      <a:pt x="320" y="36"/>
                    </a:lnTo>
                    <a:lnTo>
                      <a:pt x="324" y="29"/>
                    </a:lnTo>
                    <a:lnTo>
                      <a:pt x="326" y="21"/>
                    </a:lnTo>
                    <a:lnTo>
                      <a:pt x="324" y="13"/>
                    </a:lnTo>
                    <a:lnTo>
                      <a:pt x="320" y="6"/>
                    </a:lnTo>
                    <a:lnTo>
                      <a:pt x="313" y="1"/>
                    </a:lnTo>
                    <a:lnTo>
                      <a:pt x="305" y="0"/>
                    </a:lnTo>
                    <a:lnTo>
                      <a:pt x="284" y="0"/>
                    </a:lnTo>
                    <a:lnTo>
                      <a:pt x="263" y="1"/>
                    </a:lnTo>
                    <a:lnTo>
                      <a:pt x="243" y="3"/>
                    </a:lnTo>
                    <a:lnTo>
                      <a:pt x="222" y="6"/>
                    </a:lnTo>
                    <a:lnTo>
                      <a:pt x="202" y="8"/>
                    </a:lnTo>
                    <a:lnTo>
                      <a:pt x="182" y="13"/>
                    </a:lnTo>
                    <a:lnTo>
                      <a:pt x="162" y="16"/>
                    </a:lnTo>
                    <a:lnTo>
                      <a:pt x="144" y="22"/>
                    </a:lnTo>
                    <a:lnTo>
                      <a:pt x="124" y="26"/>
                    </a:lnTo>
                    <a:lnTo>
                      <a:pt x="107" y="33"/>
                    </a:lnTo>
                    <a:lnTo>
                      <a:pt x="88" y="40"/>
                    </a:lnTo>
                    <a:lnTo>
                      <a:pt x="71" y="47"/>
                    </a:lnTo>
                    <a:lnTo>
                      <a:pt x="54" y="55"/>
                    </a:lnTo>
                    <a:lnTo>
                      <a:pt x="38" y="63"/>
                    </a:lnTo>
                    <a:lnTo>
                      <a:pt x="23" y="73"/>
                    </a:lnTo>
                    <a:lnTo>
                      <a:pt x="8" y="82"/>
                    </a:lnTo>
                    <a:lnTo>
                      <a:pt x="2" y="88"/>
                    </a:lnTo>
                    <a:lnTo>
                      <a:pt x="0" y="94"/>
                    </a:lnTo>
                    <a:lnTo>
                      <a:pt x="0" y="102"/>
                    </a:lnTo>
                    <a:lnTo>
                      <a:pt x="3" y="111"/>
                    </a:lnTo>
                    <a:lnTo>
                      <a:pt x="9" y="116"/>
                    </a:lnTo>
                    <a:lnTo>
                      <a:pt x="16" y="119"/>
                    </a:lnTo>
                    <a:lnTo>
                      <a:pt x="24" y="119"/>
                    </a:lnTo>
                    <a:lnTo>
                      <a:pt x="32" y="1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2" name="Freeform 12"/>
              <p:cNvSpPr>
                <a:spLocks/>
              </p:cNvSpPr>
              <p:nvPr/>
            </p:nvSpPr>
            <p:spPr bwMode="auto">
              <a:xfrm>
                <a:off x="2783" y="3074"/>
                <a:ext cx="160" cy="58"/>
              </a:xfrm>
              <a:custGeom>
                <a:avLst/>
                <a:gdLst/>
                <a:ahLst/>
                <a:cxnLst>
                  <a:cxn ang="0">
                    <a:pos x="300" y="0"/>
                  </a:cxn>
                  <a:cxn ang="0">
                    <a:pos x="279" y="0"/>
                  </a:cxn>
                  <a:cxn ang="0">
                    <a:pos x="258" y="1"/>
                  </a:cxn>
                  <a:cxn ang="0">
                    <a:pos x="239" y="4"/>
                  </a:cxn>
                  <a:cxn ang="0">
                    <a:pos x="219" y="5"/>
                  </a:cxn>
                  <a:cxn ang="0">
                    <a:pos x="200" y="8"/>
                  </a:cxn>
                  <a:cxn ang="0">
                    <a:pos x="180" y="12"/>
                  </a:cxn>
                  <a:cxn ang="0">
                    <a:pos x="160" y="15"/>
                  </a:cxn>
                  <a:cxn ang="0">
                    <a:pos x="142" y="20"/>
                  </a:cxn>
                  <a:cxn ang="0">
                    <a:pos x="124" y="26"/>
                  </a:cxn>
                  <a:cxn ang="0">
                    <a:pos x="106" y="31"/>
                  </a:cxn>
                  <a:cxn ang="0">
                    <a:pos x="89" y="38"/>
                  </a:cxn>
                  <a:cxn ang="0">
                    <a:pos x="72" y="45"/>
                  </a:cxn>
                  <a:cxn ang="0">
                    <a:pos x="56" y="52"/>
                  </a:cxn>
                  <a:cxn ang="0">
                    <a:pos x="40" y="60"/>
                  </a:cxn>
                  <a:cxn ang="0">
                    <a:pos x="25" y="69"/>
                  </a:cxn>
                  <a:cxn ang="0">
                    <a:pos x="10" y="79"/>
                  </a:cxn>
                  <a:cxn ang="0">
                    <a:pos x="10" y="79"/>
                  </a:cxn>
                  <a:cxn ang="0">
                    <a:pos x="4" y="84"/>
                  </a:cxn>
                  <a:cxn ang="0">
                    <a:pos x="0" y="91"/>
                  </a:cxn>
                  <a:cxn ang="0">
                    <a:pos x="0" y="99"/>
                  </a:cxn>
                  <a:cxn ang="0">
                    <a:pos x="3" y="107"/>
                  </a:cxn>
                  <a:cxn ang="0">
                    <a:pos x="8" y="113"/>
                  </a:cxn>
                  <a:cxn ang="0">
                    <a:pos x="16" y="115"/>
                  </a:cxn>
                  <a:cxn ang="0">
                    <a:pos x="25" y="115"/>
                  </a:cxn>
                  <a:cxn ang="0">
                    <a:pos x="31" y="113"/>
                  </a:cxn>
                  <a:cxn ang="0">
                    <a:pos x="45" y="105"/>
                  </a:cxn>
                  <a:cxn ang="0">
                    <a:pos x="59" y="97"/>
                  </a:cxn>
                  <a:cxn ang="0">
                    <a:pos x="74" y="90"/>
                  </a:cxn>
                  <a:cxn ang="0">
                    <a:pos x="89" y="83"/>
                  </a:cxn>
                  <a:cxn ang="0">
                    <a:pos x="105" y="76"/>
                  </a:cxn>
                  <a:cxn ang="0">
                    <a:pos x="121" y="71"/>
                  </a:cxn>
                  <a:cxn ang="0">
                    <a:pos x="137" y="66"/>
                  </a:cxn>
                  <a:cxn ang="0">
                    <a:pos x="155" y="60"/>
                  </a:cxn>
                  <a:cxn ang="0">
                    <a:pos x="172" y="57"/>
                  </a:cxn>
                  <a:cxn ang="0">
                    <a:pos x="189" y="52"/>
                  </a:cxn>
                  <a:cxn ang="0">
                    <a:pos x="208" y="50"/>
                  </a:cxn>
                  <a:cxn ang="0">
                    <a:pos x="225" y="46"/>
                  </a:cxn>
                  <a:cxn ang="0">
                    <a:pos x="243" y="44"/>
                  </a:cxn>
                  <a:cxn ang="0">
                    <a:pos x="263" y="43"/>
                  </a:cxn>
                  <a:cxn ang="0">
                    <a:pos x="281" y="42"/>
                  </a:cxn>
                  <a:cxn ang="0">
                    <a:pos x="300" y="42"/>
                  </a:cxn>
                  <a:cxn ang="0">
                    <a:pos x="308" y="41"/>
                  </a:cxn>
                  <a:cxn ang="0">
                    <a:pos x="315" y="36"/>
                  </a:cxn>
                  <a:cxn ang="0">
                    <a:pos x="319" y="29"/>
                  </a:cxn>
                  <a:cxn ang="0">
                    <a:pos x="321" y="21"/>
                  </a:cxn>
                  <a:cxn ang="0">
                    <a:pos x="319" y="13"/>
                  </a:cxn>
                  <a:cxn ang="0">
                    <a:pos x="315" y="6"/>
                  </a:cxn>
                  <a:cxn ang="0">
                    <a:pos x="308" y="1"/>
                  </a:cxn>
                  <a:cxn ang="0">
                    <a:pos x="300" y="0"/>
                  </a:cxn>
                </a:cxnLst>
                <a:rect l="0" t="0" r="r" b="b"/>
                <a:pathLst>
                  <a:path w="321" h="115">
                    <a:moveTo>
                      <a:pt x="300" y="0"/>
                    </a:moveTo>
                    <a:lnTo>
                      <a:pt x="279" y="0"/>
                    </a:lnTo>
                    <a:lnTo>
                      <a:pt x="258" y="1"/>
                    </a:lnTo>
                    <a:lnTo>
                      <a:pt x="239" y="4"/>
                    </a:lnTo>
                    <a:lnTo>
                      <a:pt x="219" y="5"/>
                    </a:lnTo>
                    <a:lnTo>
                      <a:pt x="200" y="8"/>
                    </a:lnTo>
                    <a:lnTo>
                      <a:pt x="180" y="12"/>
                    </a:lnTo>
                    <a:lnTo>
                      <a:pt x="160" y="15"/>
                    </a:lnTo>
                    <a:lnTo>
                      <a:pt x="142" y="20"/>
                    </a:lnTo>
                    <a:lnTo>
                      <a:pt x="124" y="26"/>
                    </a:lnTo>
                    <a:lnTo>
                      <a:pt x="106" y="31"/>
                    </a:lnTo>
                    <a:lnTo>
                      <a:pt x="89" y="38"/>
                    </a:lnTo>
                    <a:lnTo>
                      <a:pt x="72" y="45"/>
                    </a:lnTo>
                    <a:lnTo>
                      <a:pt x="56" y="52"/>
                    </a:lnTo>
                    <a:lnTo>
                      <a:pt x="40" y="60"/>
                    </a:lnTo>
                    <a:lnTo>
                      <a:pt x="25" y="69"/>
                    </a:lnTo>
                    <a:lnTo>
                      <a:pt x="10" y="79"/>
                    </a:lnTo>
                    <a:lnTo>
                      <a:pt x="10" y="79"/>
                    </a:lnTo>
                    <a:lnTo>
                      <a:pt x="4" y="84"/>
                    </a:lnTo>
                    <a:lnTo>
                      <a:pt x="0" y="91"/>
                    </a:lnTo>
                    <a:lnTo>
                      <a:pt x="0" y="99"/>
                    </a:lnTo>
                    <a:lnTo>
                      <a:pt x="3" y="107"/>
                    </a:lnTo>
                    <a:lnTo>
                      <a:pt x="8" y="113"/>
                    </a:lnTo>
                    <a:lnTo>
                      <a:pt x="16" y="115"/>
                    </a:lnTo>
                    <a:lnTo>
                      <a:pt x="25" y="115"/>
                    </a:lnTo>
                    <a:lnTo>
                      <a:pt x="31" y="113"/>
                    </a:lnTo>
                    <a:lnTo>
                      <a:pt x="45" y="105"/>
                    </a:lnTo>
                    <a:lnTo>
                      <a:pt x="59" y="97"/>
                    </a:lnTo>
                    <a:lnTo>
                      <a:pt x="74" y="90"/>
                    </a:lnTo>
                    <a:lnTo>
                      <a:pt x="89" y="83"/>
                    </a:lnTo>
                    <a:lnTo>
                      <a:pt x="105" y="76"/>
                    </a:lnTo>
                    <a:lnTo>
                      <a:pt x="121" y="71"/>
                    </a:lnTo>
                    <a:lnTo>
                      <a:pt x="137" y="66"/>
                    </a:lnTo>
                    <a:lnTo>
                      <a:pt x="155" y="60"/>
                    </a:lnTo>
                    <a:lnTo>
                      <a:pt x="172" y="57"/>
                    </a:lnTo>
                    <a:lnTo>
                      <a:pt x="189" y="52"/>
                    </a:lnTo>
                    <a:lnTo>
                      <a:pt x="208" y="50"/>
                    </a:lnTo>
                    <a:lnTo>
                      <a:pt x="225" y="46"/>
                    </a:lnTo>
                    <a:lnTo>
                      <a:pt x="243" y="44"/>
                    </a:lnTo>
                    <a:lnTo>
                      <a:pt x="263" y="43"/>
                    </a:lnTo>
                    <a:lnTo>
                      <a:pt x="281" y="42"/>
                    </a:lnTo>
                    <a:lnTo>
                      <a:pt x="300" y="42"/>
                    </a:lnTo>
                    <a:lnTo>
                      <a:pt x="308" y="41"/>
                    </a:lnTo>
                    <a:lnTo>
                      <a:pt x="315" y="36"/>
                    </a:lnTo>
                    <a:lnTo>
                      <a:pt x="319" y="29"/>
                    </a:lnTo>
                    <a:lnTo>
                      <a:pt x="321" y="21"/>
                    </a:lnTo>
                    <a:lnTo>
                      <a:pt x="319" y="13"/>
                    </a:lnTo>
                    <a:lnTo>
                      <a:pt x="315" y="6"/>
                    </a:lnTo>
                    <a:lnTo>
                      <a:pt x="308" y="1"/>
                    </a:lnTo>
                    <a:lnTo>
                      <a:pt x="3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3" name="Freeform 13"/>
              <p:cNvSpPr>
                <a:spLocks/>
              </p:cNvSpPr>
              <p:nvPr/>
            </p:nvSpPr>
            <p:spPr bwMode="auto">
              <a:xfrm>
                <a:off x="2560" y="3001"/>
                <a:ext cx="163" cy="59"/>
              </a:xfrm>
              <a:custGeom>
                <a:avLst/>
                <a:gdLst/>
                <a:ahLst/>
                <a:cxnLst>
                  <a:cxn ang="0">
                    <a:pos x="21" y="41"/>
                  </a:cxn>
                  <a:cxn ang="0">
                    <a:pos x="41" y="41"/>
                  </a:cxn>
                  <a:cxn ang="0">
                    <a:pos x="60" y="43"/>
                  </a:cxn>
                  <a:cxn ang="0">
                    <a:pos x="79" y="44"/>
                  </a:cxn>
                  <a:cxn ang="0">
                    <a:pos x="97" y="46"/>
                  </a:cxn>
                  <a:cxn ang="0">
                    <a:pos x="117" y="49"/>
                  </a:cxn>
                  <a:cxn ang="0">
                    <a:pos x="134" y="52"/>
                  </a:cxn>
                  <a:cxn ang="0">
                    <a:pos x="153" y="56"/>
                  </a:cxn>
                  <a:cxn ang="0">
                    <a:pos x="170" y="61"/>
                  </a:cxn>
                  <a:cxn ang="0">
                    <a:pos x="187" y="66"/>
                  </a:cxn>
                  <a:cxn ang="0">
                    <a:pos x="204" y="71"/>
                  </a:cxn>
                  <a:cxn ang="0">
                    <a:pos x="221" y="77"/>
                  </a:cxn>
                  <a:cxn ang="0">
                    <a:pos x="237" y="84"/>
                  </a:cxn>
                  <a:cxn ang="0">
                    <a:pos x="252" y="91"/>
                  </a:cxn>
                  <a:cxn ang="0">
                    <a:pos x="267" y="98"/>
                  </a:cxn>
                  <a:cxn ang="0">
                    <a:pos x="280" y="107"/>
                  </a:cxn>
                  <a:cxn ang="0">
                    <a:pos x="294" y="115"/>
                  </a:cxn>
                  <a:cxn ang="0">
                    <a:pos x="302" y="119"/>
                  </a:cxn>
                  <a:cxn ang="0">
                    <a:pos x="310" y="119"/>
                  </a:cxn>
                  <a:cxn ang="0">
                    <a:pos x="317" y="116"/>
                  </a:cxn>
                  <a:cxn ang="0">
                    <a:pos x="323" y="111"/>
                  </a:cxn>
                  <a:cxn ang="0">
                    <a:pos x="327" y="102"/>
                  </a:cxn>
                  <a:cxn ang="0">
                    <a:pos x="327" y="94"/>
                  </a:cxn>
                  <a:cxn ang="0">
                    <a:pos x="323" y="88"/>
                  </a:cxn>
                  <a:cxn ang="0">
                    <a:pos x="317" y="82"/>
                  </a:cxn>
                  <a:cxn ang="0">
                    <a:pos x="302" y="73"/>
                  </a:cxn>
                  <a:cxn ang="0">
                    <a:pos x="287" y="63"/>
                  </a:cxn>
                  <a:cxn ang="0">
                    <a:pos x="271" y="55"/>
                  </a:cxn>
                  <a:cxn ang="0">
                    <a:pos x="255" y="47"/>
                  </a:cxn>
                  <a:cxn ang="0">
                    <a:pos x="238" y="40"/>
                  </a:cxn>
                  <a:cxn ang="0">
                    <a:pos x="219" y="33"/>
                  </a:cxn>
                  <a:cxn ang="0">
                    <a:pos x="201" y="26"/>
                  </a:cxn>
                  <a:cxn ang="0">
                    <a:pos x="183" y="22"/>
                  </a:cxn>
                  <a:cxn ang="0">
                    <a:pos x="163" y="16"/>
                  </a:cxn>
                  <a:cxn ang="0">
                    <a:pos x="144" y="13"/>
                  </a:cxn>
                  <a:cxn ang="0">
                    <a:pos x="124" y="8"/>
                  </a:cxn>
                  <a:cxn ang="0">
                    <a:pos x="104" y="6"/>
                  </a:cxn>
                  <a:cxn ang="0">
                    <a:pos x="83" y="3"/>
                  </a:cxn>
                  <a:cxn ang="0">
                    <a:pos x="63" y="1"/>
                  </a:cxn>
                  <a:cxn ang="0">
                    <a:pos x="42" y="0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1"/>
                  </a:cxn>
                </a:cxnLst>
                <a:rect l="0" t="0" r="r" b="b"/>
                <a:pathLst>
                  <a:path w="327" h="119">
                    <a:moveTo>
                      <a:pt x="21" y="41"/>
                    </a:moveTo>
                    <a:lnTo>
                      <a:pt x="41" y="41"/>
                    </a:lnTo>
                    <a:lnTo>
                      <a:pt x="60" y="43"/>
                    </a:lnTo>
                    <a:lnTo>
                      <a:pt x="79" y="44"/>
                    </a:lnTo>
                    <a:lnTo>
                      <a:pt x="97" y="46"/>
                    </a:lnTo>
                    <a:lnTo>
                      <a:pt x="117" y="49"/>
                    </a:lnTo>
                    <a:lnTo>
                      <a:pt x="134" y="52"/>
                    </a:lnTo>
                    <a:lnTo>
                      <a:pt x="153" y="56"/>
                    </a:lnTo>
                    <a:lnTo>
                      <a:pt x="170" y="61"/>
                    </a:lnTo>
                    <a:lnTo>
                      <a:pt x="187" y="66"/>
                    </a:lnTo>
                    <a:lnTo>
                      <a:pt x="204" y="71"/>
                    </a:lnTo>
                    <a:lnTo>
                      <a:pt x="221" y="77"/>
                    </a:lnTo>
                    <a:lnTo>
                      <a:pt x="237" y="84"/>
                    </a:lnTo>
                    <a:lnTo>
                      <a:pt x="252" y="91"/>
                    </a:lnTo>
                    <a:lnTo>
                      <a:pt x="267" y="98"/>
                    </a:lnTo>
                    <a:lnTo>
                      <a:pt x="280" y="107"/>
                    </a:lnTo>
                    <a:lnTo>
                      <a:pt x="294" y="115"/>
                    </a:lnTo>
                    <a:lnTo>
                      <a:pt x="302" y="119"/>
                    </a:lnTo>
                    <a:lnTo>
                      <a:pt x="310" y="119"/>
                    </a:lnTo>
                    <a:lnTo>
                      <a:pt x="317" y="116"/>
                    </a:lnTo>
                    <a:lnTo>
                      <a:pt x="323" y="111"/>
                    </a:lnTo>
                    <a:lnTo>
                      <a:pt x="327" y="102"/>
                    </a:lnTo>
                    <a:lnTo>
                      <a:pt x="327" y="94"/>
                    </a:lnTo>
                    <a:lnTo>
                      <a:pt x="323" y="88"/>
                    </a:lnTo>
                    <a:lnTo>
                      <a:pt x="317" y="82"/>
                    </a:lnTo>
                    <a:lnTo>
                      <a:pt x="302" y="73"/>
                    </a:lnTo>
                    <a:lnTo>
                      <a:pt x="287" y="63"/>
                    </a:lnTo>
                    <a:lnTo>
                      <a:pt x="271" y="55"/>
                    </a:lnTo>
                    <a:lnTo>
                      <a:pt x="255" y="47"/>
                    </a:lnTo>
                    <a:lnTo>
                      <a:pt x="238" y="40"/>
                    </a:lnTo>
                    <a:lnTo>
                      <a:pt x="219" y="33"/>
                    </a:lnTo>
                    <a:lnTo>
                      <a:pt x="201" y="26"/>
                    </a:lnTo>
                    <a:lnTo>
                      <a:pt x="183" y="22"/>
                    </a:lnTo>
                    <a:lnTo>
                      <a:pt x="163" y="16"/>
                    </a:lnTo>
                    <a:lnTo>
                      <a:pt x="144" y="13"/>
                    </a:lnTo>
                    <a:lnTo>
                      <a:pt x="124" y="8"/>
                    </a:lnTo>
                    <a:lnTo>
                      <a:pt x="104" y="6"/>
                    </a:lnTo>
                    <a:lnTo>
                      <a:pt x="83" y="3"/>
                    </a:lnTo>
                    <a:lnTo>
                      <a:pt x="63" y="1"/>
                    </a:lnTo>
                    <a:lnTo>
                      <a:pt x="42" y="0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6" name="Freeform 16"/>
              <p:cNvSpPr>
                <a:spLocks/>
              </p:cNvSpPr>
              <p:nvPr/>
            </p:nvSpPr>
            <p:spPr bwMode="auto">
              <a:xfrm>
                <a:off x="2494" y="2895"/>
                <a:ext cx="521" cy="370"/>
              </a:xfrm>
              <a:custGeom>
                <a:avLst/>
                <a:gdLst/>
                <a:ahLst/>
                <a:cxnLst>
                  <a:cxn ang="0">
                    <a:pos x="963" y="5"/>
                  </a:cxn>
                  <a:cxn ang="0">
                    <a:pos x="901" y="0"/>
                  </a:cxn>
                  <a:cxn ang="0">
                    <a:pos x="803" y="6"/>
                  </a:cxn>
                  <a:cxn ang="0">
                    <a:pos x="699" y="29"/>
                  </a:cxn>
                  <a:cxn ang="0">
                    <a:pos x="608" y="68"/>
                  </a:cxn>
                  <a:cxn ang="0">
                    <a:pos x="535" y="121"/>
                  </a:cxn>
                  <a:cxn ang="0">
                    <a:pos x="470" y="92"/>
                  </a:cxn>
                  <a:cxn ang="0">
                    <a:pos x="388" y="46"/>
                  </a:cxn>
                  <a:cxn ang="0">
                    <a:pos x="290" y="15"/>
                  </a:cxn>
                  <a:cxn ang="0">
                    <a:pos x="182" y="1"/>
                  </a:cxn>
                  <a:cxn ang="0">
                    <a:pos x="107" y="1"/>
                  </a:cxn>
                  <a:cxn ang="0">
                    <a:pos x="48" y="9"/>
                  </a:cxn>
                  <a:cxn ang="0">
                    <a:pos x="0" y="563"/>
                  </a:cxn>
                  <a:cxn ang="0">
                    <a:pos x="63" y="728"/>
                  </a:cxn>
                  <a:cxn ang="0">
                    <a:pos x="91" y="725"/>
                  </a:cxn>
                  <a:cxn ang="0">
                    <a:pos x="131" y="638"/>
                  </a:cxn>
                  <a:cxn ang="0">
                    <a:pos x="103" y="640"/>
                  </a:cxn>
                  <a:cxn ang="0">
                    <a:pos x="83" y="607"/>
                  </a:cxn>
                  <a:cxn ang="0">
                    <a:pos x="116" y="604"/>
                  </a:cxn>
                  <a:cxn ang="0">
                    <a:pos x="152" y="602"/>
                  </a:cxn>
                  <a:cxn ang="0">
                    <a:pos x="145" y="520"/>
                  </a:cxn>
                  <a:cxn ang="0">
                    <a:pos x="96" y="523"/>
                  </a:cxn>
                  <a:cxn ang="0">
                    <a:pos x="100" y="85"/>
                  </a:cxn>
                  <a:cxn ang="0">
                    <a:pos x="135" y="83"/>
                  </a:cxn>
                  <a:cxn ang="0">
                    <a:pos x="209" y="85"/>
                  </a:cxn>
                  <a:cxn ang="0">
                    <a:pos x="311" y="106"/>
                  </a:cxn>
                  <a:cxn ang="0">
                    <a:pos x="399" y="143"/>
                  </a:cxn>
                  <a:cxn ang="0">
                    <a:pos x="462" y="195"/>
                  </a:cxn>
                  <a:cxn ang="0">
                    <a:pos x="556" y="225"/>
                  </a:cxn>
                  <a:cxn ang="0">
                    <a:pos x="607" y="167"/>
                  </a:cxn>
                  <a:cxn ang="0">
                    <a:pos x="683" y="122"/>
                  </a:cxn>
                  <a:cxn ang="0">
                    <a:pos x="779" y="93"/>
                  </a:cxn>
                  <a:cxn ang="0">
                    <a:pos x="886" y="83"/>
                  </a:cxn>
                  <a:cxn ang="0">
                    <a:pos x="923" y="84"/>
                  </a:cxn>
                  <a:cxn ang="0">
                    <a:pos x="959" y="88"/>
                  </a:cxn>
                  <a:cxn ang="0">
                    <a:pos x="932" y="521"/>
                  </a:cxn>
                  <a:cxn ang="0">
                    <a:pos x="895" y="520"/>
                  </a:cxn>
                  <a:cxn ang="0">
                    <a:pos x="848" y="521"/>
                  </a:cxn>
                  <a:cxn ang="0">
                    <a:pos x="798" y="525"/>
                  </a:cxn>
                  <a:cxn ang="0">
                    <a:pos x="802" y="554"/>
                  </a:cxn>
                  <a:cxn ang="0">
                    <a:pos x="825" y="594"/>
                  </a:cxn>
                  <a:cxn ang="0">
                    <a:pos x="879" y="602"/>
                  </a:cxn>
                  <a:cxn ang="0">
                    <a:pos x="942" y="605"/>
                  </a:cxn>
                  <a:cxn ang="0">
                    <a:pos x="941" y="640"/>
                  </a:cxn>
                  <a:cxn ang="0">
                    <a:pos x="904" y="638"/>
                  </a:cxn>
                  <a:cxn ang="0">
                    <a:pos x="870" y="638"/>
                  </a:cxn>
                  <a:cxn ang="0">
                    <a:pos x="865" y="660"/>
                  </a:cxn>
                  <a:cxn ang="0">
                    <a:pos x="889" y="702"/>
                  </a:cxn>
                  <a:cxn ang="0">
                    <a:pos x="924" y="722"/>
                  </a:cxn>
                  <a:cxn ang="0">
                    <a:pos x="970" y="727"/>
                  </a:cxn>
                  <a:cxn ang="0">
                    <a:pos x="1041" y="18"/>
                  </a:cxn>
                </a:cxnLst>
                <a:rect l="0" t="0" r="r" b="b"/>
                <a:pathLst>
                  <a:path w="1041" h="741">
                    <a:moveTo>
                      <a:pt x="1008" y="12"/>
                    </a:moveTo>
                    <a:lnTo>
                      <a:pt x="993" y="9"/>
                    </a:lnTo>
                    <a:lnTo>
                      <a:pt x="978" y="6"/>
                    </a:lnTo>
                    <a:lnTo>
                      <a:pt x="963" y="5"/>
                    </a:lnTo>
                    <a:lnTo>
                      <a:pt x="948" y="2"/>
                    </a:lnTo>
                    <a:lnTo>
                      <a:pt x="932" y="1"/>
                    </a:lnTo>
                    <a:lnTo>
                      <a:pt x="917" y="1"/>
                    </a:lnTo>
                    <a:lnTo>
                      <a:pt x="901" y="0"/>
                    </a:lnTo>
                    <a:lnTo>
                      <a:pt x="886" y="0"/>
                    </a:lnTo>
                    <a:lnTo>
                      <a:pt x="858" y="1"/>
                    </a:lnTo>
                    <a:lnTo>
                      <a:pt x="830" y="2"/>
                    </a:lnTo>
                    <a:lnTo>
                      <a:pt x="803" y="6"/>
                    </a:lnTo>
                    <a:lnTo>
                      <a:pt x="775" y="9"/>
                    </a:lnTo>
                    <a:lnTo>
                      <a:pt x="750" y="15"/>
                    </a:lnTo>
                    <a:lnTo>
                      <a:pt x="724" y="21"/>
                    </a:lnTo>
                    <a:lnTo>
                      <a:pt x="699" y="29"/>
                    </a:lnTo>
                    <a:lnTo>
                      <a:pt x="675" y="37"/>
                    </a:lnTo>
                    <a:lnTo>
                      <a:pt x="652" y="46"/>
                    </a:lnTo>
                    <a:lnTo>
                      <a:pt x="630" y="56"/>
                    </a:lnTo>
                    <a:lnTo>
                      <a:pt x="608" y="68"/>
                    </a:lnTo>
                    <a:lnTo>
                      <a:pt x="589" y="79"/>
                    </a:lnTo>
                    <a:lnTo>
                      <a:pt x="569" y="92"/>
                    </a:lnTo>
                    <a:lnTo>
                      <a:pt x="552" y="106"/>
                    </a:lnTo>
                    <a:lnTo>
                      <a:pt x="535" y="121"/>
                    </a:lnTo>
                    <a:lnTo>
                      <a:pt x="520" y="136"/>
                    </a:lnTo>
                    <a:lnTo>
                      <a:pt x="505" y="121"/>
                    </a:lnTo>
                    <a:lnTo>
                      <a:pt x="488" y="106"/>
                    </a:lnTo>
                    <a:lnTo>
                      <a:pt x="470" y="92"/>
                    </a:lnTo>
                    <a:lnTo>
                      <a:pt x="452" y="79"/>
                    </a:lnTo>
                    <a:lnTo>
                      <a:pt x="432" y="68"/>
                    </a:lnTo>
                    <a:lnTo>
                      <a:pt x="410" y="56"/>
                    </a:lnTo>
                    <a:lnTo>
                      <a:pt x="388" y="46"/>
                    </a:lnTo>
                    <a:lnTo>
                      <a:pt x="365" y="37"/>
                    </a:lnTo>
                    <a:lnTo>
                      <a:pt x="341" y="29"/>
                    </a:lnTo>
                    <a:lnTo>
                      <a:pt x="316" y="21"/>
                    </a:lnTo>
                    <a:lnTo>
                      <a:pt x="290" y="15"/>
                    </a:lnTo>
                    <a:lnTo>
                      <a:pt x="264" y="9"/>
                    </a:lnTo>
                    <a:lnTo>
                      <a:pt x="237" y="6"/>
                    </a:lnTo>
                    <a:lnTo>
                      <a:pt x="210" y="2"/>
                    </a:lnTo>
                    <a:lnTo>
                      <a:pt x="182" y="1"/>
                    </a:lnTo>
                    <a:lnTo>
                      <a:pt x="153" y="0"/>
                    </a:lnTo>
                    <a:lnTo>
                      <a:pt x="138" y="0"/>
                    </a:lnTo>
                    <a:lnTo>
                      <a:pt x="122" y="1"/>
                    </a:lnTo>
                    <a:lnTo>
                      <a:pt x="107" y="1"/>
                    </a:lnTo>
                    <a:lnTo>
                      <a:pt x="92" y="2"/>
                    </a:lnTo>
                    <a:lnTo>
                      <a:pt x="77" y="5"/>
                    </a:lnTo>
                    <a:lnTo>
                      <a:pt x="63" y="6"/>
                    </a:lnTo>
                    <a:lnTo>
                      <a:pt x="48" y="9"/>
                    </a:lnTo>
                    <a:lnTo>
                      <a:pt x="33" y="12"/>
                    </a:lnTo>
                    <a:lnTo>
                      <a:pt x="0" y="18"/>
                    </a:lnTo>
                    <a:lnTo>
                      <a:pt x="0" y="563"/>
                    </a:lnTo>
                    <a:lnTo>
                      <a:pt x="0" y="563"/>
                    </a:lnTo>
                    <a:lnTo>
                      <a:pt x="0" y="741"/>
                    </a:lnTo>
                    <a:lnTo>
                      <a:pt x="50" y="730"/>
                    </a:lnTo>
                    <a:lnTo>
                      <a:pt x="56" y="729"/>
                    </a:lnTo>
                    <a:lnTo>
                      <a:pt x="63" y="728"/>
                    </a:lnTo>
                    <a:lnTo>
                      <a:pt x="70" y="727"/>
                    </a:lnTo>
                    <a:lnTo>
                      <a:pt x="77" y="726"/>
                    </a:lnTo>
                    <a:lnTo>
                      <a:pt x="84" y="726"/>
                    </a:lnTo>
                    <a:lnTo>
                      <a:pt x="91" y="725"/>
                    </a:lnTo>
                    <a:lnTo>
                      <a:pt x="98" y="723"/>
                    </a:lnTo>
                    <a:lnTo>
                      <a:pt x="105" y="723"/>
                    </a:lnTo>
                    <a:lnTo>
                      <a:pt x="138" y="638"/>
                    </a:lnTo>
                    <a:lnTo>
                      <a:pt x="131" y="638"/>
                    </a:lnTo>
                    <a:lnTo>
                      <a:pt x="123" y="639"/>
                    </a:lnTo>
                    <a:lnTo>
                      <a:pt x="116" y="639"/>
                    </a:lnTo>
                    <a:lnTo>
                      <a:pt x="109" y="639"/>
                    </a:lnTo>
                    <a:lnTo>
                      <a:pt x="103" y="640"/>
                    </a:lnTo>
                    <a:lnTo>
                      <a:pt x="96" y="640"/>
                    </a:lnTo>
                    <a:lnTo>
                      <a:pt x="90" y="642"/>
                    </a:lnTo>
                    <a:lnTo>
                      <a:pt x="83" y="642"/>
                    </a:lnTo>
                    <a:lnTo>
                      <a:pt x="83" y="607"/>
                    </a:lnTo>
                    <a:lnTo>
                      <a:pt x="91" y="606"/>
                    </a:lnTo>
                    <a:lnTo>
                      <a:pt x="99" y="605"/>
                    </a:lnTo>
                    <a:lnTo>
                      <a:pt x="108" y="604"/>
                    </a:lnTo>
                    <a:lnTo>
                      <a:pt x="116" y="604"/>
                    </a:lnTo>
                    <a:lnTo>
                      <a:pt x="126" y="602"/>
                    </a:lnTo>
                    <a:lnTo>
                      <a:pt x="134" y="602"/>
                    </a:lnTo>
                    <a:lnTo>
                      <a:pt x="143" y="602"/>
                    </a:lnTo>
                    <a:lnTo>
                      <a:pt x="152" y="602"/>
                    </a:lnTo>
                    <a:lnTo>
                      <a:pt x="184" y="521"/>
                    </a:lnTo>
                    <a:lnTo>
                      <a:pt x="172" y="520"/>
                    </a:lnTo>
                    <a:lnTo>
                      <a:pt x="159" y="520"/>
                    </a:lnTo>
                    <a:lnTo>
                      <a:pt x="145" y="520"/>
                    </a:lnTo>
                    <a:lnTo>
                      <a:pt x="132" y="520"/>
                    </a:lnTo>
                    <a:lnTo>
                      <a:pt x="120" y="521"/>
                    </a:lnTo>
                    <a:lnTo>
                      <a:pt x="107" y="522"/>
                    </a:lnTo>
                    <a:lnTo>
                      <a:pt x="96" y="523"/>
                    </a:lnTo>
                    <a:lnTo>
                      <a:pt x="83" y="524"/>
                    </a:lnTo>
                    <a:lnTo>
                      <a:pt x="83" y="88"/>
                    </a:lnTo>
                    <a:lnTo>
                      <a:pt x="91" y="86"/>
                    </a:lnTo>
                    <a:lnTo>
                      <a:pt x="100" y="85"/>
                    </a:lnTo>
                    <a:lnTo>
                      <a:pt x="108" y="84"/>
                    </a:lnTo>
                    <a:lnTo>
                      <a:pt x="117" y="84"/>
                    </a:lnTo>
                    <a:lnTo>
                      <a:pt x="126" y="83"/>
                    </a:lnTo>
                    <a:lnTo>
                      <a:pt x="135" y="83"/>
                    </a:lnTo>
                    <a:lnTo>
                      <a:pt x="144" y="83"/>
                    </a:lnTo>
                    <a:lnTo>
                      <a:pt x="153" y="83"/>
                    </a:lnTo>
                    <a:lnTo>
                      <a:pt x="181" y="84"/>
                    </a:lnTo>
                    <a:lnTo>
                      <a:pt x="209" y="85"/>
                    </a:lnTo>
                    <a:lnTo>
                      <a:pt x="235" y="89"/>
                    </a:lnTo>
                    <a:lnTo>
                      <a:pt x="262" y="93"/>
                    </a:lnTo>
                    <a:lnTo>
                      <a:pt x="287" y="99"/>
                    </a:lnTo>
                    <a:lnTo>
                      <a:pt x="311" y="106"/>
                    </a:lnTo>
                    <a:lnTo>
                      <a:pt x="334" y="113"/>
                    </a:lnTo>
                    <a:lnTo>
                      <a:pt x="357" y="122"/>
                    </a:lnTo>
                    <a:lnTo>
                      <a:pt x="378" y="132"/>
                    </a:lnTo>
                    <a:lnTo>
                      <a:pt x="399" y="143"/>
                    </a:lnTo>
                    <a:lnTo>
                      <a:pt x="417" y="154"/>
                    </a:lnTo>
                    <a:lnTo>
                      <a:pt x="433" y="167"/>
                    </a:lnTo>
                    <a:lnTo>
                      <a:pt x="449" y="181"/>
                    </a:lnTo>
                    <a:lnTo>
                      <a:pt x="462" y="195"/>
                    </a:lnTo>
                    <a:lnTo>
                      <a:pt x="475" y="210"/>
                    </a:lnTo>
                    <a:lnTo>
                      <a:pt x="484" y="225"/>
                    </a:lnTo>
                    <a:lnTo>
                      <a:pt x="520" y="290"/>
                    </a:lnTo>
                    <a:lnTo>
                      <a:pt x="556" y="225"/>
                    </a:lnTo>
                    <a:lnTo>
                      <a:pt x="566" y="210"/>
                    </a:lnTo>
                    <a:lnTo>
                      <a:pt x="578" y="195"/>
                    </a:lnTo>
                    <a:lnTo>
                      <a:pt x="591" y="181"/>
                    </a:lnTo>
                    <a:lnTo>
                      <a:pt x="607" y="167"/>
                    </a:lnTo>
                    <a:lnTo>
                      <a:pt x="623" y="154"/>
                    </a:lnTo>
                    <a:lnTo>
                      <a:pt x="642" y="143"/>
                    </a:lnTo>
                    <a:lnTo>
                      <a:pt x="662" y="132"/>
                    </a:lnTo>
                    <a:lnTo>
                      <a:pt x="683" y="122"/>
                    </a:lnTo>
                    <a:lnTo>
                      <a:pt x="705" y="113"/>
                    </a:lnTo>
                    <a:lnTo>
                      <a:pt x="729" y="106"/>
                    </a:lnTo>
                    <a:lnTo>
                      <a:pt x="753" y="99"/>
                    </a:lnTo>
                    <a:lnTo>
                      <a:pt x="779" y="93"/>
                    </a:lnTo>
                    <a:lnTo>
                      <a:pt x="805" y="89"/>
                    </a:lnTo>
                    <a:lnTo>
                      <a:pt x="832" y="85"/>
                    </a:lnTo>
                    <a:lnTo>
                      <a:pt x="858" y="84"/>
                    </a:lnTo>
                    <a:lnTo>
                      <a:pt x="886" y="83"/>
                    </a:lnTo>
                    <a:lnTo>
                      <a:pt x="895" y="83"/>
                    </a:lnTo>
                    <a:lnTo>
                      <a:pt x="904" y="83"/>
                    </a:lnTo>
                    <a:lnTo>
                      <a:pt x="914" y="83"/>
                    </a:lnTo>
                    <a:lnTo>
                      <a:pt x="923" y="84"/>
                    </a:lnTo>
                    <a:lnTo>
                      <a:pt x="932" y="84"/>
                    </a:lnTo>
                    <a:lnTo>
                      <a:pt x="941" y="85"/>
                    </a:lnTo>
                    <a:lnTo>
                      <a:pt x="949" y="86"/>
                    </a:lnTo>
                    <a:lnTo>
                      <a:pt x="959" y="88"/>
                    </a:lnTo>
                    <a:lnTo>
                      <a:pt x="959" y="524"/>
                    </a:lnTo>
                    <a:lnTo>
                      <a:pt x="949" y="523"/>
                    </a:lnTo>
                    <a:lnTo>
                      <a:pt x="941" y="522"/>
                    </a:lnTo>
                    <a:lnTo>
                      <a:pt x="932" y="521"/>
                    </a:lnTo>
                    <a:lnTo>
                      <a:pt x="923" y="521"/>
                    </a:lnTo>
                    <a:lnTo>
                      <a:pt x="914" y="520"/>
                    </a:lnTo>
                    <a:lnTo>
                      <a:pt x="904" y="520"/>
                    </a:lnTo>
                    <a:lnTo>
                      <a:pt x="895" y="520"/>
                    </a:lnTo>
                    <a:lnTo>
                      <a:pt x="886" y="520"/>
                    </a:lnTo>
                    <a:lnTo>
                      <a:pt x="873" y="520"/>
                    </a:lnTo>
                    <a:lnTo>
                      <a:pt x="861" y="520"/>
                    </a:lnTo>
                    <a:lnTo>
                      <a:pt x="848" y="521"/>
                    </a:lnTo>
                    <a:lnTo>
                      <a:pt x="835" y="522"/>
                    </a:lnTo>
                    <a:lnTo>
                      <a:pt x="823" y="523"/>
                    </a:lnTo>
                    <a:lnTo>
                      <a:pt x="810" y="524"/>
                    </a:lnTo>
                    <a:lnTo>
                      <a:pt x="798" y="525"/>
                    </a:lnTo>
                    <a:lnTo>
                      <a:pt x="786" y="528"/>
                    </a:lnTo>
                    <a:lnTo>
                      <a:pt x="791" y="536"/>
                    </a:lnTo>
                    <a:lnTo>
                      <a:pt x="796" y="545"/>
                    </a:lnTo>
                    <a:lnTo>
                      <a:pt x="802" y="554"/>
                    </a:lnTo>
                    <a:lnTo>
                      <a:pt x="808" y="563"/>
                    </a:lnTo>
                    <a:lnTo>
                      <a:pt x="813" y="574"/>
                    </a:lnTo>
                    <a:lnTo>
                      <a:pt x="819" y="584"/>
                    </a:lnTo>
                    <a:lnTo>
                      <a:pt x="825" y="594"/>
                    </a:lnTo>
                    <a:lnTo>
                      <a:pt x="832" y="605"/>
                    </a:lnTo>
                    <a:lnTo>
                      <a:pt x="848" y="604"/>
                    </a:lnTo>
                    <a:lnTo>
                      <a:pt x="863" y="602"/>
                    </a:lnTo>
                    <a:lnTo>
                      <a:pt x="879" y="602"/>
                    </a:lnTo>
                    <a:lnTo>
                      <a:pt x="895" y="602"/>
                    </a:lnTo>
                    <a:lnTo>
                      <a:pt x="911" y="602"/>
                    </a:lnTo>
                    <a:lnTo>
                      <a:pt x="927" y="604"/>
                    </a:lnTo>
                    <a:lnTo>
                      <a:pt x="942" y="605"/>
                    </a:lnTo>
                    <a:lnTo>
                      <a:pt x="959" y="607"/>
                    </a:lnTo>
                    <a:lnTo>
                      <a:pt x="959" y="642"/>
                    </a:lnTo>
                    <a:lnTo>
                      <a:pt x="949" y="640"/>
                    </a:lnTo>
                    <a:lnTo>
                      <a:pt x="941" y="640"/>
                    </a:lnTo>
                    <a:lnTo>
                      <a:pt x="932" y="639"/>
                    </a:lnTo>
                    <a:lnTo>
                      <a:pt x="923" y="639"/>
                    </a:lnTo>
                    <a:lnTo>
                      <a:pt x="914" y="638"/>
                    </a:lnTo>
                    <a:lnTo>
                      <a:pt x="904" y="638"/>
                    </a:lnTo>
                    <a:lnTo>
                      <a:pt x="895" y="638"/>
                    </a:lnTo>
                    <a:lnTo>
                      <a:pt x="886" y="638"/>
                    </a:lnTo>
                    <a:lnTo>
                      <a:pt x="878" y="638"/>
                    </a:lnTo>
                    <a:lnTo>
                      <a:pt x="870" y="638"/>
                    </a:lnTo>
                    <a:lnTo>
                      <a:pt x="861" y="638"/>
                    </a:lnTo>
                    <a:lnTo>
                      <a:pt x="853" y="639"/>
                    </a:lnTo>
                    <a:lnTo>
                      <a:pt x="858" y="650"/>
                    </a:lnTo>
                    <a:lnTo>
                      <a:pt x="865" y="660"/>
                    </a:lnTo>
                    <a:lnTo>
                      <a:pt x="871" y="670"/>
                    </a:lnTo>
                    <a:lnTo>
                      <a:pt x="877" y="681"/>
                    </a:lnTo>
                    <a:lnTo>
                      <a:pt x="882" y="691"/>
                    </a:lnTo>
                    <a:lnTo>
                      <a:pt x="889" y="702"/>
                    </a:lnTo>
                    <a:lnTo>
                      <a:pt x="895" y="711"/>
                    </a:lnTo>
                    <a:lnTo>
                      <a:pt x="901" y="721"/>
                    </a:lnTo>
                    <a:lnTo>
                      <a:pt x="912" y="721"/>
                    </a:lnTo>
                    <a:lnTo>
                      <a:pt x="924" y="722"/>
                    </a:lnTo>
                    <a:lnTo>
                      <a:pt x="935" y="723"/>
                    </a:lnTo>
                    <a:lnTo>
                      <a:pt x="947" y="723"/>
                    </a:lnTo>
                    <a:lnTo>
                      <a:pt x="959" y="726"/>
                    </a:lnTo>
                    <a:lnTo>
                      <a:pt x="970" y="727"/>
                    </a:lnTo>
                    <a:lnTo>
                      <a:pt x="982" y="728"/>
                    </a:lnTo>
                    <a:lnTo>
                      <a:pt x="992" y="730"/>
                    </a:lnTo>
                    <a:lnTo>
                      <a:pt x="1041" y="741"/>
                    </a:lnTo>
                    <a:lnTo>
                      <a:pt x="1041" y="18"/>
                    </a:lnTo>
                    <a:lnTo>
                      <a:pt x="1008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79" name="Freeform 19"/>
              <p:cNvSpPr>
                <a:spLocks/>
              </p:cNvSpPr>
              <p:nvPr/>
            </p:nvSpPr>
            <p:spPr bwMode="auto">
              <a:xfrm>
                <a:off x="2597" y="3156"/>
                <a:ext cx="311" cy="155"/>
              </a:xfrm>
              <a:custGeom>
                <a:avLst/>
                <a:gdLst/>
                <a:ahLst/>
                <a:cxnLst>
                  <a:cxn ang="0">
                    <a:pos x="372" y="192"/>
                  </a:cxn>
                  <a:cxn ang="0">
                    <a:pos x="406" y="162"/>
                  </a:cxn>
                  <a:cxn ang="0">
                    <a:pos x="447" y="135"/>
                  </a:cxn>
                  <a:cxn ang="0">
                    <a:pos x="496" y="113"/>
                  </a:cxn>
                  <a:cxn ang="0">
                    <a:pos x="550" y="97"/>
                  </a:cxn>
                  <a:cxn ang="0">
                    <a:pos x="564" y="8"/>
                  </a:cxn>
                  <a:cxn ang="0">
                    <a:pos x="507" y="22"/>
                  </a:cxn>
                  <a:cxn ang="0">
                    <a:pos x="454" y="40"/>
                  </a:cxn>
                  <a:cxn ang="0">
                    <a:pos x="406" y="63"/>
                  </a:cxn>
                  <a:cxn ang="0">
                    <a:pos x="362" y="91"/>
                  </a:cxn>
                  <a:cxn ang="0">
                    <a:pos x="325" y="122"/>
                  </a:cxn>
                  <a:cxn ang="0">
                    <a:pos x="286" y="107"/>
                  </a:cxn>
                  <a:cxn ang="0">
                    <a:pos x="238" y="72"/>
                  </a:cxn>
                  <a:cxn ang="0">
                    <a:pos x="181" y="42"/>
                  </a:cxn>
                  <a:cxn ang="0">
                    <a:pos x="117" y="21"/>
                  </a:cxn>
                  <a:cxn ang="0">
                    <a:pos x="49" y="6"/>
                  </a:cxn>
                  <a:cxn ang="0">
                    <a:pos x="6" y="83"/>
                  </a:cxn>
                  <a:cxn ang="0">
                    <a:pos x="72" y="94"/>
                  </a:cxn>
                  <a:cxn ang="0">
                    <a:pos x="132" y="112"/>
                  </a:cxn>
                  <a:cxn ang="0">
                    <a:pos x="185" y="137"/>
                  </a:cxn>
                  <a:cxn ang="0">
                    <a:pos x="229" y="167"/>
                  </a:cxn>
                  <a:cxn ang="0">
                    <a:pos x="264" y="203"/>
                  </a:cxn>
                  <a:cxn ang="0">
                    <a:pos x="247" y="197"/>
                  </a:cxn>
                  <a:cxn ang="0">
                    <a:pos x="203" y="171"/>
                  </a:cxn>
                  <a:cxn ang="0">
                    <a:pos x="155" y="152"/>
                  </a:cxn>
                  <a:cxn ang="0">
                    <a:pos x="102" y="136"/>
                  </a:cxn>
                  <a:cxn ang="0">
                    <a:pos x="46" y="124"/>
                  </a:cxn>
                  <a:cxn ang="0">
                    <a:pos x="13" y="203"/>
                  </a:cxn>
                  <a:cxn ang="0">
                    <a:pos x="69" y="213"/>
                  </a:cxn>
                  <a:cxn ang="0">
                    <a:pos x="122" y="228"/>
                  </a:cxn>
                  <a:cxn ang="0">
                    <a:pos x="171" y="248"/>
                  </a:cxn>
                  <a:cxn ang="0">
                    <a:pos x="212" y="272"/>
                  </a:cxn>
                  <a:cxn ang="0">
                    <a:pos x="247" y="301"/>
                  </a:cxn>
                  <a:cxn ang="0">
                    <a:pos x="383" y="301"/>
                  </a:cxn>
                  <a:cxn ang="0">
                    <a:pos x="417" y="271"/>
                  </a:cxn>
                  <a:cxn ang="0">
                    <a:pos x="460" y="246"/>
                  </a:cxn>
                  <a:cxn ang="0">
                    <a:pos x="509" y="226"/>
                  </a:cxn>
                  <a:cxn ang="0">
                    <a:pos x="564" y="211"/>
                  </a:cxn>
                  <a:cxn ang="0">
                    <a:pos x="622" y="201"/>
                  </a:cxn>
                  <a:cxn ang="0">
                    <a:pos x="564" y="128"/>
                  </a:cxn>
                  <a:cxn ang="0">
                    <a:pos x="513" y="139"/>
                  </a:cxn>
                  <a:cxn ang="0">
                    <a:pos x="465" y="154"/>
                  </a:cxn>
                  <a:cxn ang="0">
                    <a:pos x="420" y="175"/>
                  </a:cxn>
                  <a:cxn ang="0">
                    <a:pos x="379" y="198"/>
                  </a:cxn>
                </a:cxnLst>
                <a:rect l="0" t="0" r="r" b="b"/>
                <a:pathLst>
                  <a:path w="622" h="311">
                    <a:moveTo>
                      <a:pt x="355" y="215"/>
                    </a:moveTo>
                    <a:lnTo>
                      <a:pt x="363" y="204"/>
                    </a:lnTo>
                    <a:lnTo>
                      <a:pt x="372" y="192"/>
                    </a:lnTo>
                    <a:lnTo>
                      <a:pt x="382" y="182"/>
                    </a:lnTo>
                    <a:lnTo>
                      <a:pt x="393" y="171"/>
                    </a:lnTo>
                    <a:lnTo>
                      <a:pt x="406" y="162"/>
                    </a:lnTo>
                    <a:lnTo>
                      <a:pt x="418" y="152"/>
                    </a:lnTo>
                    <a:lnTo>
                      <a:pt x="432" y="144"/>
                    </a:lnTo>
                    <a:lnTo>
                      <a:pt x="447" y="135"/>
                    </a:lnTo>
                    <a:lnTo>
                      <a:pt x="462" y="128"/>
                    </a:lnTo>
                    <a:lnTo>
                      <a:pt x="478" y="120"/>
                    </a:lnTo>
                    <a:lnTo>
                      <a:pt x="496" y="113"/>
                    </a:lnTo>
                    <a:lnTo>
                      <a:pt x="513" y="107"/>
                    </a:lnTo>
                    <a:lnTo>
                      <a:pt x="530" y="101"/>
                    </a:lnTo>
                    <a:lnTo>
                      <a:pt x="550" y="97"/>
                    </a:lnTo>
                    <a:lnTo>
                      <a:pt x="568" y="92"/>
                    </a:lnTo>
                    <a:lnTo>
                      <a:pt x="588" y="89"/>
                    </a:lnTo>
                    <a:lnTo>
                      <a:pt x="564" y="8"/>
                    </a:lnTo>
                    <a:lnTo>
                      <a:pt x="544" y="11"/>
                    </a:lnTo>
                    <a:lnTo>
                      <a:pt x="526" y="16"/>
                    </a:lnTo>
                    <a:lnTo>
                      <a:pt x="507" y="22"/>
                    </a:lnTo>
                    <a:lnTo>
                      <a:pt x="489" y="27"/>
                    </a:lnTo>
                    <a:lnTo>
                      <a:pt x="471" y="33"/>
                    </a:lnTo>
                    <a:lnTo>
                      <a:pt x="454" y="40"/>
                    </a:lnTo>
                    <a:lnTo>
                      <a:pt x="437" y="47"/>
                    </a:lnTo>
                    <a:lnTo>
                      <a:pt x="421" y="55"/>
                    </a:lnTo>
                    <a:lnTo>
                      <a:pt x="406" y="63"/>
                    </a:lnTo>
                    <a:lnTo>
                      <a:pt x="390" y="72"/>
                    </a:lnTo>
                    <a:lnTo>
                      <a:pt x="376" y="82"/>
                    </a:lnTo>
                    <a:lnTo>
                      <a:pt x="362" y="91"/>
                    </a:lnTo>
                    <a:lnTo>
                      <a:pt x="349" y="101"/>
                    </a:lnTo>
                    <a:lnTo>
                      <a:pt x="337" y="112"/>
                    </a:lnTo>
                    <a:lnTo>
                      <a:pt x="325" y="122"/>
                    </a:lnTo>
                    <a:lnTo>
                      <a:pt x="314" y="133"/>
                    </a:lnTo>
                    <a:lnTo>
                      <a:pt x="301" y="120"/>
                    </a:lnTo>
                    <a:lnTo>
                      <a:pt x="286" y="107"/>
                    </a:lnTo>
                    <a:lnTo>
                      <a:pt x="271" y="94"/>
                    </a:lnTo>
                    <a:lnTo>
                      <a:pt x="255" y="83"/>
                    </a:lnTo>
                    <a:lnTo>
                      <a:pt x="238" y="72"/>
                    </a:lnTo>
                    <a:lnTo>
                      <a:pt x="219" y="62"/>
                    </a:lnTo>
                    <a:lnTo>
                      <a:pt x="201" y="52"/>
                    </a:lnTo>
                    <a:lnTo>
                      <a:pt x="181" y="42"/>
                    </a:lnTo>
                    <a:lnTo>
                      <a:pt x="160" y="34"/>
                    </a:lnTo>
                    <a:lnTo>
                      <a:pt x="138" y="27"/>
                    </a:lnTo>
                    <a:lnTo>
                      <a:pt x="117" y="21"/>
                    </a:lnTo>
                    <a:lnTo>
                      <a:pt x="95" y="15"/>
                    </a:lnTo>
                    <a:lnTo>
                      <a:pt x="72" y="10"/>
                    </a:lnTo>
                    <a:lnTo>
                      <a:pt x="49" y="6"/>
                    </a:lnTo>
                    <a:lnTo>
                      <a:pt x="24" y="2"/>
                    </a:lnTo>
                    <a:lnTo>
                      <a:pt x="0" y="0"/>
                    </a:lnTo>
                    <a:lnTo>
                      <a:pt x="6" y="83"/>
                    </a:lnTo>
                    <a:lnTo>
                      <a:pt x="28" y="85"/>
                    </a:lnTo>
                    <a:lnTo>
                      <a:pt x="50" y="90"/>
                    </a:lnTo>
                    <a:lnTo>
                      <a:pt x="72" y="94"/>
                    </a:lnTo>
                    <a:lnTo>
                      <a:pt x="92" y="99"/>
                    </a:lnTo>
                    <a:lnTo>
                      <a:pt x="112" y="105"/>
                    </a:lnTo>
                    <a:lnTo>
                      <a:pt x="132" y="112"/>
                    </a:lnTo>
                    <a:lnTo>
                      <a:pt x="150" y="120"/>
                    </a:lnTo>
                    <a:lnTo>
                      <a:pt x="168" y="128"/>
                    </a:lnTo>
                    <a:lnTo>
                      <a:pt x="185" y="137"/>
                    </a:lnTo>
                    <a:lnTo>
                      <a:pt x="201" y="146"/>
                    </a:lnTo>
                    <a:lnTo>
                      <a:pt x="216" y="157"/>
                    </a:lnTo>
                    <a:lnTo>
                      <a:pt x="229" y="167"/>
                    </a:lnTo>
                    <a:lnTo>
                      <a:pt x="242" y="178"/>
                    </a:lnTo>
                    <a:lnTo>
                      <a:pt x="254" y="190"/>
                    </a:lnTo>
                    <a:lnTo>
                      <a:pt x="264" y="203"/>
                    </a:lnTo>
                    <a:lnTo>
                      <a:pt x="273" y="215"/>
                    </a:lnTo>
                    <a:lnTo>
                      <a:pt x="261" y="206"/>
                    </a:lnTo>
                    <a:lnTo>
                      <a:pt x="247" y="197"/>
                    </a:lnTo>
                    <a:lnTo>
                      <a:pt x="233" y="188"/>
                    </a:lnTo>
                    <a:lnTo>
                      <a:pt x="218" y="180"/>
                    </a:lnTo>
                    <a:lnTo>
                      <a:pt x="203" y="171"/>
                    </a:lnTo>
                    <a:lnTo>
                      <a:pt x="187" y="165"/>
                    </a:lnTo>
                    <a:lnTo>
                      <a:pt x="171" y="158"/>
                    </a:lnTo>
                    <a:lnTo>
                      <a:pt x="155" y="152"/>
                    </a:lnTo>
                    <a:lnTo>
                      <a:pt x="137" y="146"/>
                    </a:lnTo>
                    <a:lnTo>
                      <a:pt x="120" y="140"/>
                    </a:lnTo>
                    <a:lnTo>
                      <a:pt x="102" y="136"/>
                    </a:lnTo>
                    <a:lnTo>
                      <a:pt x="83" y="131"/>
                    </a:lnTo>
                    <a:lnTo>
                      <a:pt x="65" y="128"/>
                    </a:lnTo>
                    <a:lnTo>
                      <a:pt x="46" y="124"/>
                    </a:lnTo>
                    <a:lnTo>
                      <a:pt x="27" y="122"/>
                    </a:lnTo>
                    <a:lnTo>
                      <a:pt x="7" y="120"/>
                    </a:lnTo>
                    <a:lnTo>
                      <a:pt x="13" y="203"/>
                    </a:lnTo>
                    <a:lnTo>
                      <a:pt x="32" y="205"/>
                    </a:lnTo>
                    <a:lnTo>
                      <a:pt x="51" y="208"/>
                    </a:lnTo>
                    <a:lnTo>
                      <a:pt x="69" y="213"/>
                    </a:lnTo>
                    <a:lnTo>
                      <a:pt x="88" y="216"/>
                    </a:lnTo>
                    <a:lnTo>
                      <a:pt x="105" y="222"/>
                    </a:lnTo>
                    <a:lnTo>
                      <a:pt x="122" y="228"/>
                    </a:lnTo>
                    <a:lnTo>
                      <a:pt x="140" y="234"/>
                    </a:lnTo>
                    <a:lnTo>
                      <a:pt x="156" y="241"/>
                    </a:lnTo>
                    <a:lnTo>
                      <a:pt x="171" y="248"/>
                    </a:lnTo>
                    <a:lnTo>
                      <a:pt x="186" y="256"/>
                    </a:lnTo>
                    <a:lnTo>
                      <a:pt x="200" y="264"/>
                    </a:lnTo>
                    <a:lnTo>
                      <a:pt x="212" y="272"/>
                    </a:lnTo>
                    <a:lnTo>
                      <a:pt x="225" y="281"/>
                    </a:lnTo>
                    <a:lnTo>
                      <a:pt x="236" y="290"/>
                    </a:lnTo>
                    <a:lnTo>
                      <a:pt x="247" y="301"/>
                    </a:lnTo>
                    <a:lnTo>
                      <a:pt x="256" y="311"/>
                    </a:lnTo>
                    <a:lnTo>
                      <a:pt x="372" y="311"/>
                    </a:lnTo>
                    <a:lnTo>
                      <a:pt x="383" y="301"/>
                    </a:lnTo>
                    <a:lnTo>
                      <a:pt x="393" y="290"/>
                    </a:lnTo>
                    <a:lnTo>
                      <a:pt x="405" y="281"/>
                    </a:lnTo>
                    <a:lnTo>
                      <a:pt x="417" y="271"/>
                    </a:lnTo>
                    <a:lnTo>
                      <a:pt x="431" y="262"/>
                    </a:lnTo>
                    <a:lnTo>
                      <a:pt x="445" y="254"/>
                    </a:lnTo>
                    <a:lnTo>
                      <a:pt x="460" y="246"/>
                    </a:lnTo>
                    <a:lnTo>
                      <a:pt x="476" y="238"/>
                    </a:lnTo>
                    <a:lnTo>
                      <a:pt x="492" y="233"/>
                    </a:lnTo>
                    <a:lnTo>
                      <a:pt x="509" y="226"/>
                    </a:lnTo>
                    <a:lnTo>
                      <a:pt x="528" y="220"/>
                    </a:lnTo>
                    <a:lnTo>
                      <a:pt x="545" y="215"/>
                    </a:lnTo>
                    <a:lnTo>
                      <a:pt x="564" y="211"/>
                    </a:lnTo>
                    <a:lnTo>
                      <a:pt x="583" y="207"/>
                    </a:lnTo>
                    <a:lnTo>
                      <a:pt x="603" y="204"/>
                    </a:lnTo>
                    <a:lnTo>
                      <a:pt x="622" y="201"/>
                    </a:lnTo>
                    <a:lnTo>
                      <a:pt x="598" y="122"/>
                    </a:lnTo>
                    <a:lnTo>
                      <a:pt x="581" y="124"/>
                    </a:lnTo>
                    <a:lnTo>
                      <a:pt x="564" y="128"/>
                    </a:lnTo>
                    <a:lnTo>
                      <a:pt x="546" y="131"/>
                    </a:lnTo>
                    <a:lnTo>
                      <a:pt x="529" y="135"/>
                    </a:lnTo>
                    <a:lnTo>
                      <a:pt x="513" y="139"/>
                    </a:lnTo>
                    <a:lnTo>
                      <a:pt x="496" y="144"/>
                    </a:lnTo>
                    <a:lnTo>
                      <a:pt x="481" y="150"/>
                    </a:lnTo>
                    <a:lnTo>
                      <a:pt x="465" y="154"/>
                    </a:lnTo>
                    <a:lnTo>
                      <a:pt x="450" y="161"/>
                    </a:lnTo>
                    <a:lnTo>
                      <a:pt x="435" y="168"/>
                    </a:lnTo>
                    <a:lnTo>
                      <a:pt x="420" y="175"/>
                    </a:lnTo>
                    <a:lnTo>
                      <a:pt x="406" y="182"/>
                    </a:lnTo>
                    <a:lnTo>
                      <a:pt x="392" y="190"/>
                    </a:lnTo>
                    <a:lnTo>
                      <a:pt x="379" y="198"/>
                    </a:lnTo>
                    <a:lnTo>
                      <a:pt x="367" y="206"/>
                    </a:lnTo>
                    <a:lnTo>
                      <a:pt x="355" y="2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0" name="Freeform 20"/>
              <p:cNvSpPr>
                <a:spLocks/>
              </p:cNvSpPr>
              <p:nvPr/>
            </p:nvSpPr>
            <p:spPr bwMode="auto">
              <a:xfrm>
                <a:off x="3526" y="3240"/>
                <a:ext cx="181" cy="181"/>
              </a:xfrm>
              <a:custGeom>
                <a:avLst/>
                <a:gdLst/>
                <a:ahLst/>
                <a:cxnLst>
                  <a:cxn ang="0">
                    <a:pos x="181" y="361"/>
                  </a:cxn>
                  <a:cxn ang="0">
                    <a:pos x="200" y="360"/>
                  </a:cxn>
                  <a:cxn ang="0">
                    <a:pos x="217" y="358"/>
                  </a:cxn>
                  <a:cxn ang="0">
                    <a:pos x="234" y="353"/>
                  </a:cxn>
                  <a:cxn ang="0">
                    <a:pos x="250" y="348"/>
                  </a:cxn>
                  <a:cxn ang="0">
                    <a:pos x="266" y="341"/>
                  </a:cxn>
                  <a:cxn ang="0">
                    <a:pos x="281" y="332"/>
                  </a:cxn>
                  <a:cxn ang="0">
                    <a:pos x="295" y="321"/>
                  </a:cxn>
                  <a:cxn ang="0">
                    <a:pos x="309" y="309"/>
                  </a:cxn>
                  <a:cxn ang="0">
                    <a:pos x="322" y="296"/>
                  </a:cxn>
                  <a:cxn ang="0">
                    <a:pos x="332" y="281"/>
                  </a:cxn>
                  <a:cxn ang="0">
                    <a:pos x="341" y="266"/>
                  </a:cxn>
                  <a:cxn ang="0">
                    <a:pos x="348" y="250"/>
                  </a:cxn>
                  <a:cxn ang="0">
                    <a:pos x="354" y="234"/>
                  </a:cxn>
                  <a:cxn ang="0">
                    <a:pos x="359" y="216"/>
                  </a:cxn>
                  <a:cxn ang="0">
                    <a:pos x="361" y="199"/>
                  </a:cxn>
                  <a:cxn ang="0">
                    <a:pos x="362" y="181"/>
                  </a:cxn>
                  <a:cxn ang="0">
                    <a:pos x="361" y="162"/>
                  </a:cxn>
                  <a:cxn ang="0">
                    <a:pos x="359" y="145"/>
                  </a:cxn>
                  <a:cxn ang="0">
                    <a:pos x="354" y="128"/>
                  </a:cxn>
                  <a:cxn ang="0">
                    <a:pos x="348" y="112"/>
                  </a:cxn>
                  <a:cxn ang="0">
                    <a:pos x="341" y="95"/>
                  </a:cxn>
                  <a:cxn ang="0">
                    <a:pos x="332" y="80"/>
                  </a:cxn>
                  <a:cxn ang="0">
                    <a:pos x="322" y="67"/>
                  </a:cxn>
                  <a:cxn ang="0">
                    <a:pos x="309" y="53"/>
                  </a:cxn>
                  <a:cxn ang="0">
                    <a:pos x="295" y="41"/>
                  </a:cxn>
                  <a:cxn ang="0">
                    <a:pos x="281" y="31"/>
                  </a:cxn>
                  <a:cxn ang="0">
                    <a:pos x="266" y="22"/>
                  </a:cxn>
                  <a:cxn ang="0">
                    <a:pos x="250" y="14"/>
                  </a:cxn>
                  <a:cxn ang="0">
                    <a:pos x="234" y="8"/>
                  </a:cxn>
                  <a:cxn ang="0">
                    <a:pos x="217" y="3"/>
                  </a:cxn>
                  <a:cxn ang="0">
                    <a:pos x="200" y="1"/>
                  </a:cxn>
                  <a:cxn ang="0">
                    <a:pos x="181" y="0"/>
                  </a:cxn>
                  <a:cxn ang="0">
                    <a:pos x="144" y="3"/>
                  </a:cxn>
                  <a:cxn ang="0">
                    <a:pos x="111" y="14"/>
                  </a:cxn>
                  <a:cxn ang="0">
                    <a:pos x="80" y="31"/>
                  </a:cxn>
                  <a:cxn ang="0">
                    <a:pos x="53" y="53"/>
                  </a:cxn>
                  <a:cxn ang="0">
                    <a:pos x="31" y="80"/>
                  </a:cxn>
                  <a:cxn ang="0">
                    <a:pos x="14" y="110"/>
                  </a:cxn>
                  <a:cxn ang="0">
                    <a:pos x="4" y="145"/>
                  </a:cxn>
                  <a:cxn ang="0">
                    <a:pos x="0" y="181"/>
                  </a:cxn>
                  <a:cxn ang="0">
                    <a:pos x="1" y="199"/>
                  </a:cxn>
                  <a:cxn ang="0">
                    <a:pos x="4" y="216"/>
                  </a:cxn>
                  <a:cxn ang="0">
                    <a:pos x="8" y="234"/>
                  </a:cxn>
                  <a:cxn ang="0">
                    <a:pos x="14" y="250"/>
                  </a:cxn>
                  <a:cxn ang="0">
                    <a:pos x="21" y="266"/>
                  </a:cxn>
                  <a:cxn ang="0">
                    <a:pos x="30" y="281"/>
                  </a:cxn>
                  <a:cxn ang="0">
                    <a:pos x="41" y="296"/>
                  </a:cxn>
                  <a:cxn ang="0">
                    <a:pos x="53" y="309"/>
                  </a:cxn>
                  <a:cxn ang="0">
                    <a:pos x="67" y="321"/>
                  </a:cxn>
                  <a:cxn ang="0">
                    <a:pos x="81" y="332"/>
                  </a:cxn>
                  <a:cxn ang="0">
                    <a:pos x="96" y="341"/>
                  </a:cxn>
                  <a:cxn ang="0">
                    <a:pos x="112" y="348"/>
                  </a:cxn>
                  <a:cxn ang="0">
                    <a:pos x="128" y="353"/>
                  </a:cxn>
                  <a:cxn ang="0">
                    <a:pos x="145" y="358"/>
                  </a:cxn>
                  <a:cxn ang="0">
                    <a:pos x="163" y="360"/>
                  </a:cxn>
                  <a:cxn ang="0">
                    <a:pos x="181" y="361"/>
                  </a:cxn>
                </a:cxnLst>
                <a:rect l="0" t="0" r="r" b="b"/>
                <a:pathLst>
                  <a:path w="362" h="361">
                    <a:moveTo>
                      <a:pt x="181" y="361"/>
                    </a:moveTo>
                    <a:lnTo>
                      <a:pt x="200" y="360"/>
                    </a:lnTo>
                    <a:lnTo>
                      <a:pt x="217" y="358"/>
                    </a:lnTo>
                    <a:lnTo>
                      <a:pt x="234" y="353"/>
                    </a:lnTo>
                    <a:lnTo>
                      <a:pt x="250" y="348"/>
                    </a:lnTo>
                    <a:lnTo>
                      <a:pt x="266" y="341"/>
                    </a:lnTo>
                    <a:lnTo>
                      <a:pt x="281" y="332"/>
                    </a:lnTo>
                    <a:lnTo>
                      <a:pt x="295" y="321"/>
                    </a:lnTo>
                    <a:lnTo>
                      <a:pt x="309" y="309"/>
                    </a:lnTo>
                    <a:lnTo>
                      <a:pt x="322" y="296"/>
                    </a:lnTo>
                    <a:lnTo>
                      <a:pt x="332" y="281"/>
                    </a:lnTo>
                    <a:lnTo>
                      <a:pt x="341" y="266"/>
                    </a:lnTo>
                    <a:lnTo>
                      <a:pt x="348" y="250"/>
                    </a:lnTo>
                    <a:lnTo>
                      <a:pt x="354" y="234"/>
                    </a:lnTo>
                    <a:lnTo>
                      <a:pt x="359" y="216"/>
                    </a:lnTo>
                    <a:lnTo>
                      <a:pt x="361" y="199"/>
                    </a:lnTo>
                    <a:lnTo>
                      <a:pt x="362" y="181"/>
                    </a:lnTo>
                    <a:lnTo>
                      <a:pt x="361" y="162"/>
                    </a:lnTo>
                    <a:lnTo>
                      <a:pt x="359" y="145"/>
                    </a:lnTo>
                    <a:lnTo>
                      <a:pt x="354" y="128"/>
                    </a:lnTo>
                    <a:lnTo>
                      <a:pt x="348" y="112"/>
                    </a:lnTo>
                    <a:lnTo>
                      <a:pt x="341" y="95"/>
                    </a:lnTo>
                    <a:lnTo>
                      <a:pt x="332" y="80"/>
                    </a:lnTo>
                    <a:lnTo>
                      <a:pt x="322" y="67"/>
                    </a:lnTo>
                    <a:lnTo>
                      <a:pt x="309" y="53"/>
                    </a:lnTo>
                    <a:lnTo>
                      <a:pt x="295" y="41"/>
                    </a:lnTo>
                    <a:lnTo>
                      <a:pt x="281" y="31"/>
                    </a:lnTo>
                    <a:lnTo>
                      <a:pt x="266" y="22"/>
                    </a:lnTo>
                    <a:lnTo>
                      <a:pt x="250" y="14"/>
                    </a:lnTo>
                    <a:lnTo>
                      <a:pt x="234" y="8"/>
                    </a:lnTo>
                    <a:lnTo>
                      <a:pt x="217" y="3"/>
                    </a:lnTo>
                    <a:lnTo>
                      <a:pt x="200" y="1"/>
                    </a:lnTo>
                    <a:lnTo>
                      <a:pt x="181" y="0"/>
                    </a:lnTo>
                    <a:lnTo>
                      <a:pt x="144" y="3"/>
                    </a:lnTo>
                    <a:lnTo>
                      <a:pt x="111" y="14"/>
                    </a:lnTo>
                    <a:lnTo>
                      <a:pt x="80" y="31"/>
                    </a:lnTo>
                    <a:lnTo>
                      <a:pt x="53" y="53"/>
                    </a:lnTo>
                    <a:lnTo>
                      <a:pt x="31" y="80"/>
                    </a:lnTo>
                    <a:lnTo>
                      <a:pt x="14" y="110"/>
                    </a:lnTo>
                    <a:lnTo>
                      <a:pt x="4" y="145"/>
                    </a:lnTo>
                    <a:lnTo>
                      <a:pt x="0" y="181"/>
                    </a:lnTo>
                    <a:lnTo>
                      <a:pt x="1" y="199"/>
                    </a:lnTo>
                    <a:lnTo>
                      <a:pt x="4" y="216"/>
                    </a:lnTo>
                    <a:lnTo>
                      <a:pt x="8" y="234"/>
                    </a:lnTo>
                    <a:lnTo>
                      <a:pt x="14" y="250"/>
                    </a:lnTo>
                    <a:lnTo>
                      <a:pt x="21" y="266"/>
                    </a:lnTo>
                    <a:lnTo>
                      <a:pt x="30" y="281"/>
                    </a:lnTo>
                    <a:lnTo>
                      <a:pt x="41" y="296"/>
                    </a:lnTo>
                    <a:lnTo>
                      <a:pt x="53" y="309"/>
                    </a:lnTo>
                    <a:lnTo>
                      <a:pt x="67" y="321"/>
                    </a:lnTo>
                    <a:lnTo>
                      <a:pt x="81" y="332"/>
                    </a:lnTo>
                    <a:lnTo>
                      <a:pt x="96" y="341"/>
                    </a:lnTo>
                    <a:lnTo>
                      <a:pt x="112" y="348"/>
                    </a:lnTo>
                    <a:lnTo>
                      <a:pt x="128" y="353"/>
                    </a:lnTo>
                    <a:lnTo>
                      <a:pt x="145" y="358"/>
                    </a:lnTo>
                    <a:lnTo>
                      <a:pt x="163" y="360"/>
                    </a:lnTo>
                    <a:lnTo>
                      <a:pt x="181" y="3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1" name="Freeform 21"/>
              <p:cNvSpPr>
                <a:spLocks/>
              </p:cNvSpPr>
              <p:nvPr/>
            </p:nvSpPr>
            <p:spPr bwMode="auto">
              <a:xfrm>
                <a:off x="3573" y="3287"/>
                <a:ext cx="87" cy="88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1" y="70"/>
                  </a:cxn>
                  <a:cxn ang="0">
                    <a:pos x="7" y="54"/>
                  </a:cxn>
                  <a:cxn ang="0">
                    <a:pos x="15" y="39"/>
                  </a:cxn>
                  <a:cxn ang="0">
                    <a:pos x="25" y="27"/>
                  </a:cxn>
                  <a:cxn ang="0">
                    <a:pos x="32" y="21"/>
                  </a:cxn>
                  <a:cxn ang="0">
                    <a:pos x="39" y="15"/>
                  </a:cxn>
                  <a:cxn ang="0">
                    <a:pos x="46" y="10"/>
                  </a:cxn>
                  <a:cxn ang="0">
                    <a:pos x="54" y="7"/>
                  </a:cxn>
                  <a:cxn ang="0">
                    <a:pos x="62" y="4"/>
                  </a:cxn>
                  <a:cxn ang="0">
                    <a:pos x="70" y="1"/>
                  </a:cxn>
                  <a:cxn ang="0">
                    <a:pos x="79" y="0"/>
                  </a:cxn>
                  <a:cxn ang="0">
                    <a:pos x="87" y="0"/>
                  </a:cxn>
                  <a:cxn ang="0">
                    <a:pos x="95" y="0"/>
                  </a:cxn>
                  <a:cxn ang="0">
                    <a:pos x="104" y="1"/>
                  </a:cxn>
                  <a:cxn ang="0">
                    <a:pos x="113" y="4"/>
                  </a:cxn>
                  <a:cxn ang="0">
                    <a:pos x="121" y="7"/>
                  </a:cxn>
                  <a:cxn ang="0">
                    <a:pos x="129" y="10"/>
                  </a:cxn>
                  <a:cxn ang="0">
                    <a:pos x="136" y="15"/>
                  </a:cxn>
                  <a:cxn ang="0">
                    <a:pos x="143" y="21"/>
                  </a:cxn>
                  <a:cxn ang="0">
                    <a:pos x="149" y="27"/>
                  </a:cxn>
                  <a:cxn ang="0">
                    <a:pos x="160" y="39"/>
                  </a:cxn>
                  <a:cxn ang="0">
                    <a:pos x="168" y="54"/>
                  </a:cxn>
                  <a:cxn ang="0">
                    <a:pos x="174" y="70"/>
                  </a:cxn>
                  <a:cxn ang="0">
                    <a:pos x="175" y="88"/>
                  </a:cxn>
                  <a:cxn ang="0">
                    <a:pos x="172" y="105"/>
                  </a:cxn>
                  <a:cxn ang="0">
                    <a:pos x="168" y="122"/>
                  </a:cxn>
                  <a:cxn ang="0">
                    <a:pos x="160" y="137"/>
                  </a:cxn>
                  <a:cxn ang="0">
                    <a:pos x="149" y="150"/>
                  </a:cxn>
                  <a:cxn ang="0">
                    <a:pos x="137" y="160"/>
                  </a:cxn>
                  <a:cxn ang="0">
                    <a:pos x="122" y="168"/>
                  </a:cxn>
                  <a:cxn ang="0">
                    <a:pos x="104" y="173"/>
                  </a:cxn>
                  <a:cxn ang="0">
                    <a:pos x="87" y="175"/>
                  </a:cxn>
                  <a:cxn ang="0">
                    <a:pos x="79" y="175"/>
                  </a:cxn>
                  <a:cxn ang="0">
                    <a:pos x="70" y="174"/>
                  </a:cxn>
                  <a:cxn ang="0">
                    <a:pos x="62" y="172"/>
                  </a:cxn>
                  <a:cxn ang="0">
                    <a:pos x="54" y="169"/>
                  </a:cxn>
                  <a:cxn ang="0">
                    <a:pos x="46" y="166"/>
                  </a:cxn>
                  <a:cxn ang="0">
                    <a:pos x="39" y="161"/>
                  </a:cxn>
                  <a:cxn ang="0">
                    <a:pos x="32" y="156"/>
                  </a:cxn>
                  <a:cxn ang="0">
                    <a:pos x="25" y="150"/>
                  </a:cxn>
                  <a:cxn ang="0">
                    <a:pos x="15" y="137"/>
                  </a:cxn>
                  <a:cxn ang="0">
                    <a:pos x="7" y="122"/>
                  </a:cxn>
                  <a:cxn ang="0">
                    <a:pos x="1" y="105"/>
                  </a:cxn>
                  <a:cxn ang="0">
                    <a:pos x="0" y="88"/>
                  </a:cxn>
                </a:cxnLst>
                <a:rect l="0" t="0" r="r" b="b"/>
                <a:pathLst>
                  <a:path w="175" h="175">
                    <a:moveTo>
                      <a:pt x="0" y="88"/>
                    </a:moveTo>
                    <a:lnTo>
                      <a:pt x="1" y="70"/>
                    </a:lnTo>
                    <a:lnTo>
                      <a:pt x="7" y="54"/>
                    </a:lnTo>
                    <a:lnTo>
                      <a:pt x="15" y="39"/>
                    </a:lnTo>
                    <a:lnTo>
                      <a:pt x="25" y="27"/>
                    </a:lnTo>
                    <a:lnTo>
                      <a:pt x="32" y="21"/>
                    </a:lnTo>
                    <a:lnTo>
                      <a:pt x="39" y="15"/>
                    </a:lnTo>
                    <a:lnTo>
                      <a:pt x="46" y="10"/>
                    </a:lnTo>
                    <a:lnTo>
                      <a:pt x="54" y="7"/>
                    </a:lnTo>
                    <a:lnTo>
                      <a:pt x="62" y="4"/>
                    </a:lnTo>
                    <a:lnTo>
                      <a:pt x="70" y="1"/>
                    </a:lnTo>
                    <a:lnTo>
                      <a:pt x="79" y="0"/>
                    </a:lnTo>
                    <a:lnTo>
                      <a:pt x="87" y="0"/>
                    </a:lnTo>
                    <a:lnTo>
                      <a:pt x="95" y="0"/>
                    </a:lnTo>
                    <a:lnTo>
                      <a:pt x="104" y="1"/>
                    </a:lnTo>
                    <a:lnTo>
                      <a:pt x="113" y="4"/>
                    </a:lnTo>
                    <a:lnTo>
                      <a:pt x="121" y="7"/>
                    </a:lnTo>
                    <a:lnTo>
                      <a:pt x="129" y="10"/>
                    </a:lnTo>
                    <a:lnTo>
                      <a:pt x="136" y="15"/>
                    </a:lnTo>
                    <a:lnTo>
                      <a:pt x="143" y="21"/>
                    </a:lnTo>
                    <a:lnTo>
                      <a:pt x="149" y="27"/>
                    </a:lnTo>
                    <a:lnTo>
                      <a:pt x="160" y="39"/>
                    </a:lnTo>
                    <a:lnTo>
                      <a:pt x="168" y="54"/>
                    </a:lnTo>
                    <a:lnTo>
                      <a:pt x="174" y="70"/>
                    </a:lnTo>
                    <a:lnTo>
                      <a:pt x="175" y="88"/>
                    </a:lnTo>
                    <a:lnTo>
                      <a:pt x="172" y="105"/>
                    </a:lnTo>
                    <a:lnTo>
                      <a:pt x="168" y="122"/>
                    </a:lnTo>
                    <a:lnTo>
                      <a:pt x="160" y="137"/>
                    </a:lnTo>
                    <a:lnTo>
                      <a:pt x="149" y="150"/>
                    </a:lnTo>
                    <a:lnTo>
                      <a:pt x="137" y="160"/>
                    </a:lnTo>
                    <a:lnTo>
                      <a:pt x="122" y="168"/>
                    </a:lnTo>
                    <a:lnTo>
                      <a:pt x="104" y="173"/>
                    </a:lnTo>
                    <a:lnTo>
                      <a:pt x="87" y="175"/>
                    </a:lnTo>
                    <a:lnTo>
                      <a:pt x="79" y="175"/>
                    </a:lnTo>
                    <a:lnTo>
                      <a:pt x="70" y="174"/>
                    </a:lnTo>
                    <a:lnTo>
                      <a:pt x="62" y="172"/>
                    </a:lnTo>
                    <a:lnTo>
                      <a:pt x="54" y="169"/>
                    </a:lnTo>
                    <a:lnTo>
                      <a:pt x="46" y="166"/>
                    </a:lnTo>
                    <a:lnTo>
                      <a:pt x="39" y="161"/>
                    </a:lnTo>
                    <a:lnTo>
                      <a:pt x="32" y="156"/>
                    </a:lnTo>
                    <a:lnTo>
                      <a:pt x="25" y="150"/>
                    </a:lnTo>
                    <a:lnTo>
                      <a:pt x="15" y="137"/>
                    </a:lnTo>
                    <a:lnTo>
                      <a:pt x="7" y="122"/>
                    </a:lnTo>
                    <a:lnTo>
                      <a:pt x="1" y="105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2" name="Freeform 22"/>
              <p:cNvSpPr>
                <a:spLocks/>
              </p:cNvSpPr>
              <p:nvPr/>
            </p:nvSpPr>
            <p:spPr bwMode="auto">
              <a:xfrm>
                <a:off x="3383" y="3240"/>
                <a:ext cx="181" cy="181"/>
              </a:xfrm>
              <a:custGeom>
                <a:avLst/>
                <a:gdLst/>
                <a:ahLst/>
                <a:cxnLst>
                  <a:cxn ang="0">
                    <a:pos x="181" y="361"/>
                  </a:cxn>
                  <a:cxn ang="0">
                    <a:pos x="200" y="360"/>
                  </a:cxn>
                  <a:cxn ang="0">
                    <a:pos x="217" y="358"/>
                  </a:cxn>
                  <a:cxn ang="0">
                    <a:pos x="234" y="353"/>
                  </a:cxn>
                  <a:cxn ang="0">
                    <a:pos x="250" y="348"/>
                  </a:cxn>
                  <a:cxn ang="0">
                    <a:pos x="267" y="341"/>
                  </a:cxn>
                  <a:cxn ang="0">
                    <a:pos x="282" y="332"/>
                  </a:cxn>
                  <a:cxn ang="0">
                    <a:pos x="297" y="321"/>
                  </a:cxn>
                  <a:cxn ang="0">
                    <a:pos x="309" y="309"/>
                  </a:cxn>
                  <a:cxn ang="0">
                    <a:pos x="322" y="296"/>
                  </a:cxn>
                  <a:cxn ang="0">
                    <a:pos x="332" y="281"/>
                  </a:cxn>
                  <a:cxn ang="0">
                    <a:pos x="341" y="266"/>
                  </a:cxn>
                  <a:cxn ang="0">
                    <a:pos x="348" y="250"/>
                  </a:cxn>
                  <a:cxn ang="0">
                    <a:pos x="354" y="234"/>
                  </a:cxn>
                  <a:cxn ang="0">
                    <a:pos x="359" y="216"/>
                  </a:cxn>
                  <a:cxn ang="0">
                    <a:pos x="361" y="199"/>
                  </a:cxn>
                  <a:cxn ang="0">
                    <a:pos x="362" y="181"/>
                  </a:cxn>
                  <a:cxn ang="0">
                    <a:pos x="361" y="162"/>
                  </a:cxn>
                  <a:cxn ang="0">
                    <a:pos x="359" y="145"/>
                  </a:cxn>
                  <a:cxn ang="0">
                    <a:pos x="354" y="128"/>
                  </a:cxn>
                  <a:cxn ang="0">
                    <a:pos x="348" y="112"/>
                  </a:cxn>
                  <a:cxn ang="0">
                    <a:pos x="341" y="95"/>
                  </a:cxn>
                  <a:cxn ang="0">
                    <a:pos x="332" y="80"/>
                  </a:cxn>
                  <a:cxn ang="0">
                    <a:pos x="322" y="67"/>
                  </a:cxn>
                  <a:cxn ang="0">
                    <a:pos x="309" y="53"/>
                  </a:cxn>
                  <a:cxn ang="0">
                    <a:pos x="297" y="41"/>
                  </a:cxn>
                  <a:cxn ang="0">
                    <a:pos x="282" y="31"/>
                  </a:cxn>
                  <a:cxn ang="0">
                    <a:pos x="267" y="22"/>
                  </a:cxn>
                  <a:cxn ang="0">
                    <a:pos x="250" y="14"/>
                  </a:cxn>
                  <a:cxn ang="0">
                    <a:pos x="234" y="8"/>
                  </a:cxn>
                  <a:cxn ang="0">
                    <a:pos x="217" y="3"/>
                  </a:cxn>
                  <a:cxn ang="0">
                    <a:pos x="200" y="1"/>
                  </a:cxn>
                  <a:cxn ang="0">
                    <a:pos x="181" y="0"/>
                  </a:cxn>
                  <a:cxn ang="0">
                    <a:pos x="146" y="3"/>
                  </a:cxn>
                  <a:cxn ang="0">
                    <a:pos x="111" y="14"/>
                  </a:cxn>
                  <a:cxn ang="0">
                    <a:pos x="81" y="31"/>
                  </a:cxn>
                  <a:cxn ang="0">
                    <a:pos x="53" y="53"/>
                  </a:cxn>
                  <a:cxn ang="0">
                    <a:pos x="32" y="80"/>
                  </a:cxn>
                  <a:cxn ang="0">
                    <a:pos x="14" y="110"/>
                  </a:cxn>
                  <a:cxn ang="0">
                    <a:pos x="4" y="145"/>
                  </a:cxn>
                  <a:cxn ang="0">
                    <a:pos x="0" y="181"/>
                  </a:cxn>
                  <a:cxn ang="0">
                    <a:pos x="2" y="199"/>
                  </a:cxn>
                  <a:cxn ang="0">
                    <a:pos x="4" y="216"/>
                  </a:cxn>
                  <a:cxn ang="0">
                    <a:pos x="9" y="234"/>
                  </a:cxn>
                  <a:cxn ang="0">
                    <a:pos x="14" y="250"/>
                  </a:cxn>
                  <a:cxn ang="0">
                    <a:pos x="21" y="266"/>
                  </a:cxn>
                  <a:cxn ang="0">
                    <a:pos x="30" y="281"/>
                  </a:cxn>
                  <a:cxn ang="0">
                    <a:pos x="41" y="296"/>
                  </a:cxn>
                  <a:cxn ang="0">
                    <a:pos x="53" y="309"/>
                  </a:cxn>
                  <a:cxn ang="0">
                    <a:pos x="67" y="321"/>
                  </a:cxn>
                  <a:cxn ang="0">
                    <a:pos x="81" y="332"/>
                  </a:cxn>
                  <a:cxn ang="0">
                    <a:pos x="96" y="341"/>
                  </a:cxn>
                  <a:cxn ang="0">
                    <a:pos x="112" y="348"/>
                  </a:cxn>
                  <a:cxn ang="0">
                    <a:pos x="128" y="353"/>
                  </a:cxn>
                  <a:cxn ang="0">
                    <a:pos x="146" y="358"/>
                  </a:cxn>
                  <a:cxn ang="0">
                    <a:pos x="163" y="360"/>
                  </a:cxn>
                  <a:cxn ang="0">
                    <a:pos x="181" y="361"/>
                  </a:cxn>
                </a:cxnLst>
                <a:rect l="0" t="0" r="r" b="b"/>
                <a:pathLst>
                  <a:path w="362" h="361">
                    <a:moveTo>
                      <a:pt x="181" y="361"/>
                    </a:moveTo>
                    <a:lnTo>
                      <a:pt x="200" y="360"/>
                    </a:lnTo>
                    <a:lnTo>
                      <a:pt x="217" y="358"/>
                    </a:lnTo>
                    <a:lnTo>
                      <a:pt x="234" y="353"/>
                    </a:lnTo>
                    <a:lnTo>
                      <a:pt x="250" y="348"/>
                    </a:lnTo>
                    <a:lnTo>
                      <a:pt x="267" y="341"/>
                    </a:lnTo>
                    <a:lnTo>
                      <a:pt x="282" y="332"/>
                    </a:lnTo>
                    <a:lnTo>
                      <a:pt x="297" y="321"/>
                    </a:lnTo>
                    <a:lnTo>
                      <a:pt x="309" y="309"/>
                    </a:lnTo>
                    <a:lnTo>
                      <a:pt x="322" y="296"/>
                    </a:lnTo>
                    <a:lnTo>
                      <a:pt x="332" y="281"/>
                    </a:lnTo>
                    <a:lnTo>
                      <a:pt x="341" y="266"/>
                    </a:lnTo>
                    <a:lnTo>
                      <a:pt x="348" y="250"/>
                    </a:lnTo>
                    <a:lnTo>
                      <a:pt x="354" y="234"/>
                    </a:lnTo>
                    <a:lnTo>
                      <a:pt x="359" y="216"/>
                    </a:lnTo>
                    <a:lnTo>
                      <a:pt x="361" y="199"/>
                    </a:lnTo>
                    <a:lnTo>
                      <a:pt x="362" y="181"/>
                    </a:lnTo>
                    <a:lnTo>
                      <a:pt x="361" y="162"/>
                    </a:lnTo>
                    <a:lnTo>
                      <a:pt x="359" y="145"/>
                    </a:lnTo>
                    <a:lnTo>
                      <a:pt x="354" y="128"/>
                    </a:lnTo>
                    <a:lnTo>
                      <a:pt x="348" y="112"/>
                    </a:lnTo>
                    <a:lnTo>
                      <a:pt x="341" y="95"/>
                    </a:lnTo>
                    <a:lnTo>
                      <a:pt x="332" y="80"/>
                    </a:lnTo>
                    <a:lnTo>
                      <a:pt x="322" y="67"/>
                    </a:lnTo>
                    <a:lnTo>
                      <a:pt x="309" y="53"/>
                    </a:lnTo>
                    <a:lnTo>
                      <a:pt x="297" y="41"/>
                    </a:lnTo>
                    <a:lnTo>
                      <a:pt x="282" y="31"/>
                    </a:lnTo>
                    <a:lnTo>
                      <a:pt x="267" y="22"/>
                    </a:lnTo>
                    <a:lnTo>
                      <a:pt x="250" y="14"/>
                    </a:lnTo>
                    <a:lnTo>
                      <a:pt x="234" y="8"/>
                    </a:lnTo>
                    <a:lnTo>
                      <a:pt x="217" y="3"/>
                    </a:lnTo>
                    <a:lnTo>
                      <a:pt x="200" y="1"/>
                    </a:lnTo>
                    <a:lnTo>
                      <a:pt x="181" y="0"/>
                    </a:lnTo>
                    <a:lnTo>
                      <a:pt x="146" y="3"/>
                    </a:lnTo>
                    <a:lnTo>
                      <a:pt x="111" y="14"/>
                    </a:lnTo>
                    <a:lnTo>
                      <a:pt x="81" y="31"/>
                    </a:lnTo>
                    <a:lnTo>
                      <a:pt x="53" y="53"/>
                    </a:lnTo>
                    <a:lnTo>
                      <a:pt x="32" y="80"/>
                    </a:lnTo>
                    <a:lnTo>
                      <a:pt x="14" y="110"/>
                    </a:lnTo>
                    <a:lnTo>
                      <a:pt x="4" y="145"/>
                    </a:lnTo>
                    <a:lnTo>
                      <a:pt x="0" y="181"/>
                    </a:lnTo>
                    <a:lnTo>
                      <a:pt x="2" y="199"/>
                    </a:lnTo>
                    <a:lnTo>
                      <a:pt x="4" y="216"/>
                    </a:lnTo>
                    <a:lnTo>
                      <a:pt x="9" y="234"/>
                    </a:lnTo>
                    <a:lnTo>
                      <a:pt x="14" y="250"/>
                    </a:lnTo>
                    <a:lnTo>
                      <a:pt x="21" y="266"/>
                    </a:lnTo>
                    <a:lnTo>
                      <a:pt x="30" y="281"/>
                    </a:lnTo>
                    <a:lnTo>
                      <a:pt x="41" y="296"/>
                    </a:lnTo>
                    <a:lnTo>
                      <a:pt x="53" y="309"/>
                    </a:lnTo>
                    <a:lnTo>
                      <a:pt x="67" y="321"/>
                    </a:lnTo>
                    <a:lnTo>
                      <a:pt x="81" y="332"/>
                    </a:lnTo>
                    <a:lnTo>
                      <a:pt x="96" y="341"/>
                    </a:lnTo>
                    <a:lnTo>
                      <a:pt x="112" y="348"/>
                    </a:lnTo>
                    <a:lnTo>
                      <a:pt x="128" y="353"/>
                    </a:lnTo>
                    <a:lnTo>
                      <a:pt x="146" y="358"/>
                    </a:lnTo>
                    <a:lnTo>
                      <a:pt x="163" y="360"/>
                    </a:lnTo>
                    <a:lnTo>
                      <a:pt x="181" y="3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3" name="Freeform 23"/>
              <p:cNvSpPr>
                <a:spLocks/>
              </p:cNvSpPr>
              <p:nvPr/>
            </p:nvSpPr>
            <p:spPr bwMode="auto">
              <a:xfrm>
                <a:off x="3429" y="3287"/>
                <a:ext cx="88" cy="88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1" y="70"/>
                  </a:cxn>
                  <a:cxn ang="0">
                    <a:pos x="7" y="54"/>
                  </a:cxn>
                  <a:cxn ang="0">
                    <a:pos x="15" y="39"/>
                  </a:cxn>
                  <a:cxn ang="0">
                    <a:pos x="25" y="27"/>
                  </a:cxn>
                  <a:cxn ang="0">
                    <a:pos x="32" y="21"/>
                  </a:cxn>
                  <a:cxn ang="0">
                    <a:pos x="39" y="15"/>
                  </a:cxn>
                  <a:cxn ang="0">
                    <a:pos x="46" y="10"/>
                  </a:cxn>
                  <a:cxn ang="0">
                    <a:pos x="54" y="7"/>
                  </a:cxn>
                  <a:cxn ang="0">
                    <a:pos x="62" y="4"/>
                  </a:cxn>
                  <a:cxn ang="0">
                    <a:pos x="70" y="1"/>
                  </a:cxn>
                  <a:cxn ang="0">
                    <a:pos x="79" y="0"/>
                  </a:cxn>
                  <a:cxn ang="0">
                    <a:pos x="87" y="0"/>
                  </a:cxn>
                  <a:cxn ang="0">
                    <a:pos x="95" y="0"/>
                  </a:cxn>
                  <a:cxn ang="0">
                    <a:pos x="105" y="1"/>
                  </a:cxn>
                  <a:cxn ang="0">
                    <a:pos x="113" y="4"/>
                  </a:cxn>
                  <a:cxn ang="0">
                    <a:pos x="121" y="7"/>
                  </a:cxn>
                  <a:cxn ang="0">
                    <a:pos x="129" y="10"/>
                  </a:cxn>
                  <a:cxn ang="0">
                    <a:pos x="136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60" y="39"/>
                  </a:cxn>
                  <a:cxn ang="0">
                    <a:pos x="168" y="54"/>
                  </a:cxn>
                  <a:cxn ang="0">
                    <a:pos x="174" y="70"/>
                  </a:cxn>
                  <a:cxn ang="0">
                    <a:pos x="175" y="88"/>
                  </a:cxn>
                  <a:cxn ang="0">
                    <a:pos x="173" y="105"/>
                  </a:cxn>
                  <a:cxn ang="0">
                    <a:pos x="168" y="122"/>
                  </a:cxn>
                  <a:cxn ang="0">
                    <a:pos x="160" y="137"/>
                  </a:cxn>
                  <a:cxn ang="0">
                    <a:pos x="150" y="150"/>
                  </a:cxn>
                  <a:cxn ang="0">
                    <a:pos x="137" y="160"/>
                  </a:cxn>
                  <a:cxn ang="0">
                    <a:pos x="122" y="168"/>
                  </a:cxn>
                  <a:cxn ang="0">
                    <a:pos x="105" y="173"/>
                  </a:cxn>
                  <a:cxn ang="0">
                    <a:pos x="87" y="175"/>
                  </a:cxn>
                  <a:cxn ang="0">
                    <a:pos x="79" y="175"/>
                  </a:cxn>
                  <a:cxn ang="0">
                    <a:pos x="70" y="174"/>
                  </a:cxn>
                  <a:cxn ang="0">
                    <a:pos x="62" y="172"/>
                  </a:cxn>
                  <a:cxn ang="0">
                    <a:pos x="54" y="169"/>
                  </a:cxn>
                  <a:cxn ang="0">
                    <a:pos x="46" y="166"/>
                  </a:cxn>
                  <a:cxn ang="0">
                    <a:pos x="39" y="161"/>
                  </a:cxn>
                  <a:cxn ang="0">
                    <a:pos x="32" y="156"/>
                  </a:cxn>
                  <a:cxn ang="0">
                    <a:pos x="25" y="150"/>
                  </a:cxn>
                  <a:cxn ang="0">
                    <a:pos x="15" y="137"/>
                  </a:cxn>
                  <a:cxn ang="0">
                    <a:pos x="7" y="122"/>
                  </a:cxn>
                  <a:cxn ang="0">
                    <a:pos x="1" y="105"/>
                  </a:cxn>
                  <a:cxn ang="0">
                    <a:pos x="0" y="88"/>
                  </a:cxn>
                </a:cxnLst>
                <a:rect l="0" t="0" r="r" b="b"/>
                <a:pathLst>
                  <a:path w="175" h="175">
                    <a:moveTo>
                      <a:pt x="0" y="88"/>
                    </a:moveTo>
                    <a:lnTo>
                      <a:pt x="1" y="70"/>
                    </a:lnTo>
                    <a:lnTo>
                      <a:pt x="7" y="54"/>
                    </a:lnTo>
                    <a:lnTo>
                      <a:pt x="15" y="39"/>
                    </a:lnTo>
                    <a:lnTo>
                      <a:pt x="25" y="27"/>
                    </a:lnTo>
                    <a:lnTo>
                      <a:pt x="32" y="21"/>
                    </a:lnTo>
                    <a:lnTo>
                      <a:pt x="39" y="15"/>
                    </a:lnTo>
                    <a:lnTo>
                      <a:pt x="46" y="10"/>
                    </a:lnTo>
                    <a:lnTo>
                      <a:pt x="54" y="7"/>
                    </a:lnTo>
                    <a:lnTo>
                      <a:pt x="62" y="4"/>
                    </a:lnTo>
                    <a:lnTo>
                      <a:pt x="70" y="1"/>
                    </a:lnTo>
                    <a:lnTo>
                      <a:pt x="79" y="0"/>
                    </a:lnTo>
                    <a:lnTo>
                      <a:pt x="87" y="0"/>
                    </a:lnTo>
                    <a:lnTo>
                      <a:pt x="95" y="0"/>
                    </a:lnTo>
                    <a:lnTo>
                      <a:pt x="105" y="1"/>
                    </a:lnTo>
                    <a:lnTo>
                      <a:pt x="113" y="4"/>
                    </a:lnTo>
                    <a:lnTo>
                      <a:pt x="121" y="7"/>
                    </a:lnTo>
                    <a:lnTo>
                      <a:pt x="129" y="10"/>
                    </a:lnTo>
                    <a:lnTo>
                      <a:pt x="136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60" y="39"/>
                    </a:lnTo>
                    <a:lnTo>
                      <a:pt x="168" y="54"/>
                    </a:lnTo>
                    <a:lnTo>
                      <a:pt x="174" y="70"/>
                    </a:lnTo>
                    <a:lnTo>
                      <a:pt x="175" y="88"/>
                    </a:lnTo>
                    <a:lnTo>
                      <a:pt x="173" y="105"/>
                    </a:lnTo>
                    <a:lnTo>
                      <a:pt x="168" y="122"/>
                    </a:lnTo>
                    <a:lnTo>
                      <a:pt x="160" y="137"/>
                    </a:lnTo>
                    <a:lnTo>
                      <a:pt x="150" y="150"/>
                    </a:lnTo>
                    <a:lnTo>
                      <a:pt x="137" y="160"/>
                    </a:lnTo>
                    <a:lnTo>
                      <a:pt x="122" y="168"/>
                    </a:lnTo>
                    <a:lnTo>
                      <a:pt x="105" y="173"/>
                    </a:lnTo>
                    <a:lnTo>
                      <a:pt x="87" y="175"/>
                    </a:lnTo>
                    <a:lnTo>
                      <a:pt x="79" y="175"/>
                    </a:lnTo>
                    <a:lnTo>
                      <a:pt x="70" y="174"/>
                    </a:lnTo>
                    <a:lnTo>
                      <a:pt x="62" y="172"/>
                    </a:lnTo>
                    <a:lnTo>
                      <a:pt x="54" y="169"/>
                    </a:lnTo>
                    <a:lnTo>
                      <a:pt x="46" y="166"/>
                    </a:lnTo>
                    <a:lnTo>
                      <a:pt x="39" y="161"/>
                    </a:lnTo>
                    <a:lnTo>
                      <a:pt x="32" y="156"/>
                    </a:lnTo>
                    <a:lnTo>
                      <a:pt x="25" y="150"/>
                    </a:lnTo>
                    <a:lnTo>
                      <a:pt x="15" y="137"/>
                    </a:lnTo>
                    <a:lnTo>
                      <a:pt x="7" y="122"/>
                    </a:lnTo>
                    <a:lnTo>
                      <a:pt x="1" y="105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4" name="Freeform 24"/>
              <p:cNvSpPr>
                <a:spLocks/>
              </p:cNvSpPr>
              <p:nvPr/>
            </p:nvSpPr>
            <p:spPr bwMode="auto">
              <a:xfrm>
                <a:off x="3605" y="3319"/>
                <a:ext cx="24" cy="24"/>
              </a:xfrm>
              <a:custGeom>
                <a:avLst/>
                <a:gdLst/>
                <a:ahLst/>
                <a:cxnLst>
                  <a:cxn ang="0">
                    <a:pos x="24" y="47"/>
                  </a:cxn>
                  <a:cxn ang="0">
                    <a:pos x="33" y="45"/>
                  </a:cxn>
                  <a:cxn ang="0">
                    <a:pos x="41" y="40"/>
                  </a:cxn>
                  <a:cxn ang="0">
                    <a:pos x="46" y="32"/>
                  </a:cxn>
                  <a:cxn ang="0">
                    <a:pos x="48" y="23"/>
                  </a:cxn>
                  <a:cxn ang="0">
                    <a:pos x="46" y="13"/>
                  </a:cxn>
                  <a:cxn ang="0">
                    <a:pos x="41" y="7"/>
                  </a:cxn>
                  <a:cxn ang="0">
                    <a:pos x="33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2"/>
                  </a:cxn>
                  <a:cxn ang="0">
                    <a:pos x="7" y="40"/>
                  </a:cxn>
                  <a:cxn ang="0">
                    <a:pos x="15" y="45"/>
                  </a:cxn>
                  <a:cxn ang="0">
                    <a:pos x="24" y="47"/>
                  </a:cxn>
                </a:cxnLst>
                <a:rect l="0" t="0" r="r" b="b"/>
                <a:pathLst>
                  <a:path w="48" h="47">
                    <a:moveTo>
                      <a:pt x="24" y="47"/>
                    </a:moveTo>
                    <a:lnTo>
                      <a:pt x="33" y="45"/>
                    </a:lnTo>
                    <a:lnTo>
                      <a:pt x="41" y="40"/>
                    </a:lnTo>
                    <a:lnTo>
                      <a:pt x="46" y="32"/>
                    </a:lnTo>
                    <a:lnTo>
                      <a:pt x="48" y="23"/>
                    </a:lnTo>
                    <a:lnTo>
                      <a:pt x="46" y="13"/>
                    </a:lnTo>
                    <a:lnTo>
                      <a:pt x="41" y="7"/>
                    </a:lnTo>
                    <a:lnTo>
                      <a:pt x="33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2"/>
                    </a:lnTo>
                    <a:lnTo>
                      <a:pt x="7" y="40"/>
                    </a:lnTo>
                    <a:lnTo>
                      <a:pt x="15" y="45"/>
                    </a:lnTo>
                    <a:lnTo>
                      <a:pt x="24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85" name="Freeform 25"/>
              <p:cNvSpPr>
                <a:spLocks/>
              </p:cNvSpPr>
              <p:nvPr/>
            </p:nvSpPr>
            <p:spPr bwMode="auto">
              <a:xfrm>
                <a:off x="3461" y="3319"/>
                <a:ext cx="24" cy="24"/>
              </a:xfrm>
              <a:custGeom>
                <a:avLst/>
                <a:gdLst/>
                <a:ahLst/>
                <a:cxnLst>
                  <a:cxn ang="0">
                    <a:pos x="24" y="47"/>
                  </a:cxn>
                  <a:cxn ang="0">
                    <a:pos x="34" y="45"/>
                  </a:cxn>
                  <a:cxn ang="0">
                    <a:pos x="42" y="40"/>
                  </a:cxn>
                  <a:cxn ang="0">
                    <a:pos x="46" y="32"/>
                  </a:cxn>
                  <a:cxn ang="0">
                    <a:pos x="49" y="23"/>
                  </a:cxn>
                  <a:cxn ang="0">
                    <a:pos x="46" y="13"/>
                  </a:cxn>
                  <a:cxn ang="0">
                    <a:pos x="42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2"/>
                  </a:cxn>
                  <a:cxn ang="0">
                    <a:pos x="7" y="40"/>
                  </a:cxn>
                  <a:cxn ang="0">
                    <a:pos x="15" y="45"/>
                  </a:cxn>
                  <a:cxn ang="0">
                    <a:pos x="24" y="47"/>
                  </a:cxn>
                </a:cxnLst>
                <a:rect l="0" t="0" r="r" b="b"/>
                <a:pathLst>
                  <a:path w="49" h="47">
                    <a:moveTo>
                      <a:pt x="24" y="47"/>
                    </a:moveTo>
                    <a:lnTo>
                      <a:pt x="34" y="45"/>
                    </a:lnTo>
                    <a:lnTo>
                      <a:pt x="42" y="40"/>
                    </a:lnTo>
                    <a:lnTo>
                      <a:pt x="46" y="32"/>
                    </a:lnTo>
                    <a:lnTo>
                      <a:pt x="49" y="23"/>
                    </a:lnTo>
                    <a:lnTo>
                      <a:pt x="46" y="13"/>
                    </a:lnTo>
                    <a:lnTo>
                      <a:pt x="42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2"/>
                    </a:lnTo>
                    <a:lnTo>
                      <a:pt x="7" y="40"/>
                    </a:lnTo>
                    <a:lnTo>
                      <a:pt x="15" y="45"/>
                    </a:lnTo>
                    <a:lnTo>
                      <a:pt x="24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</p:grpSp>
      </p:grpSp>
      <p:sp>
        <p:nvSpPr>
          <p:cNvPr id="107" name="Text Box 3"/>
          <p:cNvSpPr txBox="1">
            <a:spLocks noChangeArrowheads="1"/>
          </p:cNvSpPr>
          <p:nvPr/>
        </p:nvSpPr>
        <p:spPr bwMode="auto">
          <a:xfrm>
            <a:off x="500034" y="1902259"/>
            <a:ext cx="4286280" cy="1169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342900" indent="-342900" defTabSz="4572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defRPr/>
            </a:pPr>
            <a:r>
              <a:rPr lang="en-US" altLang="zh-TW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•</a:t>
            </a: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資料庫</a:t>
            </a:r>
            <a:r>
              <a:rPr lang="en-US" altLang="zh-TW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160</a:t>
            </a: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餘個</a:t>
            </a:r>
            <a:endParaRPr lang="en-US" altLang="zh-TW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 defTabSz="4572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defRPr/>
            </a:pPr>
            <a:r>
              <a:rPr lang="en-US" altLang="zh-TW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•</a:t>
            </a: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 </a:t>
            </a: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電子書</a:t>
            </a:r>
            <a:r>
              <a:rPr lang="en-US" altLang="zh-TW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31,731</a:t>
            </a: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冊；繪本</a:t>
            </a:r>
            <a:r>
              <a:rPr lang="en-US" altLang="zh-TW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4,574</a:t>
            </a: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冊</a:t>
            </a:r>
            <a:endParaRPr lang="en-US" altLang="zh-TW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 defTabSz="4572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defRPr/>
            </a:pPr>
            <a:r>
              <a:rPr lang="zh-TW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   </a:t>
            </a:r>
            <a:r>
              <a:rPr lang="en-US" altLang="zh-TW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(</a:t>
            </a:r>
            <a:r>
              <a:rPr lang="zh-TW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含訂購</a:t>
            </a:r>
            <a:r>
              <a:rPr lang="zh-TW" altLang="zh-TW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、買斷、</a:t>
            </a:r>
            <a:r>
              <a:rPr lang="zh-TW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國圖共用</a:t>
            </a:r>
            <a:r>
              <a:rPr lang="zh-TW" altLang="zh-TW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、自建、免費、</a:t>
            </a:r>
            <a:r>
              <a:rPr lang="zh-TW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試用</a:t>
            </a:r>
            <a:r>
              <a:rPr lang="en-US" altLang="zh-TW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)</a:t>
            </a:r>
          </a:p>
        </p:txBody>
      </p:sp>
      <p:sp>
        <p:nvSpPr>
          <p:cNvPr id="112" name="圓角矩形 111"/>
          <p:cNvSpPr/>
          <p:nvPr/>
        </p:nvSpPr>
        <p:spPr>
          <a:xfrm>
            <a:off x="584494" y="3267663"/>
            <a:ext cx="1428760" cy="42862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+mj-ea"/>
                <a:ea typeface="+mj-ea"/>
              </a:rPr>
              <a:t>依主題區分</a:t>
            </a:r>
            <a:endParaRPr lang="en-US" altLang="zh-TW" b="1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3" name="矩形 112"/>
          <p:cNvSpPr/>
          <p:nvPr/>
        </p:nvSpPr>
        <p:spPr>
          <a:xfrm>
            <a:off x="571472" y="3643314"/>
            <a:ext cx="5000660" cy="2500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4" name="圓角矩形 113"/>
          <p:cNvSpPr/>
          <p:nvPr/>
        </p:nvSpPr>
        <p:spPr>
          <a:xfrm>
            <a:off x="763517" y="3803355"/>
            <a:ext cx="1236715" cy="1236715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+mj-ea"/>
                <a:ea typeface="+mj-ea"/>
              </a:rPr>
              <a:t>兒童</a:t>
            </a:r>
            <a:endParaRPr lang="en-US" altLang="zh-TW" sz="2400" b="1" dirty="0" smtClean="0">
              <a:latin typeface="+mj-ea"/>
              <a:ea typeface="+mj-ea"/>
            </a:endParaRPr>
          </a:p>
          <a:p>
            <a:pPr algn="ctr"/>
            <a:r>
              <a:rPr lang="zh-TW" altLang="en-US" sz="2400" b="1" dirty="0" smtClean="0">
                <a:latin typeface="+mj-ea"/>
                <a:ea typeface="+mj-ea"/>
              </a:rPr>
              <a:t>繪本</a:t>
            </a:r>
            <a:endParaRPr lang="zh-TW" altLang="en-US" sz="2400" b="1" dirty="0">
              <a:latin typeface="+mj-ea"/>
              <a:ea typeface="+mj-ea"/>
            </a:endParaRPr>
          </a:p>
        </p:txBody>
      </p:sp>
      <p:sp>
        <p:nvSpPr>
          <p:cNvPr id="115" name="圓角矩形 114"/>
          <p:cNvSpPr/>
          <p:nvPr/>
        </p:nvSpPr>
        <p:spPr>
          <a:xfrm>
            <a:off x="4637494" y="4500081"/>
            <a:ext cx="838159" cy="83815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b="1" dirty="0" smtClean="0">
                <a:latin typeface="+mj-ea"/>
                <a:ea typeface="+mj-ea"/>
              </a:rPr>
              <a:t>休閒</a:t>
            </a:r>
            <a:endParaRPr lang="zh-TW" altLang="en-US" sz="2200" b="1" dirty="0">
              <a:latin typeface="+mj-ea"/>
              <a:ea typeface="+mj-ea"/>
            </a:endParaRPr>
          </a:p>
        </p:txBody>
      </p:sp>
      <p:sp>
        <p:nvSpPr>
          <p:cNvPr id="116" name="圓角矩形 115"/>
          <p:cNvSpPr/>
          <p:nvPr/>
        </p:nvSpPr>
        <p:spPr>
          <a:xfrm>
            <a:off x="1928794" y="4000504"/>
            <a:ext cx="1071570" cy="107157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+mj-ea"/>
                <a:ea typeface="+mj-ea"/>
              </a:rPr>
              <a:t>自然科學</a:t>
            </a:r>
            <a:endParaRPr lang="zh-TW" altLang="en-US" sz="2400" b="1" dirty="0">
              <a:latin typeface="+mj-ea"/>
              <a:ea typeface="+mj-ea"/>
            </a:endParaRPr>
          </a:p>
        </p:txBody>
      </p:sp>
      <p:sp>
        <p:nvSpPr>
          <p:cNvPr id="117" name="圓角矩形 116"/>
          <p:cNvSpPr/>
          <p:nvPr/>
        </p:nvSpPr>
        <p:spPr>
          <a:xfrm>
            <a:off x="1428728" y="4929198"/>
            <a:ext cx="1069638" cy="106963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b="1" dirty="0" smtClean="0">
                <a:latin typeface="+mj-ea"/>
                <a:ea typeface="+mj-ea"/>
              </a:rPr>
              <a:t>語言學習</a:t>
            </a:r>
            <a:endParaRPr lang="zh-TW" altLang="en-US" sz="2200" b="1" dirty="0">
              <a:latin typeface="+mj-ea"/>
              <a:ea typeface="+mj-ea"/>
            </a:endParaRPr>
          </a:p>
        </p:txBody>
      </p:sp>
      <p:sp>
        <p:nvSpPr>
          <p:cNvPr id="118" name="圓角矩形 117"/>
          <p:cNvSpPr/>
          <p:nvPr/>
        </p:nvSpPr>
        <p:spPr>
          <a:xfrm>
            <a:off x="2840960" y="4448710"/>
            <a:ext cx="1214446" cy="121444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+mj-ea"/>
                <a:ea typeface="+mj-ea"/>
              </a:rPr>
              <a:t>社會</a:t>
            </a:r>
            <a:endParaRPr lang="en-US" altLang="zh-TW" sz="2400" b="1" dirty="0" smtClean="0">
              <a:latin typeface="+mj-ea"/>
              <a:ea typeface="+mj-ea"/>
            </a:endParaRPr>
          </a:p>
          <a:p>
            <a:pPr algn="ctr"/>
            <a:r>
              <a:rPr lang="zh-TW" altLang="en-US" sz="2400" b="1" dirty="0" smtClean="0">
                <a:latin typeface="+mj-ea"/>
                <a:ea typeface="+mj-ea"/>
              </a:rPr>
              <a:t>科學</a:t>
            </a:r>
            <a:endParaRPr lang="zh-TW" altLang="en-US" sz="2400" b="1" dirty="0">
              <a:latin typeface="+mj-ea"/>
              <a:ea typeface="+mj-ea"/>
            </a:endParaRPr>
          </a:p>
        </p:txBody>
      </p:sp>
      <p:sp>
        <p:nvSpPr>
          <p:cNvPr id="120" name="圓角矩形 119"/>
          <p:cNvSpPr/>
          <p:nvPr/>
        </p:nvSpPr>
        <p:spPr>
          <a:xfrm>
            <a:off x="3712821" y="3801439"/>
            <a:ext cx="857256" cy="85725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b="1" dirty="0" smtClean="0">
                <a:latin typeface="+mj-ea"/>
                <a:ea typeface="+mj-ea"/>
              </a:rPr>
              <a:t>藝術</a:t>
            </a:r>
            <a:endParaRPr lang="zh-TW" altLang="en-US" sz="2200" b="1" dirty="0">
              <a:latin typeface="+mj-ea"/>
              <a:ea typeface="+mj-ea"/>
            </a:endParaRPr>
          </a:p>
        </p:txBody>
      </p:sp>
      <p:sp>
        <p:nvSpPr>
          <p:cNvPr id="121" name="圓角矩形 120"/>
          <p:cNvSpPr/>
          <p:nvPr/>
        </p:nvSpPr>
        <p:spPr>
          <a:xfrm>
            <a:off x="3929328" y="5108189"/>
            <a:ext cx="855323" cy="855323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b="1" dirty="0" smtClean="0">
                <a:latin typeface="+mj-ea"/>
                <a:ea typeface="+mj-ea"/>
              </a:rPr>
              <a:t>支援教學</a:t>
            </a:r>
            <a:endParaRPr lang="zh-TW" altLang="en-US" sz="2200" b="1" dirty="0">
              <a:latin typeface="+mj-ea"/>
              <a:ea typeface="+mj-e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標題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如何使用國資圖的數位資源</a:t>
            </a:r>
            <a:endParaRPr lang="zh-TW" altLang="en-US" b="1" dirty="0"/>
          </a:p>
        </p:txBody>
      </p:sp>
      <p:sp>
        <p:nvSpPr>
          <p:cNvPr id="28" name="矩形 27"/>
          <p:cNvSpPr/>
          <p:nvPr/>
        </p:nvSpPr>
        <p:spPr>
          <a:xfrm>
            <a:off x="857224" y="1420616"/>
            <a:ext cx="1500198" cy="1098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申辦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借閱證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圓角矩形 24"/>
          <p:cNvSpPr/>
          <p:nvPr/>
        </p:nvSpPr>
        <p:spPr>
          <a:xfrm>
            <a:off x="2285984" y="1442766"/>
            <a:ext cx="1395805" cy="1078881"/>
          </a:xfrm>
          <a:prstGeom prst="roundRect">
            <a:avLst>
              <a:gd name="adj" fmla="val 10000"/>
            </a:avLst>
          </a:prstGeom>
          <a:blipFill rotWithShape="0"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文字方塊 29"/>
          <p:cNvSpPr txBox="1"/>
          <p:nvPr/>
        </p:nvSpPr>
        <p:spPr>
          <a:xfrm>
            <a:off x="3857620" y="1420616"/>
            <a:ext cx="4000528" cy="1062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  <a:buFont typeface="Arial" pitchFamily="34" charset="0"/>
              <a:buChar char="•"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實體借閱證：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現場辦證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2600"/>
              </a:lnSpc>
              <a:buFont typeface="Arial" pitchFamily="34" charset="0"/>
              <a:buChar char="•"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數位借閱證：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網路辦證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個人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>
              <a:lnSpc>
                <a:spcPts val="2600"/>
              </a:lnSpc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                         集體辦證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機關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學校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57224" y="2628526"/>
            <a:ext cx="1500198" cy="2149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連線登入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或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加入會員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3857620" y="4837591"/>
            <a:ext cx="43577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  <a:buFont typeface="Arial" pitchFamily="34" charset="0"/>
              <a:buChar char="•"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公共圖書館數位資源入口網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2600"/>
              </a:lnSpc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各類型電子資料庫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28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電子書服務平台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2600"/>
              </a:lnSpc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電腦閱讀 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(PC/NB)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、行動閱讀 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(APP)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 r="7950"/>
          <a:stretch>
            <a:fillRect/>
          </a:stretch>
        </p:blipFill>
        <p:spPr bwMode="auto">
          <a:xfrm>
            <a:off x="2285984" y="2633483"/>
            <a:ext cx="1402274" cy="1093848"/>
          </a:xfrm>
          <a:prstGeom prst="roundRect">
            <a:avLst/>
          </a:prstGeom>
          <a:blipFill rotWithShape="0">
            <a:blip r:embed="rId4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 cstate="print"/>
          <a:srcRect l="-104" r="3428" b="2396"/>
          <a:stretch>
            <a:fillRect/>
          </a:stretch>
        </p:blipFill>
        <p:spPr bwMode="auto">
          <a:xfrm>
            <a:off x="2285984" y="3706632"/>
            <a:ext cx="1416743" cy="1097225"/>
          </a:xfrm>
          <a:prstGeom prst="roundRect">
            <a:avLst/>
          </a:prstGeom>
          <a:blipFill rotWithShape="0">
            <a:blip r:embed="rId6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</p:pic>
      <p:sp>
        <p:nvSpPr>
          <p:cNvPr id="46" name="矩形 45"/>
          <p:cNvSpPr/>
          <p:nvPr/>
        </p:nvSpPr>
        <p:spPr>
          <a:xfrm>
            <a:off x="857224" y="4875796"/>
            <a:ext cx="1500198" cy="1098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開始閱讀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9" name="文字方塊 48"/>
          <p:cNvSpPr txBox="1"/>
          <p:nvPr/>
        </p:nvSpPr>
        <p:spPr>
          <a:xfrm>
            <a:off x="3857620" y="2563624"/>
            <a:ext cx="49292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  <a:buFont typeface="Arial" pitchFamily="34" charset="0"/>
              <a:buChar char="•"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公共圖書館數位資源入口網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2600"/>
              </a:lnSpc>
            </a:pPr>
            <a:r>
              <a:rPr lang="zh-TW" altLang="en-US" dirty="0" smtClean="0">
                <a:solidFill>
                  <a:srgbClr val="1254B6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en-US" altLang="zh-TW" dirty="0" smtClean="0">
                <a:solidFill>
                  <a:srgbClr val="1254B6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1600" dirty="0" smtClean="0">
                <a:solidFill>
                  <a:srgbClr val="1254B6"/>
                </a:solidFill>
                <a:latin typeface="微軟正黑體" pitchFamily="34" charset="-120"/>
                <a:ea typeface="微軟正黑體" pitchFamily="34" charset="-120"/>
              </a:rPr>
              <a:t>以數位借閱證之帳號</a:t>
            </a:r>
            <a:r>
              <a:rPr lang="en-US" altLang="zh-TW" sz="1600" dirty="0" smtClean="0">
                <a:solidFill>
                  <a:srgbClr val="1254B6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600" dirty="0" smtClean="0">
                <a:solidFill>
                  <a:srgbClr val="1254B6"/>
                </a:solidFill>
                <a:latin typeface="微軟正黑體" pitchFamily="34" charset="-120"/>
                <a:ea typeface="微軟正黑體" pitchFamily="34" charset="-120"/>
              </a:rPr>
              <a:t>身分證號</a:t>
            </a:r>
            <a:r>
              <a:rPr lang="en-US" altLang="zh-TW" sz="1600" dirty="0" smtClean="0">
                <a:solidFill>
                  <a:srgbClr val="1254B6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>
              <a:lnSpc>
                <a:spcPts val="2600"/>
              </a:lnSpc>
            </a:pPr>
            <a:r>
              <a:rPr lang="zh-TW" altLang="en-US" sz="1600" dirty="0" smtClean="0">
                <a:solidFill>
                  <a:srgbClr val="1254B6"/>
                </a:solidFill>
                <a:latin typeface="微軟正黑體" pitchFamily="34" charset="-120"/>
                <a:ea typeface="微軟正黑體" pitchFamily="34" charset="-120"/>
              </a:rPr>
              <a:t>     及密碼登入</a:t>
            </a:r>
            <a:endParaRPr lang="en-US" altLang="zh-TW" sz="1600" dirty="0" smtClean="0">
              <a:solidFill>
                <a:srgbClr val="1254B6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26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電子書服務平台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2600"/>
              </a:lnSpc>
            </a:pPr>
            <a:r>
              <a:rPr lang="zh-TW" altLang="en-US" dirty="0" smtClean="0">
                <a:solidFill>
                  <a:srgbClr val="1254B6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en-US" altLang="zh-TW" dirty="0" smtClean="0">
                <a:solidFill>
                  <a:srgbClr val="1254B6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1600" dirty="0" smtClean="0">
                <a:solidFill>
                  <a:srgbClr val="1254B6"/>
                </a:solidFill>
                <a:latin typeface="微軟正黑體" pitchFamily="34" charset="-120"/>
                <a:ea typeface="微軟正黑體" pitchFamily="34" charset="-120"/>
              </a:rPr>
              <a:t>以各公共圖書館借閱證加入會員後，</a:t>
            </a:r>
            <a:endParaRPr lang="en-US" altLang="zh-TW" sz="1600" dirty="0" smtClean="0">
              <a:solidFill>
                <a:srgbClr val="1254B6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2600"/>
              </a:lnSpc>
            </a:pPr>
            <a:r>
              <a:rPr lang="zh-TW" altLang="en-US" sz="1600" dirty="0" smtClean="0">
                <a:solidFill>
                  <a:srgbClr val="1254B6"/>
                </a:solidFill>
                <a:latin typeface="微軟正黑體" pitchFamily="34" charset="-120"/>
                <a:ea typeface="微軟正黑體" pitchFamily="34" charset="-120"/>
              </a:rPr>
              <a:t>     輸入註冊之帳號、密碼</a:t>
            </a:r>
            <a:endParaRPr lang="en-US" altLang="zh-TW" sz="1600" b="1" dirty="0" smtClean="0">
              <a:solidFill>
                <a:srgbClr val="1254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7" name="直線接點 16"/>
          <p:cNvCxnSpPr/>
          <p:nvPr/>
        </p:nvCxnSpPr>
        <p:spPr>
          <a:xfrm>
            <a:off x="3775566" y="2563624"/>
            <a:ext cx="4857784" cy="1588"/>
          </a:xfrm>
          <a:prstGeom prst="line">
            <a:avLst/>
          </a:prstGeom>
          <a:ln w="190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3768660" y="3635194"/>
            <a:ext cx="4857784" cy="1588"/>
          </a:xfrm>
          <a:prstGeom prst="line">
            <a:avLst/>
          </a:prstGeom>
          <a:ln w="190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3759829" y="4786322"/>
            <a:ext cx="4857784" cy="1588"/>
          </a:xfrm>
          <a:prstGeom prst="line">
            <a:avLst/>
          </a:prstGeom>
          <a:ln w="190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a08021\Google 雲端硬碟\外出上課\105年國中小圖書館閱讀推動教師培訓\pic\ERS.gif"/>
          <p:cNvPicPr>
            <a:picLocks noChangeAspect="1" noChangeArrowheads="1"/>
          </p:cNvPicPr>
          <p:nvPr/>
        </p:nvPicPr>
        <p:blipFill>
          <a:blip r:embed="rId7" cstate="print"/>
          <a:srcRect t="4511" b="6223"/>
          <a:stretch>
            <a:fillRect/>
          </a:stretch>
        </p:blipFill>
        <p:spPr bwMode="auto">
          <a:xfrm>
            <a:off x="7771493" y="2611309"/>
            <a:ext cx="928694" cy="829002"/>
          </a:xfrm>
          <a:prstGeom prst="rect">
            <a:avLst/>
          </a:prstGeom>
          <a:noFill/>
        </p:spPr>
      </p:pic>
      <p:pic>
        <p:nvPicPr>
          <p:cNvPr id="1027" name="Picture 3" descr="C:\Users\a08021\Google 雲端硬碟\外出上課\105年國中小圖書館閱讀推動教師培訓\pic\Ebook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63036" y="3706632"/>
            <a:ext cx="928694" cy="928694"/>
          </a:xfrm>
          <a:prstGeom prst="rect">
            <a:avLst/>
          </a:prstGeom>
          <a:noFill/>
        </p:spPr>
      </p:pic>
      <p:pic>
        <p:nvPicPr>
          <p:cNvPr id="1028" name="Picture 4" descr="C:\Users\a08021\Google 雲端硬碟\外出上課\105年國中小圖書館閱讀推動教師培訓\pic\網路辦證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98755" y="1420616"/>
            <a:ext cx="857257" cy="857256"/>
          </a:xfrm>
          <a:prstGeom prst="rect">
            <a:avLst/>
          </a:prstGeom>
          <a:noFill/>
        </p:spPr>
      </p:pic>
      <p:sp>
        <p:nvSpPr>
          <p:cNvPr id="23" name="文字方塊 22"/>
          <p:cNvSpPr txBox="1"/>
          <p:nvPr/>
        </p:nvSpPr>
        <p:spPr>
          <a:xfrm>
            <a:off x="7670981" y="2238270"/>
            <a:ext cx="1112805" cy="25391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zh-TW" altLang="en-US" sz="1050" dirty="0" smtClean="0">
                <a:latin typeface="+mj-ea"/>
                <a:ea typeface="+mj-ea"/>
              </a:rPr>
              <a:t>網路辦證 </a:t>
            </a:r>
            <a:r>
              <a:rPr lang="en-US" altLang="zh-TW" sz="1050" dirty="0" smtClean="0">
                <a:latin typeface="+mj-ea"/>
                <a:ea typeface="+mj-ea"/>
              </a:rPr>
              <a:t>(</a:t>
            </a:r>
            <a:r>
              <a:rPr lang="zh-TW" altLang="en-US" sz="1050" dirty="0" smtClean="0">
                <a:latin typeface="+mj-ea"/>
                <a:ea typeface="+mj-ea"/>
              </a:rPr>
              <a:t>個人</a:t>
            </a:r>
            <a:r>
              <a:rPr lang="en-US" altLang="zh-TW" sz="1050" dirty="0" smtClean="0">
                <a:latin typeface="+mj-ea"/>
                <a:ea typeface="+mj-ea"/>
              </a:rPr>
              <a:t>)</a:t>
            </a:r>
            <a:endParaRPr lang="zh-TW" altLang="en-US" sz="1050" dirty="0">
              <a:latin typeface="+mj-ea"/>
              <a:ea typeface="+mj-ea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/>
          <a:srcRect l="7320" t="5770" r="20955" b="6634"/>
          <a:stretch>
            <a:fillRect/>
          </a:stretch>
        </p:blipFill>
        <p:spPr bwMode="auto">
          <a:xfrm>
            <a:off x="2276907" y="4889472"/>
            <a:ext cx="1429415" cy="1103176"/>
          </a:xfrm>
          <a:prstGeom prst="roundRect">
            <a:avLst/>
          </a:prstGeom>
          <a:blipFill rotWithShape="0">
            <a:blip r:embed="rId6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</p:pic>
      <p:sp>
        <p:nvSpPr>
          <p:cNvPr id="35" name="文字方塊 34"/>
          <p:cNvSpPr txBox="1"/>
          <p:nvPr/>
        </p:nvSpPr>
        <p:spPr>
          <a:xfrm>
            <a:off x="7685549" y="3397127"/>
            <a:ext cx="1093569" cy="25391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altLang="zh-TW" sz="1050" dirty="0" smtClean="0">
                <a:latin typeface="+mj-ea"/>
                <a:ea typeface="+mj-ea"/>
              </a:rPr>
              <a:t>ers.nlpi.edu.tw</a:t>
            </a:r>
            <a:endParaRPr lang="zh-TW" altLang="en-US" sz="1050" dirty="0">
              <a:latin typeface="+mj-ea"/>
              <a:ea typeface="+mj-ea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7572396" y="4524286"/>
            <a:ext cx="1309974" cy="25391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altLang="zh-TW" sz="1050" dirty="0" smtClean="0">
                <a:latin typeface="+mj-ea"/>
                <a:ea typeface="+mj-ea"/>
              </a:rPr>
              <a:t>ebook.nlpi.edu.tw</a:t>
            </a:r>
            <a:endParaRPr lang="zh-TW" altLang="en-US" sz="1050" dirty="0">
              <a:latin typeface="+mj-ea"/>
              <a:ea typeface="+mj-ea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236744" y="1285860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C00000"/>
                </a:solidFill>
              </a:rPr>
              <a:t>Step</a:t>
            </a:r>
            <a:r>
              <a:rPr lang="en-US" altLang="zh-TW" sz="3600" b="1" dirty="0" smtClean="0">
                <a:solidFill>
                  <a:srgbClr val="FFFFFF"/>
                </a:solidFill>
              </a:rPr>
              <a:t>1</a:t>
            </a:r>
            <a:endParaRPr lang="zh-TW" altLang="en-US" sz="3600" b="1" dirty="0">
              <a:solidFill>
                <a:srgbClr val="FFFFFF"/>
              </a:solidFill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232114" y="2492186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C00000"/>
                </a:solidFill>
              </a:rPr>
              <a:t>Step</a:t>
            </a:r>
            <a:r>
              <a:rPr lang="en-US" altLang="zh-TW" sz="3600" b="1" dirty="0" smtClean="0">
                <a:solidFill>
                  <a:srgbClr val="FFFFFF"/>
                </a:solidFill>
              </a:rPr>
              <a:t>2</a:t>
            </a:r>
            <a:endParaRPr lang="zh-TW" altLang="en-US" sz="3600" b="1" dirty="0">
              <a:solidFill>
                <a:srgbClr val="FFFFFF"/>
              </a:solidFill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234659" y="4732920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C00000"/>
                </a:solidFill>
              </a:rPr>
              <a:t>Step</a:t>
            </a:r>
            <a:r>
              <a:rPr lang="en-US" altLang="zh-TW" sz="3600" b="1" dirty="0" smtClean="0">
                <a:solidFill>
                  <a:srgbClr val="FFFFFF"/>
                </a:solidFill>
              </a:rPr>
              <a:t>3</a:t>
            </a:r>
            <a:endParaRPr lang="zh-TW" altLang="en-US" sz="3600" b="1" dirty="0">
              <a:solidFill>
                <a:srgbClr val="FFFFFF"/>
              </a:solidFill>
            </a:endParaRPr>
          </a:p>
        </p:txBody>
      </p:sp>
      <p:sp>
        <p:nvSpPr>
          <p:cNvPr id="65" name="投影片編號版面配置區 46"/>
          <p:cNvSpPr>
            <a:spLocks noGrp="1"/>
          </p:cNvSpPr>
          <p:nvPr>
            <p:ph type="sldNum" sz="quarter" idx="12"/>
          </p:nvPr>
        </p:nvSpPr>
        <p:spPr>
          <a:xfrm>
            <a:off x="8441246" y="6184201"/>
            <a:ext cx="457200" cy="441325"/>
          </a:xfrm>
        </p:spPr>
        <p:txBody>
          <a:bodyPr>
            <a:normAutofit/>
          </a:bodyPr>
          <a:lstStyle/>
          <a:p>
            <a:pPr>
              <a:defRPr/>
            </a:pPr>
            <a:fld id="{8FD47673-7C95-4283-B98D-DF9C559E69B5}" type="slidenum">
              <a:rPr lang="zh-TW" altLang="en-US" smtClean="0"/>
              <a:pPr>
                <a:defRPr/>
              </a:pPr>
              <a:t>8</a:t>
            </a:fld>
            <a:endParaRPr lang="zh-TW" altLang="en-US" dirty="0"/>
          </a:p>
        </p:txBody>
      </p:sp>
      <p:sp>
        <p:nvSpPr>
          <p:cNvPr id="66" name="頁尾版面配置區 47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</p:spPr>
        <p:txBody>
          <a:bodyPr/>
          <a:lstStyle/>
          <a:p>
            <a:r>
              <a:rPr lang="zh-TW" altLang="en-US" dirty="0" smtClean="0"/>
              <a:t>貳、數位資源服務與說明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頁尾版面配置區 47"/>
          <p:cNvSpPr>
            <a:spLocks noGrp="1"/>
          </p:cNvSpPr>
          <p:nvPr>
            <p:ph type="ftr" sz="quarter" idx="11"/>
          </p:nvPr>
        </p:nvSpPr>
        <p:spPr>
          <a:xfrm>
            <a:off x="244481" y="6421461"/>
            <a:ext cx="5256213" cy="365125"/>
          </a:xfrm>
        </p:spPr>
        <p:txBody>
          <a:bodyPr/>
          <a:lstStyle/>
          <a:p>
            <a:r>
              <a:rPr lang="zh-TW" altLang="en-US" dirty="0" smtClean="0"/>
              <a:t>貳、數位資源服務與說明</a:t>
            </a:r>
          </a:p>
        </p:txBody>
      </p:sp>
      <p:sp>
        <p:nvSpPr>
          <p:cNvPr id="9" name="內容版面配置區 3"/>
          <p:cNvSpPr>
            <a:spLocks noGrp="1"/>
          </p:cNvSpPr>
          <p:nvPr>
            <p:ph sz="quarter" idx="1"/>
          </p:nvPr>
        </p:nvSpPr>
        <p:spPr>
          <a:xfrm>
            <a:off x="4714876" y="1714488"/>
            <a:ext cx="4143404" cy="2000264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ts val="3500"/>
              </a:lnSpc>
              <a:spcBef>
                <a:spcPts val="0"/>
              </a:spcBef>
              <a:buSzPct val="80000"/>
            </a:pPr>
            <a:r>
              <a:rPr lang="zh-TW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免到館 </a:t>
            </a:r>
            <a:r>
              <a:rPr lang="en-US" altLang="zh-TW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/ </a:t>
            </a:r>
            <a:r>
              <a:rPr lang="zh-TW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網路辦理</a:t>
            </a:r>
          </a:p>
          <a:p>
            <a:pPr>
              <a:lnSpc>
                <a:spcPts val="3500"/>
              </a:lnSpc>
              <a:spcBef>
                <a:spcPts val="0"/>
              </a:spcBef>
            </a:pPr>
            <a:r>
              <a:rPr lang="zh-TW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數位借閱證在手，盡享本館數位資源</a:t>
            </a:r>
            <a:endParaRPr lang="en-US" altLang="zh-TW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ts val="3500"/>
              </a:lnSpc>
              <a:spcBef>
                <a:spcPts val="0"/>
              </a:spcBef>
            </a:pPr>
            <a:r>
              <a:rPr lang="en-US" altLang="zh-TW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zh-TW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年逾</a:t>
            </a:r>
            <a:r>
              <a:rPr lang="en-US" altLang="zh-TW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11</a:t>
            </a:r>
            <a:r>
              <a:rPr lang="zh-TW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萬人申請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2475" y="3419475"/>
            <a:ext cx="190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2475" y="3419475"/>
            <a:ext cx="190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2475" y="3419475"/>
            <a:ext cx="190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9" name="群組 28"/>
          <p:cNvGrpSpPr/>
          <p:nvPr/>
        </p:nvGrpSpPr>
        <p:grpSpPr>
          <a:xfrm>
            <a:off x="783380" y="1589178"/>
            <a:ext cx="3571900" cy="4554466"/>
            <a:chOff x="783380" y="1589178"/>
            <a:chExt cx="3571900" cy="4554466"/>
          </a:xfrm>
        </p:grpSpPr>
        <p:pic>
          <p:nvPicPr>
            <p:cNvPr id="20486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3380" y="1589178"/>
              <a:ext cx="3571900" cy="4554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矩形 16"/>
            <p:cNvSpPr/>
            <p:nvPr/>
          </p:nvSpPr>
          <p:spPr>
            <a:xfrm>
              <a:off x="925651" y="5643166"/>
              <a:ext cx="1215966" cy="303991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dirty="0">
                <a:ln w="57150">
                  <a:solidFill>
                    <a:schemeClr val="tx1"/>
                  </a:solidFill>
                </a:ln>
                <a:noFill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5000627" y="4429132"/>
            <a:ext cx="3466863" cy="1455186"/>
            <a:chOff x="4572000" y="5357826"/>
            <a:chExt cx="2786082" cy="1169434"/>
          </a:xfrm>
        </p:grpSpPr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6383" t="86770" r="63830" b="2987"/>
            <a:stretch>
              <a:fillRect/>
            </a:stretch>
          </p:blipFill>
          <p:spPr bwMode="auto">
            <a:xfrm>
              <a:off x="4572000" y="5357826"/>
              <a:ext cx="2667019" cy="11694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矩形 18"/>
            <p:cNvSpPr/>
            <p:nvPr/>
          </p:nvSpPr>
          <p:spPr>
            <a:xfrm>
              <a:off x="4572000" y="5715015"/>
              <a:ext cx="2786082" cy="530141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dirty="0">
                <a:ln w="57150">
                  <a:solidFill>
                    <a:schemeClr val="tx1"/>
                  </a:solidFill>
                </a:ln>
                <a:noFill/>
              </a:endParaRPr>
            </a:p>
          </p:txBody>
        </p:sp>
      </p:grpSp>
      <p:sp>
        <p:nvSpPr>
          <p:cNvPr id="25" name="向左箭號 24"/>
          <p:cNvSpPr/>
          <p:nvPr/>
        </p:nvSpPr>
        <p:spPr>
          <a:xfrm rot="10196251">
            <a:off x="2131907" y="5523103"/>
            <a:ext cx="2719418" cy="111194"/>
          </a:xfrm>
          <a:prstGeom prst="leftArrow">
            <a:avLst/>
          </a:prstGeom>
          <a:solidFill>
            <a:srgbClr val="C0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770902" y="160945"/>
            <a:ext cx="2800966" cy="11249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申辦借閱證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3286116" y="183095"/>
            <a:ext cx="1395805" cy="1078881"/>
          </a:xfrm>
          <a:prstGeom prst="roundRect">
            <a:avLst>
              <a:gd name="adj" fmla="val 10000"/>
            </a:avLst>
          </a:prstGeom>
          <a:blipFill rotWithShape="0">
            <a:blip r:embed="rId4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文字方塊 22"/>
          <p:cNvSpPr txBox="1"/>
          <p:nvPr/>
        </p:nvSpPr>
        <p:spPr>
          <a:xfrm>
            <a:off x="150423" y="26189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C00000"/>
                </a:solidFill>
              </a:rPr>
              <a:t>Step</a:t>
            </a:r>
            <a:r>
              <a:rPr lang="en-US" altLang="zh-TW" sz="3600" b="1" dirty="0" smtClean="0">
                <a:solidFill>
                  <a:srgbClr val="FFFFFF"/>
                </a:solidFill>
              </a:rPr>
              <a:t>1</a:t>
            </a:r>
            <a:endParaRPr lang="zh-TW" altLang="en-US" sz="3600" b="1" dirty="0">
              <a:solidFill>
                <a:srgbClr val="FFFFFF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286380" y="428604"/>
            <a:ext cx="314701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1200"/>
              </a:spcBef>
              <a:buSzPct val="80000"/>
              <a:buNone/>
            </a:pP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數位借閱證服務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市鎮">
  <a:themeElements>
    <a:clrScheme name="華麗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市鎮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市鎮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14854</TotalTime>
  <Words>2629</Words>
  <Application>Microsoft Office PowerPoint</Application>
  <PresentationFormat>如螢幕大小 (4:3)</PresentationFormat>
  <Paragraphs>478</Paragraphs>
  <Slides>40</Slides>
  <Notes>3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41" baseType="lpstr">
      <vt:lpstr>市鎮</vt:lpstr>
      <vt:lpstr>PowerPoint 簡報</vt:lpstr>
      <vt:lpstr>PowerPoint 簡報</vt:lpstr>
      <vt:lpstr>PowerPoint 簡報</vt:lpstr>
      <vt:lpstr>(一) 關於國資圖</vt:lpstr>
      <vt:lpstr>(二) 服務範疇</vt:lpstr>
      <vt:lpstr>PowerPoint 簡報</vt:lpstr>
      <vt:lpstr>有哪些數位資源可運用</vt:lpstr>
      <vt:lpstr>如何使用國資圖的數位資源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種子教師推廣成果回饋(1)</vt:lpstr>
      <vt:lpstr>種子教師推廣成果回饋 (2)</vt:lpstr>
      <vt:lpstr>種子教師推廣成果回饋 (3)</vt:lpstr>
      <vt:lpstr>種子教師推廣成果回饋 (4)</vt:lpstr>
      <vt:lpstr>種子教師推廣成果回饋 (5)</vt:lpstr>
      <vt:lpstr>種子教師推廣成果回饋 (6)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a</dc:creator>
  <cp:lastModifiedBy>User</cp:lastModifiedBy>
  <cp:revision>2044</cp:revision>
  <dcterms:created xsi:type="dcterms:W3CDTF">2013-09-16T08:16:05Z</dcterms:created>
  <dcterms:modified xsi:type="dcterms:W3CDTF">2017-01-09T14:10:35Z</dcterms:modified>
</cp:coreProperties>
</file>