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  <p:sldId id="279" r:id="rId9"/>
    <p:sldId id="278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6FF"/>
    <a:srgbClr val="56C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D480F52-CB3C-4201-8311-841B1A2CC156}" type="datetimeFigureOut">
              <a:rPr lang="zh-TW" altLang="en-US" smtClean="0"/>
              <a:pPr/>
              <a:t>2020/2/17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D195D1BF-EAC4-41DA-A0FE-79446082E8E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7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EB5226-AC0E-437C-AA3D-BA67269636A0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25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A249E8-E2AE-4DEA-97CD-B42C84E8874B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3744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870A5-3333-4E94-841D-0F07A3179D82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602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1;p7:notes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2530" name="Google Shape;112;p7:notes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5485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D0A72-2CBB-4486-8D1C-86F25B537CCE}" type="slidenum">
              <a:rPr kumimoji="1"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A0914-478F-4AED-859F-65809ED406B6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72065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1E6635-8209-4C6D-AFC1-0A650296528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180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24419D-CA4D-4303-A1C3-623D19B59DC5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「索書號」又被叫做「排架號」，就像是書在圖書館的地址，讓館員依號碼排架，也讓讀者按號碼找書。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「索書號」的組成最重要的是「分類號」與「作者號」，有些會再加上「特藏號」、冊次號、複本號、館藏登錄號等。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＊分類號：依據分類法（中國圖書分類法，有十大類），按圖書內容給予號碼。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＊作者號：將作者姓名，依四角號碼或五筆檢字法</a:t>
            </a:r>
            <a:r>
              <a:rPr lang="en-US" altLang="zh-TW" smtClean="0"/>
              <a:t>…</a:t>
            </a:r>
            <a:r>
              <a:rPr lang="zh-TW" altLang="en-US" smtClean="0"/>
              <a:t>等方法給予號碼。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＊冊次號：成套的圖書，以</a:t>
            </a:r>
            <a:r>
              <a:rPr lang="en-US" altLang="zh-TW" smtClean="0"/>
              <a:t>v.1</a:t>
            </a:r>
            <a:r>
              <a:rPr lang="zh-TW" altLang="en-US" smtClean="0"/>
              <a:t>、</a:t>
            </a:r>
            <a:r>
              <a:rPr lang="en-US" altLang="zh-TW" smtClean="0"/>
              <a:t>v.2..</a:t>
            </a:r>
            <a:r>
              <a:rPr lang="zh-TW" altLang="en-US" smtClean="0"/>
              <a:t>等標示冊次，</a:t>
            </a:r>
            <a:r>
              <a:rPr lang="en-US" altLang="zh-TW" smtClean="0"/>
              <a:t>v</a:t>
            </a:r>
            <a:r>
              <a:rPr lang="zh-TW" altLang="en-US" smtClean="0"/>
              <a:t>代表冊（</a:t>
            </a:r>
            <a:r>
              <a:rPr lang="en-US" altLang="zh-TW" smtClean="0"/>
              <a:t>volume</a:t>
            </a:r>
            <a:r>
              <a:rPr lang="zh-TW" altLang="en-US" smtClean="0"/>
              <a:t>）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＊複本號：同一館藏地若有相同圖書二本以上，則以複本數</a:t>
            </a:r>
            <a:r>
              <a:rPr lang="en-US" altLang="zh-TW" smtClean="0"/>
              <a:t>(copy)</a:t>
            </a:r>
            <a:r>
              <a:rPr lang="zh-TW" altLang="en-US" smtClean="0"/>
              <a:t>區分，例如</a:t>
            </a:r>
            <a:r>
              <a:rPr lang="en-US" altLang="zh-TW" smtClean="0"/>
              <a:t>c.2</a:t>
            </a:r>
            <a:r>
              <a:rPr lang="zh-TW" altLang="en-US" smtClean="0"/>
              <a:t>代表一館中的第二筆相同的圖書資料。</a:t>
            </a:r>
          </a:p>
        </p:txBody>
      </p:sp>
    </p:spTree>
    <p:extLst>
      <p:ext uri="{BB962C8B-B14F-4D97-AF65-F5344CB8AC3E}">
        <p14:creationId xmlns:p14="http://schemas.microsoft.com/office/powerpoint/2010/main" val="385137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0A554F-BF52-46A0-82D5-318745524CC2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6484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36306-C8A2-41EF-B52B-4A2878C73B50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476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C6E41-AF22-455F-A86C-F1D294F2799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5739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234" y="6459100"/>
            <a:ext cx="3328073" cy="290096"/>
          </a:xfrm>
          <a:prstGeom prst="rect">
            <a:avLst/>
          </a:prstGeom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9234" y="6459100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圖1-2-2　瞭解索書號的意義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39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71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9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5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3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05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16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9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49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-29105"/>
            <a:ext cx="9144000" cy="1213955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29454"/>
            <a:ext cx="9144000" cy="528546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32" y="158148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4216" y="6419475"/>
            <a:ext cx="66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CCA5788-24B1-4ED8-A585-92EBC2ACDFD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39" b="43367" l="83877" r="96136">
                        <a14:backgroundMark x1="88008" y1="31426" x2="85476" y2="37396"/>
                        <a14:backgroundMark x1="87209" y1="31426" x2="91805" y2="31426"/>
                        <a14:backgroundMark x1="86076" y1="34909" x2="87075" y2="4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63" t="28302" r="2721" b="49018"/>
          <a:stretch/>
        </p:blipFill>
        <p:spPr>
          <a:xfrm>
            <a:off x="90764" y="52457"/>
            <a:ext cx="998448" cy="144220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299234" y="6409061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圖1-2-2　瞭解索書號的意義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tpu.edu.tw/Eng/files/online_learn_04.pdf" TargetMode="External"/><Relationship Id="rId2" Type="http://schemas.openxmlformats.org/officeDocument/2006/relationships/hyperlink" Target="http://lib1.ntcu.edu.tw/eplatform/Navigation/ntcu-lib/D/D-5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4BE926-1525-4692-9691-4F296AE5BE3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1530984" y="2424851"/>
            <a:ext cx="510909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kumimoji="0"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1-2-2</a:t>
            </a:r>
          </a:p>
          <a:p>
            <a:r>
              <a:rPr lang="zh-TW" altLang="en-US" sz="4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瞭解索書號的意義</a:t>
            </a:r>
            <a:endParaRPr kumimoji="0"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30984" y="3686735"/>
            <a:ext cx="5384800" cy="1296988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 sz="2000" dirty="0" smtClean="0">
                <a:solidFill>
                  <a:srgbClr val="595959"/>
                </a:solidFill>
              </a:rPr>
              <a:t>教育部增置國小圖書教師輔導與教育訓練計畫</a:t>
            </a:r>
            <a:endParaRPr lang="en-US" altLang="zh-TW" sz="2000" dirty="0" smtClean="0">
              <a:solidFill>
                <a:srgbClr val="595959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TW" altLang="en-US" sz="2000" dirty="0" smtClean="0">
                <a:solidFill>
                  <a:srgbClr val="595959"/>
                </a:solidFill>
              </a:rPr>
              <a:t>圖書資訊利用教育教學綱要及教學設計小組</a:t>
            </a:r>
            <a:endParaRPr lang="en-US" altLang="zh-TW" sz="2000" dirty="0" smtClean="0">
              <a:solidFill>
                <a:srgbClr val="595959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</a:rPr>
              <a:t>設計者：圖書館利用小組</a:t>
            </a:r>
          </a:p>
        </p:txBody>
      </p:sp>
    </p:spTree>
    <p:extLst>
      <p:ext uri="{BB962C8B-B14F-4D97-AF65-F5344CB8AC3E}">
        <p14:creationId xmlns:p14="http://schemas.microsoft.com/office/powerpoint/2010/main" val="33602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1861032"/>
            <a:ext cx="1519238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9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56532"/>
              </p:ext>
            </p:extLst>
          </p:nvPr>
        </p:nvGraphicFramePr>
        <p:xfrm>
          <a:off x="2988093" y="2939877"/>
          <a:ext cx="1781175" cy="2373656"/>
        </p:xfrm>
        <a:graphic>
          <a:graphicData uri="http://schemas.openxmlformats.org/drawingml/2006/table">
            <a:tbl>
              <a:tblPr/>
              <a:tblGrid>
                <a:gridCol w="1781175"/>
              </a:tblGrid>
              <a:tr h="796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974.41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4043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3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v.8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1" lang="en-US" altLang="zh-TW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c.2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7951" name="Group 63"/>
          <p:cNvGrpSpPr>
            <a:grpSpLocks/>
          </p:cNvGrpSpPr>
          <p:nvPr/>
        </p:nvGrpSpPr>
        <p:grpSpPr bwMode="auto">
          <a:xfrm>
            <a:off x="5147469" y="1839908"/>
            <a:ext cx="3744912" cy="2201863"/>
            <a:chOff x="3243" y="799"/>
            <a:chExt cx="2359" cy="1387"/>
          </a:xfrm>
        </p:grpSpPr>
        <p:sp>
          <p:nvSpPr>
            <p:cNvPr id="27670" name="AutoShape 8"/>
            <p:cNvSpPr>
              <a:spLocks noChangeArrowheads="1"/>
            </p:cNvSpPr>
            <p:nvPr/>
          </p:nvSpPr>
          <p:spPr bwMode="auto">
            <a:xfrm>
              <a:off x="3243" y="799"/>
              <a:ext cx="1072" cy="454"/>
            </a:xfrm>
            <a:prstGeom prst="wedgeRectCallout">
              <a:avLst>
                <a:gd name="adj1" fmla="val -63991"/>
                <a:gd name="adj2" fmla="val 152204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36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分類號</a:t>
              </a:r>
              <a:endParaRPr kumimoji="0" lang="zh-TW" altLang="en-US" sz="3600">
                <a:solidFill>
                  <a:srgbClr val="CC00FF"/>
                </a:solidFill>
                <a:latin typeface="金梅毛楷體"/>
                <a:ea typeface="標楷體" pitchFamily="65" charset="-120"/>
              </a:endParaRPr>
            </a:p>
          </p:txBody>
        </p:sp>
        <p:sp>
          <p:nvSpPr>
            <p:cNvPr id="27671" name="Rectangle 36"/>
            <p:cNvSpPr>
              <a:spLocks noChangeArrowheads="1"/>
            </p:cNvSpPr>
            <p:nvPr/>
          </p:nvSpPr>
          <p:spPr bwMode="auto">
            <a:xfrm>
              <a:off x="3379" y="1430"/>
              <a:ext cx="222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zh-TW" altLang="en-US" sz="2400" b="1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  <a:hlinkClick r:id="rId4" action="ppaction://hlinksldjump"/>
                </a:rPr>
                <a:t>按圖書內容給予號碼。</a:t>
              </a:r>
            </a:p>
            <a:p>
              <a:r>
                <a:rPr kumimoji="0" lang="zh-TW" altLang="en-US" sz="2400" b="1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  <a:hlinkClick r:id="rId4" action="ppaction://hlinksldjump"/>
                </a:rPr>
                <a:t>中文圖書分類法，</a:t>
              </a:r>
            </a:p>
            <a:p>
              <a:r>
                <a:rPr kumimoji="0" lang="zh-TW" altLang="en-US" sz="2400" b="1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  <a:hlinkClick r:id="rId4" action="ppaction://hlinksldjump"/>
                </a:rPr>
                <a:t>有十大類。</a:t>
              </a:r>
              <a:endParaRPr kumimoji="0" lang="zh-TW" altLang="en-US" sz="24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7953" name="Group 65"/>
          <p:cNvGrpSpPr>
            <a:grpSpLocks/>
          </p:cNvGrpSpPr>
          <p:nvPr/>
        </p:nvGrpSpPr>
        <p:grpSpPr bwMode="auto">
          <a:xfrm>
            <a:off x="323851" y="4126705"/>
            <a:ext cx="2592387" cy="1895475"/>
            <a:chOff x="249" y="2398"/>
            <a:chExt cx="1633" cy="1194"/>
          </a:xfrm>
        </p:grpSpPr>
        <p:sp>
          <p:nvSpPr>
            <p:cNvPr id="27668" name="AutoShape 20"/>
            <p:cNvSpPr>
              <a:spLocks noChangeArrowheads="1"/>
            </p:cNvSpPr>
            <p:nvPr/>
          </p:nvSpPr>
          <p:spPr bwMode="auto">
            <a:xfrm flipH="1">
              <a:off x="431" y="2398"/>
              <a:ext cx="1043" cy="454"/>
            </a:xfrm>
            <a:prstGeom prst="wedgeRectCallout">
              <a:avLst>
                <a:gd name="adj1" fmla="val -84426"/>
                <a:gd name="adj2" fmla="val -3010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kumimoji="0" lang="zh-TW" altLang="en-US" sz="36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作者號</a:t>
              </a:r>
            </a:p>
          </p:txBody>
        </p:sp>
        <p:sp>
          <p:nvSpPr>
            <p:cNvPr id="27669" name="Rectangle 37"/>
            <p:cNvSpPr>
              <a:spLocks noChangeArrowheads="1"/>
            </p:cNvSpPr>
            <p:nvPr/>
          </p:nvSpPr>
          <p:spPr bwMode="auto">
            <a:xfrm>
              <a:off x="249" y="2952"/>
              <a:ext cx="163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zh-TW" altLang="en-US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將作者姓名，依四角號碼或五筆檢字法</a:t>
              </a:r>
              <a:r>
                <a:rPr kumimoji="0" lang="en-US" altLang="zh-TW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…</a:t>
              </a:r>
              <a:r>
                <a:rPr kumimoji="0" lang="zh-TW" altLang="en-US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等方法給予號碼。 </a:t>
              </a:r>
            </a:p>
          </p:txBody>
        </p:sp>
      </p:grpSp>
      <p:grpSp>
        <p:nvGrpSpPr>
          <p:cNvPr id="37952" name="Group 64"/>
          <p:cNvGrpSpPr>
            <a:grpSpLocks/>
          </p:cNvGrpSpPr>
          <p:nvPr/>
        </p:nvGrpSpPr>
        <p:grpSpPr bwMode="auto">
          <a:xfrm>
            <a:off x="3132138" y="4157497"/>
            <a:ext cx="6011862" cy="2130425"/>
            <a:chOff x="1973" y="2296"/>
            <a:chExt cx="3787" cy="1342"/>
          </a:xfrm>
        </p:grpSpPr>
        <p:sp>
          <p:nvSpPr>
            <p:cNvPr id="27666" name="AutoShape 9"/>
            <p:cNvSpPr>
              <a:spLocks noChangeArrowheads="1"/>
            </p:cNvSpPr>
            <p:nvPr/>
          </p:nvSpPr>
          <p:spPr bwMode="auto">
            <a:xfrm>
              <a:off x="3334" y="2296"/>
              <a:ext cx="1088" cy="680"/>
            </a:xfrm>
            <a:prstGeom prst="wedgeRectCallout">
              <a:avLst>
                <a:gd name="adj1" fmla="val -72241"/>
                <a:gd name="adj2" fmla="val 13134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kumimoji="0" lang="zh-TW" altLang="en-US" sz="36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冊次號</a:t>
              </a:r>
              <a:endParaRPr kumimoji="0" lang="en-US" altLang="zh-TW" sz="3600" b="1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kumimoji="0" lang="zh-TW" altLang="en-US" sz="36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複本號</a:t>
              </a:r>
            </a:p>
          </p:txBody>
        </p:sp>
        <p:sp>
          <p:nvSpPr>
            <p:cNvPr id="27667" name="Rectangle 38"/>
            <p:cNvSpPr>
              <a:spLocks noChangeArrowheads="1"/>
            </p:cNvSpPr>
            <p:nvPr/>
          </p:nvSpPr>
          <p:spPr bwMode="auto">
            <a:xfrm>
              <a:off x="1973" y="3192"/>
              <a:ext cx="378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 altLang="zh-TW" sz="2000" b="1" dirty="0" err="1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v.8</a:t>
              </a:r>
              <a:r>
                <a:rPr kumimoji="0" lang="en-US" altLang="zh-TW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--</a:t>
              </a:r>
              <a:r>
                <a:rPr kumimoji="0" lang="zh-TW" altLang="en-US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冊次號：成套的圖書中的</a:t>
              </a:r>
              <a:r>
                <a:rPr kumimoji="0" lang="zh-TW" altLang="en-US" sz="2000" b="1" dirty="0" smtClean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第</a:t>
              </a:r>
              <a:r>
                <a:rPr kumimoji="0" lang="en-US" altLang="zh-TW" sz="2000" b="1" dirty="0" smtClean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8</a:t>
              </a:r>
              <a:r>
                <a:rPr kumimoji="0" lang="zh-TW" altLang="en-US" sz="2000" b="1" dirty="0" smtClean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冊</a:t>
              </a:r>
              <a:r>
                <a:rPr kumimoji="0" lang="zh-TW" altLang="en-US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</a:p>
            <a:p>
              <a:r>
                <a:rPr kumimoji="0" lang="en-US" altLang="zh-TW" sz="2000" b="1" dirty="0" err="1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c.2</a:t>
              </a:r>
              <a:r>
                <a:rPr kumimoji="0" lang="en-US" altLang="zh-TW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--</a:t>
              </a:r>
              <a:r>
                <a:rPr kumimoji="0" lang="zh-TW" altLang="en-US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複本號：相同的書，在同一圖書館</a:t>
              </a:r>
              <a:r>
                <a:rPr kumimoji="0" lang="zh-TW" altLang="en-US" sz="2000" b="1" dirty="0" smtClean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中有</a:t>
              </a:r>
              <a:r>
                <a:rPr kumimoji="0" lang="zh-TW" altLang="en-US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第</a:t>
              </a:r>
              <a:r>
                <a:rPr kumimoji="0" lang="en-US" altLang="zh-TW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kumimoji="0" lang="zh-TW" altLang="en-US" sz="2000" b="1" dirty="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rPr>
                <a:t>本。</a:t>
              </a:r>
            </a:p>
          </p:txBody>
        </p:sp>
      </p:grpSp>
      <p:sp>
        <p:nvSpPr>
          <p:cNvPr id="27663" name="Rectangle 66"/>
          <p:cNvSpPr>
            <a:spLocks noChangeArrowheads="1"/>
          </p:cNvSpPr>
          <p:nvPr/>
        </p:nvSpPr>
        <p:spPr bwMode="auto">
          <a:xfrm>
            <a:off x="770386" y="1236379"/>
            <a:ext cx="6647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書標上的「</a:t>
            </a:r>
            <a:r>
              <a:rPr kumimoji="0" lang="zh-TW" altLang="en-US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索書號」的數字代表什麼呢？</a:t>
            </a:r>
          </a:p>
        </p:txBody>
      </p:sp>
      <p:sp>
        <p:nvSpPr>
          <p:cNvPr id="27664" name="Line 67"/>
          <p:cNvSpPr>
            <a:spLocks noChangeShapeType="1"/>
          </p:cNvSpPr>
          <p:nvPr/>
        </p:nvSpPr>
        <p:spPr bwMode="auto">
          <a:xfrm>
            <a:off x="2268538" y="2644773"/>
            <a:ext cx="647700" cy="935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6" name="標題 7"/>
          <p:cNvSpPr txBox="1">
            <a:spLocks/>
          </p:cNvSpPr>
          <p:nvPr/>
        </p:nvSpPr>
        <p:spPr>
          <a:xfrm>
            <a:off x="971550" y="288016"/>
            <a:ext cx="4429361" cy="617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解開索書號的密碼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1" y="1220248"/>
            <a:ext cx="689745" cy="692439"/>
          </a:xfrm>
          <a:prstGeom prst="rect">
            <a:avLst/>
          </a:prstGeom>
        </p:spPr>
      </p:pic>
      <p:sp>
        <p:nvSpPr>
          <p:cNvPr id="19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10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54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7"/>
          <p:cNvSpPr>
            <a:spLocks noChangeArrowheads="1"/>
          </p:cNvSpPr>
          <p:nvPr/>
        </p:nvSpPr>
        <p:spPr bwMode="auto">
          <a:xfrm>
            <a:off x="3236913" y="24680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 dirty="0">
              <a:latin typeface="Calibri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40008" name="Group 72"/>
          <p:cNvGrpSpPr>
            <a:grpSpLocks/>
          </p:cNvGrpSpPr>
          <p:nvPr/>
        </p:nvGrpSpPr>
        <p:grpSpPr bwMode="auto">
          <a:xfrm>
            <a:off x="5508625" y="2420938"/>
            <a:ext cx="2665413" cy="1927225"/>
            <a:chOff x="1791" y="436"/>
            <a:chExt cx="1679" cy="1214"/>
          </a:xfrm>
        </p:grpSpPr>
        <p:sp>
          <p:nvSpPr>
            <p:cNvPr id="29705" name="Rectangle 66"/>
            <p:cNvSpPr>
              <a:spLocks noChangeArrowheads="1"/>
            </p:cNvSpPr>
            <p:nvPr/>
          </p:nvSpPr>
          <p:spPr bwMode="auto">
            <a:xfrm>
              <a:off x="2290" y="436"/>
              <a:ext cx="1180" cy="1214"/>
            </a:xfrm>
            <a:prstGeom prst="rect">
              <a:avLst/>
            </a:prstGeom>
            <a:solidFill>
              <a:srgbClr val="81F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2400" b="1">
                  <a:latin typeface="Calibri" pitchFamily="34" charset="0"/>
                  <a:ea typeface="標楷體" pitchFamily="65" charset="-120"/>
                </a:rPr>
                <a:t>特藏號</a:t>
              </a:r>
              <a:endParaRPr kumimoji="0" lang="zh-TW" altLang="en-US" sz="2400">
                <a:latin typeface="Calibri" pitchFamily="34" charset="0"/>
                <a:ea typeface="標楷體" pitchFamily="65" charset="-120"/>
              </a:endParaRPr>
            </a:p>
            <a:p>
              <a:pPr algn="ctr"/>
              <a:r>
                <a:rPr kumimoji="0" lang="zh-TW" altLang="en-US" sz="2400" b="1">
                  <a:latin typeface="Calibri" pitchFamily="34" charset="0"/>
                  <a:ea typeface="標楷體" pitchFamily="65" charset="-120"/>
                </a:rPr>
                <a:t>分類號</a:t>
              </a:r>
              <a:endParaRPr kumimoji="0" lang="zh-TW" altLang="en-US" sz="2400">
                <a:latin typeface="Calibri" pitchFamily="34" charset="0"/>
                <a:ea typeface="標楷體" pitchFamily="65" charset="-120"/>
              </a:endParaRPr>
            </a:p>
            <a:p>
              <a:pPr algn="ctr"/>
              <a:r>
                <a:rPr kumimoji="0" lang="zh-TW" altLang="en-US" sz="2400" b="1">
                  <a:latin typeface="Calibri" pitchFamily="34" charset="0"/>
                  <a:ea typeface="標楷體" pitchFamily="65" charset="-120"/>
                </a:rPr>
                <a:t>作者號</a:t>
              </a:r>
              <a:endParaRPr kumimoji="0" lang="zh-TW" altLang="en-US" sz="2400">
                <a:latin typeface="Calibri" pitchFamily="34" charset="0"/>
                <a:ea typeface="標楷體" pitchFamily="65" charset="-120"/>
              </a:endParaRPr>
            </a:p>
            <a:p>
              <a:pPr algn="ctr"/>
              <a:r>
                <a:rPr kumimoji="0" lang="zh-TW" altLang="en-US" sz="2400" b="1">
                  <a:solidFill>
                    <a:srgbClr val="000000"/>
                  </a:solidFill>
                  <a:latin typeface="Calibri" pitchFamily="34" charset="0"/>
                  <a:ea typeface="標楷體" pitchFamily="65" charset="-120"/>
                </a:rPr>
                <a:t>複本號</a:t>
              </a:r>
              <a:endParaRPr kumimoji="0" lang="zh-TW" altLang="en-US" sz="2400">
                <a:latin typeface="Calibri" pitchFamily="34" charset="0"/>
                <a:ea typeface="標楷體" pitchFamily="65" charset="-120"/>
              </a:endParaRPr>
            </a:p>
            <a:p>
              <a:pPr algn="ctr"/>
              <a:r>
                <a:rPr kumimoji="0" lang="zh-TW" altLang="en-US" sz="2400" b="1">
                  <a:latin typeface="Calibri" pitchFamily="34" charset="0"/>
                  <a:ea typeface="標楷體" pitchFamily="65" charset="-120"/>
                </a:rPr>
                <a:t>館藏登錄號</a:t>
              </a:r>
            </a:p>
          </p:txBody>
        </p:sp>
        <p:sp>
          <p:nvSpPr>
            <p:cNvPr id="29706" name="AutoShape 68"/>
            <p:cNvSpPr>
              <a:spLocks noChangeArrowheads="1"/>
            </p:cNvSpPr>
            <p:nvPr/>
          </p:nvSpPr>
          <p:spPr bwMode="auto">
            <a:xfrm>
              <a:off x="1791" y="935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dirty="0">
                <a:latin typeface="Calibri" pitchFamily="34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515938" y="4830290"/>
            <a:ext cx="8281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zh-TW" altLang="en-US" sz="2000" b="1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特藏號</a:t>
            </a:r>
            <a:r>
              <a:rPr kumimoji="0" lang="zh-TW" altLang="en-US" sz="20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與一般圖書區分，通常會另成一區，方便特定目的之使用。</a:t>
            </a:r>
          </a:p>
          <a:p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        例如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R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代表參考工具書、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Ｊ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代表兒童書、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代表期刊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en-US" sz="20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kumimoji="0" lang="zh-TW" altLang="en-US" sz="20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一般來說，參考工具書不外借，限館內使用。</a:t>
            </a: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515938" y="5897090"/>
            <a:ext cx="589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zh-TW" altLang="en-US" sz="2000" b="1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館藏登錄號</a:t>
            </a:r>
            <a:r>
              <a:rPr kumimoji="0" lang="zh-TW" altLang="en-US" sz="20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圖書在館藏編目時，給予的條碼號。</a:t>
            </a:r>
            <a:r>
              <a:rPr kumimoji="0" lang="zh-TW" altLang="en-US" sz="20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0001" name="Rectangle 65"/>
          <p:cNvSpPr>
            <a:spLocks noChangeArrowheads="1"/>
          </p:cNvSpPr>
          <p:nvPr/>
        </p:nvSpPr>
        <p:spPr bwMode="auto">
          <a:xfrm>
            <a:off x="3708400" y="2420938"/>
            <a:ext cx="1512888" cy="1927225"/>
          </a:xfrm>
          <a:prstGeom prst="rect">
            <a:avLst/>
          </a:prstGeom>
          <a:solidFill>
            <a:srgbClr val="81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400" b="1" dirty="0">
                <a:latin typeface="Calibri" pitchFamily="34" charset="0"/>
                <a:ea typeface="微軟正黑體" panose="020B0604030504040204" pitchFamily="34" charset="-120"/>
              </a:rPr>
              <a:t>R</a:t>
            </a:r>
          </a:p>
          <a:p>
            <a:pPr algn="ctr"/>
            <a:r>
              <a:rPr kumimoji="0" lang="en-US" altLang="zh-TW" sz="2400" b="1" dirty="0">
                <a:latin typeface="Calibri" pitchFamily="34" charset="0"/>
                <a:ea typeface="微軟正黑體" panose="020B0604030504040204" pitchFamily="34" charset="-120"/>
              </a:rPr>
              <a:t>802.3</a:t>
            </a:r>
          </a:p>
          <a:p>
            <a:pPr algn="ctr"/>
            <a:r>
              <a:rPr kumimoji="0" lang="en-US" altLang="zh-TW" sz="2400" b="1" dirty="0">
                <a:latin typeface="Calibri" pitchFamily="34" charset="0"/>
                <a:ea typeface="微軟正黑體" panose="020B0604030504040204" pitchFamily="34" charset="-120"/>
              </a:rPr>
              <a:t>6064</a:t>
            </a:r>
          </a:p>
          <a:p>
            <a:pPr algn="ctr"/>
            <a:r>
              <a:rPr kumimoji="0" lang="en-US" altLang="zh-TW" sz="2400" b="1" dirty="0">
                <a:latin typeface="Calibri" pitchFamily="34" charset="0"/>
                <a:ea typeface="微軟正黑體" panose="020B0604030504040204" pitchFamily="34" charset="-120"/>
              </a:rPr>
              <a:t>c.2</a:t>
            </a:r>
          </a:p>
          <a:p>
            <a:pPr algn="ctr"/>
            <a:r>
              <a:rPr kumimoji="0" lang="en-US" altLang="zh-TW" sz="2400" b="1" dirty="0">
                <a:latin typeface="Calibri" pitchFamily="34" charset="0"/>
                <a:ea typeface="微軟正黑體" panose="020B0604030504040204" pitchFamily="34" charset="-120"/>
              </a:rPr>
              <a:t>0007882</a:t>
            </a:r>
          </a:p>
        </p:txBody>
      </p:sp>
      <p:pic>
        <p:nvPicPr>
          <p:cNvPr id="29702" name="Picture 75" descr="圖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89" y="1311360"/>
            <a:ext cx="27051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6"/>
          <p:cNvSpPr>
            <a:spLocks noChangeArrowheads="1"/>
          </p:cNvSpPr>
          <p:nvPr/>
        </p:nvSpPr>
        <p:spPr bwMode="auto">
          <a:xfrm>
            <a:off x="3757613" y="1584325"/>
            <a:ext cx="352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CC00FF"/>
                </a:solidFill>
                <a:latin typeface="Calibri" pitchFamily="34" charset="0"/>
                <a:ea typeface="標楷體" pitchFamily="65" charset="-120"/>
              </a:rPr>
              <a:t>※</a:t>
            </a:r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較複雜的「索書號」！</a:t>
            </a:r>
          </a:p>
        </p:txBody>
      </p:sp>
      <p:sp>
        <p:nvSpPr>
          <p:cNvPr id="12" name="標題 7"/>
          <p:cNvSpPr txBox="1">
            <a:spLocks/>
          </p:cNvSpPr>
          <p:nvPr/>
        </p:nvSpPr>
        <p:spPr>
          <a:xfrm>
            <a:off x="971550" y="288016"/>
            <a:ext cx="4429361" cy="617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解開索書號的密碼</a:t>
            </a:r>
          </a:p>
        </p:txBody>
      </p:sp>
      <p:sp>
        <p:nvSpPr>
          <p:cNvPr id="14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11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24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5" grpId="0"/>
      <p:bldP spid="40006" grpId="0"/>
      <p:bldP spid="400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"/>
          <p:cNvSpPr>
            <a:spLocks noChangeArrowheads="1"/>
          </p:cNvSpPr>
          <p:nvPr/>
        </p:nvSpPr>
        <p:spPr bwMode="auto">
          <a:xfrm>
            <a:off x="820817" y="1218304"/>
            <a:ext cx="5570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你</a:t>
            </a:r>
            <a:r>
              <a:rPr kumimoji="0" lang="zh-TW" altLang="en-US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知道</a:t>
            </a:r>
            <a:r>
              <a:rPr kumimoji="0" lang="zh-TW" altLang="en-US" sz="2800" b="1" dirty="0">
                <a:solidFill>
                  <a:srgbClr val="CC00FF"/>
                </a:solidFill>
                <a:latin typeface="Calibri" pitchFamily="34" charset="0"/>
                <a:ea typeface="標楷體" pitchFamily="65" charset="-120"/>
              </a:rPr>
              <a:t>索書號</a:t>
            </a:r>
            <a:r>
              <a:rPr kumimoji="0" lang="zh-TW" altLang="en-US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和</a:t>
            </a:r>
            <a:r>
              <a:rPr kumimoji="0" lang="zh-TW" altLang="en-US" sz="2800" b="1" dirty="0">
                <a:solidFill>
                  <a:srgbClr val="CC00FF"/>
                </a:solidFill>
                <a:latin typeface="Calibri" pitchFamily="34" charset="0"/>
                <a:ea typeface="標楷體" pitchFamily="65" charset="-120"/>
              </a:rPr>
              <a:t>分類號</a:t>
            </a:r>
            <a:r>
              <a:rPr kumimoji="0" lang="zh-TW" altLang="en-US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標楷體" pitchFamily="65" charset="-120"/>
              </a:rPr>
              <a:t>的差別嗎？</a:t>
            </a:r>
          </a:p>
        </p:txBody>
      </p: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654051" y="3017886"/>
            <a:ext cx="8461375" cy="865187"/>
            <a:chOff x="419" y="1817"/>
            <a:chExt cx="5330" cy="545"/>
          </a:xfrm>
        </p:grpSpPr>
        <p:sp>
          <p:nvSpPr>
            <p:cNvPr id="31752" name="Rectangle 9"/>
            <p:cNvSpPr>
              <a:spLocks noChangeArrowheads="1"/>
            </p:cNvSpPr>
            <p:nvPr/>
          </p:nvSpPr>
          <p:spPr bwMode="auto">
            <a:xfrm>
              <a:off x="1916" y="1823"/>
              <a:ext cx="38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zh-TW" altLang="en-US" sz="3600" b="1" dirty="0">
                  <a:solidFill>
                    <a:srgbClr val="000066"/>
                  </a:solidFill>
                  <a:latin typeface="Calibri" pitchFamily="34" charset="0"/>
                  <a:ea typeface="標楷體" pitchFamily="65" charset="-120"/>
                </a:rPr>
                <a:t>可知該書在圖書館的位置！</a:t>
              </a:r>
            </a:p>
          </p:txBody>
        </p:sp>
        <p:sp>
          <p:nvSpPr>
            <p:cNvPr id="31753" name="Oval 12"/>
            <p:cNvSpPr>
              <a:spLocks noChangeArrowheads="1"/>
            </p:cNvSpPr>
            <p:nvPr/>
          </p:nvSpPr>
          <p:spPr bwMode="auto">
            <a:xfrm>
              <a:off x="419" y="1817"/>
              <a:ext cx="1497" cy="545"/>
            </a:xfrm>
            <a:prstGeom prst="round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zh-TW" alt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  <a:ea typeface="標楷體" pitchFamily="65" charset="-120"/>
                </a:rPr>
                <a:t>索書號</a:t>
              </a:r>
            </a:p>
          </p:txBody>
        </p:sp>
      </p:grp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820817" y="2234305"/>
            <a:ext cx="6262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zh-TW" altLang="en-US" sz="2400" b="1" dirty="0">
                <a:latin typeface="Calibri" pitchFamily="34" charset="0"/>
                <a:ea typeface="標楷體" pitchFamily="65" charset="-120"/>
              </a:rPr>
              <a:t>索書號是書標上的整組號碼，它包含分類號</a:t>
            </a:r>
            <a:r>
              <a:rPr kumimoji="0" lang="zh-TW" altLang="en-US" b="1" dirty="0">
                <a:latin typeface="Calibri" pitchFamily="34" charset="0"/>
                <a:ea typeface="標楷體" pitchFamily="65" charset="-120"/>
              </a:rPr>
              <a:t>！</a:t>
            </a: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654051" y="4362993"/>
            <a:ext cx="7572492" cy="865188"/>
            <a:chOff x="539750" y="4209455"/>
            <a:chExt cx="7572492" cy="865188"/>
          </a:xfrm>
        </p:grpSpPr>
        <p:sp>
          <p:nvSpPr>
            <p:cNvPr id="31750" name="Oval 15"/>
            <p:cNvSpPr>
              <a:spLocks noChangeArrowheads="1"/>
            </p:cNvSpPr>
            <p:nvPr/>
          </p:nvSpPr>
          <p:spPr bwMode="auto">
            <a:xfrm>
              <a:off x="539750" y="4209455"/>
              <a:ext cx="2376488" cy="865188"/>
            </a:xfrm>
            <a:prstGeom prst="round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zh-TW" alt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  <a:ea typeface="標楷體" pitchFamily="65" charset="-120"/>
                </a:rPr>
                <a:t>分類號</a:t>
              </a:r>
            </a:p>
          </p:txBody>
        </p:sp>
        <p:sp>
          <p:nvSpPr>
            <p:cNvPr id="31751" name="Rectangle 16"/>
            <p:cNvSpPr>
              <a:spLocks noChangeArrowheads="1"/>
            </p:cNvSpPr>
            <p:nvPr/>
          </p:nvSpPr>
          <p:spPr bwMode="auto">
            <a:xfrm>
              <a:off x="3071929" y="4253144"/>
              <a:ext cx="504031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3600" b="1" dirty="0">
                  <a:solidFill>
                    <a:srgbClr val="000066"/>
                  </a:solidFill>
                  <a:latin typeface="Calibri" pitchFamily="34" charset="0"/>
                  <a:ea typeface="標楷體" pitchFamily="65" charset="-120"/>
                </a:rPr>
                <a:t>可知該書的內容主題！</a:t>
              </a:r>
            </a:p>
          </p:txBody>
        </p:sp>
      </p:grpSp>
      <p:sp>
        <p:nvSpPr>
          <p:cNvPr id="11" name="標題 7"/>
          <p:cNvSpPr txBox="1">
            <a:spLocks/>
          </p:cNvSpPr>
          <p:nvPr/>
        </p:nvSpPr>
        <p:spPr>
          <a:xfrm>
            <a:off x="971550" y="288016"/>
            <a:ext cx="4429361" cy="617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解開索書號的密碼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1" y="1220248"/>
            <a:ext cx="689745" cy="692439"/>
          </a:xfrm>
          <a:prstGeom prst="rect">
            <a:avLst/>
          </a:prstGeom>
        </p:spPr>
      </p:pic>
      <p:sp>
        <p:nvSpPr>
          <p:cNvPr id="14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12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13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38200" y="2081195"/>
            <a:ext cx="6599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3525" indent="-263525"/>
            <a:r>
              <a:rPr lang="en-US" altLang="zh-TW" sz="2400" b="1" dirty="0">
                <a:solidFill>
                  <a:srgbClr val="811409"/>
                </a:solidFill>
                <a:ea typeface="微軟正黑體" panose="020B0604030504040204" pitchFamily="34" charset="-120"/>
                <a:sym typeface="Wingdings 2" pitchFamily="18" charset="2"/>
              </a:rPr>
              <a:t>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圖書排架時，由 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000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總類到 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900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藝術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類，要按分類號</a:t>
            </a:r>
            <a:r>
              <a:rPr lang="zh-TW" altLang="en-US" sz="2400" b="1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由小到大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的順序來排，如果「分類號」相同，再按「作者號」來排。</a:t>
            </a:r>
          </a:p>
        </p:txBody>
      </p:sp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885996" y="1313800"/>
            <a:ext cx="36750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2800" b="1" dirty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如何在書架之間找書</a:t>
            </a:r>
            <a:r>
              <a:rPr lang="zh-TW" altLang="en-US" sz="2800" b="1" dirty="0">
                <a:solidFill>
                  <a:srgbClr val="990000"/>
                </a:solidFill>
                <a:ea typeface="標楷體" pitchFamily="65" charset="-120"/>
              </a:rPr>
              <a:t>？</a:t>
            </a:r>
          </a:p>
        </p:txBody>
      </p:sp>
      <p:pic>
        <p:nvPicPr>
          <p:cNvPr id="42057" name="Picture 73" descr="圖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397" y="3471068"/>
            <a:ext cx="6791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838200" y="4838627"/>
            <a:ext cx="74457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3525" indent="-263525"/>
            <a:r>
              <a:rPr lang="en-US" altLang="zh-TW" sz="2400" b="1" dirty="0">
                <a:solidFill>
                  <a:srgbClr val="800000"/>
                </a:solidFill>
                <a:ea typeface="微軟正黑體" panose="020B0604030504040204" pitchFamily="34" charset="-120"/>
                <a:sym typeface="Wingdings 2" pitchFamily="18" charset="2"/>
              </a:rPr>
              <a:t></a:t>
            </a:r>
            <a:r>
              <a:rPr kumimoji="0"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找書時，依據索書號到藏書區：</a:t>
            </a:r>
          </a:p>
          <a:p>
            <a:pPr marL="263525" indent="-263525"/>
            <a:r>
              <a:rPr kumimoji="0"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一般書架排列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採</a:t>
            </a:r>
            <a:r>
              <a:rPr kumimoji="0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Z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走向</a:t>
            </a:r>
            <a:r>
              <a:rPr kumimoji="0"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，找到每一書櫃的</a:t>
            </a:r>
            <a:r>
              <a:rPr kumimoji="0" lang="zh-TW" altLang="en-US" sz="2400" b="1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分類號標籤</a:t>
            </a:r>
            <a:r>
              <a:rPr kumimoji="0"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，看其分類號範圍，就可以找到書了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5" y="1297203"/>
            <a:ext cx="689745" cy="692439"/>
          </a:xfrm>
          <a:prstGeom prst="rect">
            <a:avLst/>
          </a:prstGeom>
        </p:spPr>
      </p:pic>
      <p:sp>
        <p:nvSpPr>
          <p:cNvPr id="11" name="標題 7"/>
          <p:cNvSpPr txBox="1">
            <a:spLocks/>
          </p:cNvSpPr>
          <p:nvPr/>
        </p:nvSpPr>
        <p:spPr>
          <a:xfrm>
            <a:off x="971550" y="288016"/>
            <a:ext cx="4429361" cy="617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解開索書號的密碼</a:t>
            </a:r>
          </a:p>
        </p:txBody>
      </p:sp>
      <p:sp>
        <p:nvSpPr>
          <p:cNvPr id="12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13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337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7486697" y="1296460"/>
            <a:ext cx="1800225" cy="1206500"/>
          </a:xfrm>
          <a:prstGeom prst="irregularSeal1">
            <a:avLst/>
          </a:prstGeom>
          <a:solidFill>
            <a:srgbClr val="FF99FF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400" b="1" dirty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書標</a:t>
            </a:r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6638972" y="3620256"/>
            <a:ext cx="1944688" cy="1206500"/>
          </a:xfrm>
          <a:prstGeom prst="irregularSeal1">
            <a:avLst/>
          </a:prstGeom>
          <a:solidFill>
            <a:srgbClr val="FF99FF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400" b="1" dirty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862.59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4051300" y="1477229"/>
            <a:ext cx="381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</a:t>
            </a:r>
            <a:r>
              <a:rPr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請問</a:t>
            </a:r>
            <a:r>
              <a:rPr kumimoji="0" lang="zh-TW" altLang="en-US" sz="24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這張標籤</a:t>
            </a:r>
            <a:r>
              <a:rPr kumimoji="0"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叫什麼</a:t>
            </a:r>
            <a:r>
              <a:rPr kumimoji="0"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35853" name="Line 50"/>
          <p:cNvSpPr>
            <a:spLocks noChangeShapeType="1"/>
          </p:cNvSpPr>
          <p:nvPr/>
        </p:nvSpPr>
        <p:spPr bwMode="auto">
          <a:xfrm flipV="1">
            <a:off x="2608144" y="1848408"/>
            <a:ext cx="1183377" cy="6971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3087688" y="4972615"/>
            <a:ext cx="38019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</a:t>
            </a:r>
            <a:r>
              <a:rPr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請問</a:t>
            </a:r>
            <a:r>
              <a:rPr lang="en-US" altLang="zh-TW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9088</a:t>
            </a:r>
            <a:r>
              <a:rPr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代表什麼意思</a:t>
            </a:r>
            <a:r>
              <a:rPr kumimoji="0" lang="zh-TW" altLang="en-US" sz="24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kumimoji="0" lang="zh-TW" altLang="en-US" sz="24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864" name="AutoShape 72"/>
          <p:cNvSpPr>
            <a:spLocks noChangeArrowheads="1"/>
          </p:cNvSpPr>
          <p:nvPr/>
        </p:nvSpPr>
        <p:spPr bwMode="auto">
          <a:xfrm>
            <a:off x="6709172" y="4648349"/>
            <a:ext cx="2193925" cy="923925"/>
          </a:xfrm>
          <a:prstGeom prst="irregularSeal1">
            <a:avLst/>
          </a:prstGeom>
          <a:solidFill>
            <a:srgbClr val="FF99FF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400" b="1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作者號</a:t>
            </a:r>
            <a:endParaRPr kumimoji="0" lang="zh-TW" altLang="en-US" sz="2400" b="1" dirty="0">
              <a:solidFill>
                <a:srgbClr val="99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5849" name="Text Box 15"/>
          <p:cNvSpPr txBox="1">
            <a:spLocks noChangeArrowheads="1"/>
          </p:cNvSpPr>
          <p:nvPr/>
        </p:nvSpPr>
        <p:spPr bwMode="auto">
          <a:xfrm>
            <a:off x="3087688" y="4315691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</a:t>
            </a:r>
            <a:r>
              <a:rPr kumimoji="0"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請問哪個號碼是分類號？</a:t>
            </a:r>
          </a:p>
        </p:txBody>
      </p:sp>
      <p:pic>
        <p:nvPicPr>
          <p:cNvPr id="35850" name="Picture 93" descr="圖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522" y="4387059"/>
            <a:ext cx="1438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圖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1444" y="1723853"/>
            <a:ext cx="9810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71"/>
          <p:cNvSpPr txBox="1">
            <a:spLocks noChangeArrowheads="1"/>
          </p:cNvSpPr>
          <p:nvPr/>
        </p:nvSpPr>
        <p:spPr bwMode="auto">
          <a:xfrm>
            <a:off x="3087688" y="5508090"/>
            <a:ext cx="321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</a:t>
            </a:r>
            <a:r>
              <a:rPr lang="en-US" altLang="zh-TW" sz="2400" b="1" dirty="0" err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v.4</a:t>
            </a:r>
            <a:r>
              <a:rPr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代表什麼意思</a:t>
            </a:r>
            <a:r>
              <a:rPr kumimoji="0"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3" name="AutoShape 72"/>
          <p:cNvSpPr>
            <a:spLocks noChangeArrowheads="1"/>
          </p:cNvSpPr>
          <p:nvPr/>
        </p:nvSpPr>
        <p:spPr bwMode="auto">
          <a:xfrm>
            <a:off x="6389735" y="5449429"/>
            <a:ext cx="2193925" cy="923925"/>
          </a:xfrm>
          <a:prstGeom prst="irregularSeal1">
            <a:avLst/>
          </a:prstGeom>
          <a:solidFill>
            <a:srgbClr val="FF99FF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400" b="1" dirty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冊次號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522" y="137163"/>
            <a:ext cx="2397125" cy="904875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051300" y="2138618"/>
            <a:ext cx="381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 b="1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</a:t>
            </a:r>
            <a:r>
              <a:rPr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請問上面的整組數字稱為什麼</a:t>
            </a:r>
            <a:r>
              <a:rPr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7134376" y="2408953"/>
            <a:ext cx="1800225" cy="1206500"/>
          </a:xfrm>
          <a:prstGeom prst="irregularSeal1">
            <a:avLst/>
          </a:prstGeom>
          <a:solidFill>
            <a:srgbClr val="FF99FF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 dirty="0" smtClean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索書</a:t>
            </a:r>
            <a:r>
              <a:rPr lang="zh-TW" altLang="en-US" sz="2400" b="1" dirty="0">
                <a:solidFill>
                  <a:srgbClr val="990000"/>
                </a:solidFill>
                <a:latin typeface="Times New Roman" pitchFamily="18" charset="0"/>
                <a:ea typeface="標楷體" pitchFamily="65" charset="-120"/>
              </a:rPr>
              <a:t>號</a:t>
            </a:r>
            <a:endParaRPr kumimoji="0" lang="zh-TW" altLang="en-US" sz="2400" b="1" dirty="0">
              <a:solidFill>
                <a:srgbClr val="99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 flipV="1">
            <a:off x="2608144" y="4611680"/>
            <a:ext cx="494419" cy="30465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1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14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24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0" grpId="0" animBg="1"/>
      <p:bldP spid="33837" grpId="0" animBg="1"/>
      <p:bldP spid="35851" grpId="0"/>
      <p:bldP spid="35853" grpId="0" animBg="1"/>
      <p:bldP spid="33863" grpId="0"/>
      <p:bldP spid="33864" grpId="0" animBg="1"/>
      <p:bldP spid="35849" grpId="0"/>
      <p:bldP spid="2" grpId="0"/>
      <p:bldP spid="3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7"/>
          <p:cNvSpPr txBox="1">
            <a:spLocks noChangeArrowheads="1"/>
          </p:cNvSpPr>
          <p:nvPr/>
        </p:nvSpPr>
        <p:spPr bwMode="auto">
          <a:xfrm>
            <a:off x="395287" y="1333819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  <a:sym typeface="Wingdings 2" pitchFamily="18" charset="2"/>
              </a:rPr>
              <a:t></a:t>
            </a:r>
            <a:r>
              <a:rPr kumimoji="0" lang="zh-TW" altLang="en-US" sz="2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請照順序排排</a:t>
            </a:r>
            <a:r>
              <a:rPr kumimoji="0" lang="zh-TW" altLang="en-US" sz="24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看這幾本書？</a:t>
            </a:r>
            <a:endParaRPr kumimoji="0" lang="zh-TW" altLang="en-US" sz="24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6030" name="Group 190"/>
          <p:cNvGraphicFramePr>
            <a:graphicFrameLocks noGrp="1"/>
          </p:cNvGraphicFramePr>
          <p:nvPr/>
        </p:nvGraphicFramePr>
        <p:xfrm>
          <a:off x="971550" y="4292600"/>
          <a:ext cx="1152525" cy="1378080"/>
        </p:xfrm>
        <a:graphic>
          <a:graphicData uri="http://schemas.openxmlformats.org/drawingml/2006/table">
            <a:tbl>
              <a:tblPr/>
              <a:tblGrid>
                <a:gridCol w="1152525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370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5708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7901" name="Group 165"/>
          <p:cNvGrpSpPr>
            <a:grpSpLocks/>
          </p:cNvGrpSpPr>
          <p:nvPr/>
        </p:nvGrpSpPr>
        <p:grpSpPr bwMode="auto">
          <a:xfrm>
            <a:off x="1187450" y="2420938"/>
            <a:ext cx="5834063" cy="466725"/>
            <a:chOff x="748" y="1525"/>
            <a:chExt cx="3675" cy="294"/>
          </a:xfrm>
        </p:grpSpPr>
        <p:sp>
          <p:nvSpPr>
            <p:cNvPr id="37937" name="Text Box 79"/>
            <p:cNvSpPr txBox="1">
              <a:spLocks noChangeArrowheads="1"/>
            </p:cNvSpPr>
            <p:nvPr/>
          </p:nvSpPr>
          <p:spPr bwMode="auto">
            <a:xfrm>
              <a:off x="748" y="1525"/>
              <a:ext cx="681" cy="2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順序</a:t>
              </a:r>
              <a:r>
                <a:rPr kumimoji="0" lang="en-US" altLang="zh-TW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1</a:t>
              </a:r>
            </a:p>
          </p:txBody>
        </p:sp>
        <p:sp>
          <p:nvSpPr>
            <p:cNvPr id="37938" name="Text Box 80"/>
            <p:cNvSpPr txBox="1">
              <a:spLocks noChangeArrowheads="1"/>
            </p:cNvSpPr>
            <p:nvPr/>
          </p:nvSpPr>
          <p:spPr bwMode="auto">
            <a:xfrm>
              <a:off x="1746" y="1525"/>
              <a:ext cx="681" cy="2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順序</a:t>
              </a:r>
              <a:r>
                <a:rPr kumimoji="0" lang="en-US" altLang="zh-TW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  <p:sp>
          <p:nvSpPr>
            <p:cNvPr id="37939" name="Text Box 81"/>
            <p:cNvSpPr txBox="1">
              <a:spLocks noChangeArrowheads="1"/>
            </p:cNvSpPr>
            <p:nvPr/>
          </p:nvSpPr>
          <p:spPr bwMode="auto">
            <a:xfrm>
              <a:off x="2744" y="1525"/>
              <a:ext cx="681" cy="2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順序</a:t>
              </a:r>
              <a:r>
                <a:rPr kumimoji="0" lang="en-US" altLang="zh-TW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37940" name="Text Box 82"/>
            <p:cNvSpPr txBox="1">
              <a:spLocks noChangeArrowheads="1"/>
            </p:cNvSpPr>
            <p:nvPr/>
          </p:nvSpPr>
          <p:spPr bwMode="auto">
            <a:xfrm>
              <a:off x="3742" y="1525"/>
              <a:ext cx="681" cy="29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TW" altLang="en-US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順序</a:t>
              </a:r>
              <a:r>
                <a:rPr kumimoji="0" lang="en-US" altLang="zh-TW" sz="2400" b="1">
                  <a:solidFill>
                    <a:srgbClr val="CC00FF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</p:grpSp>
      <p:graphicFrame>
        <p:nvGraphicFramePr>
          <p:cNvPr id="36016" name="Group 176"/>
          <p:cNvGraphicFramePr>
            <a:graphicFrameLocks noGrp="1"/>
          </p:cNvGraphicFramePr>
          <p:nvPr/>
        </p:nvGraphicFramePr>
        <p:xfrm>
          <a:off x="2627313" y="4292600"/>
          <a:ext cx="1152525" cy="1378080"/>
        </p:xfrm>
        <a:graphic>
          <a:graphicData uri="http://schemas.openxmlformats.org/drawingml/2006/table">
            <a:tbl>
              <a:tblPr/>
              <a:tblGrid>
                <a:gridCol w="1152525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370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5702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21" name="Group 181"/>
          <p:cNvGraphicFramePr>
            <a:graphicFrameLocks noGrp="1"/>
          </p:cNvGraphicFramePr>
          <p:nvPr/>
        </p:nvGraphicFramePr>
        <p:xfrm>
          <a:off x="4356100" y="4292600"/>
          <a:ext cx="1152525" cy="1378080"/>
        </p:xfrm>
        <a:graphic>
          <a:graphicData uri="http://schemas.openxmlformats.org/drawingml/2006/table">
            <a:tbl>
              <a:tblPr/>
              <a:tblGrid>
                <a:gridCol w="1152525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369.9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9327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27" name="Group 187"/>
          <p:cNvGraphicFramePr>
            <a:graphicFrameLocks noGrp="1"/>
          </p:cNvGraphicFramePr>
          <p:nvPr/>
        </p:nvGraphicFramePr>
        <p:xfrm>
          <a:off x="6011863" y="4292600"/>
          <a:ext cx="1152525" cy="1378080"/>
        </p:xfrm>
        <a:graphic>
          <a:graphicData uri="http://schemas.openxmlformats.org/drawingml/2006/table">
            <a:tbl>
              <a:tblPr/>
              <a:tblGrid>
                <a:gridCol w="1152525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370.1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1235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rgbClr val="26B1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967" name="Line 127"/>
          <p:cNvSpPr>
            <a:spLocks noChangeShapeType="1"/>
          </p:cNvSpPr>
          <p:nvPr/>
        </p:nvSpPr>
        <p:spPr bwMode="auto">
          <a:xfrm rot="10800000" flipH="1" flipV="1">
            <a:off x="1763713" y="2997200"/>
            <a:ext cx="3095625" cy="10795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5968" name="Line 128"/>
          <p:cNvSpPr>
            <a:spLocks noChangeShapeType="1"/>
          </p:cNvSpPr>
          <p:nvPr/>
        </p:nvSpPr>
        <p:spPr bwMode="auto">
          <a:xfrm rot="10800000" flipV="1">
            <a:off x="1476375" y="2997200"/>
            <a:ext cx="3455988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5969" name="Line 129"/>
          <p:cNvSpPr>
            <a:spLocks noChangeShapeType="1"/>
          </p:cNvSpPr>
          <p:nvPr/>
        </p:nvSpPr>
        <p:spPr bwMode="auto">
          <a:xfrm rot="10800000" flipV="1">
            <a:off x="3132138" y="2997200"/>
            <a:ext cx="71437" cy="10795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5970" name="Line 130"/>
          <p:cNvSpPr>
            <a:spLocks noChangeShapeType="1"/>
          </p:cNvSpPr>
          <p:nvPr/>
        </p:nvSpPr>
        <p:spPr bwMode="auto">
          <a:xfrm rot="10800000" flipV="1">
            <a:off x="6516688" y="2997200"/>
            <a:ext cx="0" cy="10795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522" y="137163"/>
            <a:ext cx="2397125" cy="904875"/>
          </a:xfrm>
          <a:prstGeom prst="rect">
            <a:avLst/>
          </a:prstGeom>
        </p:spPr>
      </p:pic>
      <p:sp>
        <p:nvSpPr>
          <p:cNvPr id="20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15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67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67" grpId="0" animBg="1"/>
      <p:bldP spid="35968" grpId="0" animBg="1"/>
      <p:bldP spid="35969" grpId="0" animBg="1"/>
      <p:bldP spid="359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2251" y="1279482"/>
            <a:ext cx="8714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800" b="1" kern="100" dirty="0" smtClean="0">
                <a:latin typeface="標楷體" panose="03000509000000000000" pitchFamily="65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800" b="1" kern="100" dirty="0">
                <a:latin typeface="標楷體" panose="03000509000000000000" pitchFamily="65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zh-TW" sz="28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國立臺中教育大學圖書館</a:t>
            </a:r>
            <a:r>
              <a:rPr lang="en-US" altLang="zh-TW" sz="2800" u="sng" kern="100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sz="2800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lib1.ntcu.edu.tw</a:t>
            </a:r>
            <a:r>
              <a:rPr lang="en-US" altLang="zh-TW" sz="2800" u="sng" kern="100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altLang="zh-TW" sz="2800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eplatform</a:t>
            </a:r>
            <a:r>
              <a:rPr lang="en-US" altLang="zh-TW" sz="2800" u="sng" kern="100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/Navigation/</a:t>
            </a:r>
            <a:r>
              <a:rPr lang="en-US" altLang="zh-TW" sz="2800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ntcu</a:t>
            </a:r>
            <a:r>
              <a:rPr lang="en-US" altLang="zh-TW" sz="2800" u="sng" kern="100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-lib/D/D-</a:t>
            </a:r>
            <a:r>
              <a:rPr lang="en-US" altLang="zh-TW" sz="2800" u="sng" kern="100" dirty="0" err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5.html</a:t>
            </a:r>
            <a:endParaRPr lang="zh-TW" altLang="zh-TW" sz="2800" kern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國立臺北大學圖書館</a:t>
            </a:r>
            <a:r>
              <a:rPr lang="en-US" altLang="zh-TW" sz="2800" u="sng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2800" u="sng" dirty="0" err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www.lib.ntpu.edu.tw</a:t>
            </a:r>
            <a:r>
              <a:rPr lang="en-US" altLang="zh-TW" sz="2800" u="sng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altLang="zh-TW" sz="2800" u="sng" dirty="0" err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Eng</a:t>
            </a:r>
            <a:r>
              <a:rPr lang="en-US" altLang="zh-TW" sz="2800" u="sng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/files/</a:t>
            </a:r>
            <a:r>
              <a:rPr lang="en-US" altLang="zh-TW" sz="2800" u="sng" dirty="0" err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online_learn_04.pdf</a:t>
            </a:r>
            <a:endParaRPr lang="zh-TW" altLang="en-US" sz="2800" dirty="0"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1350" y="262374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圖片來源：</a:t>
            </a:r>
            <a:endParaRPr lang="zh-TW" altLang="zh-TW" sz="3200" kern="100" dirty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>
          <a:xfrm>
            <a:off x="295275" y="230188"/>
            <a:ext cx="8674100" cy="939800"/>
          </a:xfrm>
        </p:spPr>
        <p:txBody>
          <a:bodyPr/>
          <a:lstStyle/>
          <a:p>
            <a:r>
              <a:rPr lang="zh-TW" altLang="en-US" sz="3000" smtClean="0"/>
              <a:t>國小圖書資訊利用教育課程綱要及教案設計小組</a:t>
            </a:r>
          </a:p>
        </p:txBody>
      </p:sp>
      <p:sp>
        <p:nvSpPr>
          <p:cNvPr id="15362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3563" y="6419850"/>
            <a:ext cx="6635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0362AC-4A0D-460A-8694-A29D5FC51D4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8649" y="1371604"/>
            <a:ext cx="8217834" cy="5050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主持人：國立臺灣師範大學圖資所陳昭珍教授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圖書館利用小組：臺北市萬興國民小學曾品方老師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900" dirty="0" smtClean="0"/>
              <a:t>　　　　　　　　　新北市土城國民小學謝春貞老師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900" dirty="0" smtClean="0"/>
              <a:t>　　　　　　　　　桃園市建德國民小學郭靜如老師</a:t>
            </a:r>
            <a:endParaRPr lang="en-US" altLang="zh-TW" sz="2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900" dirty="0" smtClean="0"/>
              <a:t>　　　　　　　　　臺中市九德國民小學廖英秀老師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閱 讀 素 養 小組：臺北市私立再興小學廖淑霞老師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臺北市民生國民小學黃宏輝老師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臺北市龍安國民小學高毓屏老師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    　新北市海山國民小學邱薏婷老師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資 訊 素 養 小組：桃園市石門國民小學陳芳雅老師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基隆市仁愛國民小學林心茹老師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桃園市龍星國民小學傅宓慧老師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臺南市文化國民小學林秀娟老師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    　臺東縣新生國民小學朱惠美老師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臺  師  大  團  隊：國立臺灣師範大學圖資所鄭水柔助理</a:t>
            </a:r>
            <a:endParaRPr lang="en-US" altLang="zh-TW" dirty="0" smtClean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        國立臺灣師範大學圖資所趙子萱助理</a:t>
            </a:r>
            <a:endParaRPr lang="en-US" altLang="zh-TW" dirty="0" smtClean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        國立臺灣師範大學圖資所温宜琳助理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02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7"/>
          <p:cNvSpPr>
            <a:spLocks noGrp="1"/>
          </p:cNvSpPr>
          <p:nvPr>
            <p:ph type="title"/>
          </p:nvPr>
        </p:nvSpPr>
        <p:spPr>
          <a:xfrm>
            <a:off x="932507" y="226337"/>
            <a:ext cx="1485334" cy="760492"/>
          </a:xfrm>
        </p:spPr>
        <p:txBody>
          <a:bodyPr/>
          <a:lstStyle/>
          <a:p>
            <a:r>
              <a:rPr lang="zh-TW" altLang="en-US" sz="4000" dirty="0" smtClean="0"/>
              <a:t>大綱</a:t>
            </a:r>
          </a:p>
        </p:txBody>
      </p:sp>
      <p:sp>
        <p:nvSpPr>
          <p:cNvPr id="16386" name="內容版面配置區 8"/>
          <p:cNvSpPr>
            <a:spLocks noGrp="1"/>
          </p:cNvSpPr>
          <p:nvPr>
            <p:ph idx="1"/>
          </p:nvPr>
        </p:nvSpPr>
        <p:spPr>
          <a:xfrm>
            <a:off x="539750" y="1612900"/>
            <a:ext cx="7886700" cy="3170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dirty="0" smtClean="0"/>
              <a:t>綱要構面：圖書館利用／喜愛圖書館</a:t>
            </a:r>
          </a:p>
          <a:p>
            <a:pPr>
              <a:lnSpc>
                <a:spcPct val="80000"/>
              </a:lnSpc>
            </a:pPr>
            <a:r>
              <a:rPr lang="zh-TW" altLang="en-US" dirty="0" smtClean="0"/>
              <a:t>學習單元：認識圖書館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zh-TW" altLang="en-US" dirty="0"/>
              <a:t>綱要編號：圖</a:t>
            </a:r>
            <a:r>
              <a:rPr lang="en-US" altLang="zh-TW" dirty="0" smtClean="0"/>
              <a:t>1-2-2</a:t>
            </a:r>
            <a:endParaRPr lang="en-US" altLang="zh-TW" dirty="0"/>
          </a:p>
          <a:p>
            <a:pPr>
              <a:lnSpc>
                <a:spcPct val="80000"/>
              </a:lnSpc>
            </a:pPr>
            <a:r>
              <a:rPr lang="zh-TW" altLang="en-US" dirty="0" smtClean="0"/>
              <a:t>授課年級：三、四年級</a:t>
            </a:r>
          </a:p>
          <a:p>
            <a:pPr>
              <a:lnSpc>
                <a:spcPct val="80000"/>
              </a:lnSpc>
            </a:pPr>
            <a:r>
              <a:rPr lang="zh-TW" altLang="en-US" dirty="0" smtClean="0"/>
              <a:t>教</a:t>
            </a:r>
            <a:r>
              <a:rPr lang="zh-TW" altLang="en-US" dirty="0"/>
              <a:t>學</a:t>
            </a:r>
            <a:r>
              <a:rPr lang="zh-TW" altLang="en-US" dirty="0" smtClean="0"/>
              <a:t>主題：瞭解</a:t>
            </a:r>
            <a:r>
              <a:rPr lang="zh-TW" altLang="en-US" dirty="0"/>
              <a:t>索書號的意義</a:t>
            </a:r>
            <a:endParaRPr lang="en-US" altLang="zh-TW" dirty="0"/>
          </a:p>
          <a:p>
            <a:pPr>
              <a:lnSpc>
                <a:spcPct val="80000"/>
              </a:lnSpc>
            </a:pPr>
            <a:r>
              <a:rPr lang="zh-TW" altLang="en-US" dirty="0" smtClean="0"/>
              <a:t>教學活動：解開索書號的密碼</a:t>
            </a:r>
            <a:r>
              <a:rPr lang="en-US" altLang="zh-TW" dirty="0"/>
              <a:t>﹝</a:t>
            </a:r>
            <a:r>
              <a:rPr lang="zh-TW" altLang="en-US" dirty="0"/>
              <a:t>一節</a:t>
            </a:r>
            <a:r>
              <a:rPr lang="en-US" altLang="zh-TW" dirty="0"/>
              <a:t>﹞</a:t>
            </a:r>
            <a:endParaRPr lang="zh-TW" altLang="en-US" dirty="0" smtClean="0"/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3563" y="6419850"/>
            <a:ext cx="6635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B54916-5189-4612-9E03-8031564D094F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750" y="1616075"/>
            <a:ext cx="7200900" cy="238918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知識：認識什麼是索書號</a:t>
            </a:r>
            <a:endParaRPr lang="en-US" altLang="zh-TW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態度：虛心學習，仔細判別</a:t>
            </a:r>
            <a:endParaRPr lang="en-US" altLang="zh-TW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實踐：能依照索書號找書與排架</a:t>
            </a:r>
            <a:endParaRPr lang="en-US" altLang="zh-TW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</p:txBody>
      </p:sp>
      <p:sp>
        <p:nvSpPr>
          <p:cNvPr id="19458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3563" y="6419850"/>
            <a:ext cx="6635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5ABC45-1916-4093-B02A-8B44681DE5B9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9459" name="標題 7"/>
          <p:cNvSpPr>
            <a:spLocks noGrp="1"/>
          </p:cNvSpPr>
          <p:nvPr>
            <p:ph type="title"/>
          </p:nvPr>
        </p:nvSpPr>
        <p:spPr>
          <a:xfrm>
            <a:off x="874728" y="108642"/>
            <a:ext cx="2547922" cy="995881"/>
          </a:xfrm>
        </p:spPr>
        <p:txBody>
          <a:bodyPr/>
          <a:lstStyle/>
          <a:p>
            <a:r>
              <a:rPr lang="zh-TW" altLang="en-US" sz="4000" dirty="0" smtClean="0"/>
              <a:t>學習目標</a:t>
            </a:r>
          </a:p>
        </p:txBody>
      </p:sp>
    </p:spTree>
    <p:extLst>
      <p:ext uri="{BB962C8B-B14F-4D97-AF65-F5344CB8AC3E}">
        <p14:creationId xmlns:p14="http://schemas.microsoft.com/office/powerpoint/2010/main" val="24142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編號版面配置區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83563" y="6419850"/>
            <a:ext cx="6635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2B53F-228A-4A13-A5E1-A524AD7D0B9D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0482" name="標題 7"/>
          <p:cNvSpPr txBox="1">
            <a:spLocks/>
          </p:cNvSpPr>
          <p:nvPr/>
        </p:nvSpPr>
        <p:spPr bwMode="auto">
          <a:xfrm>
            <a:off x="3475038" y="361950"/>
            <a:ext cx="24526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kumimoji="0" lang="zh-TW" altLang="en-US" sz="40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教學流程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438525" y="1777607"/>
            <a:ext cx="2446338" cy="3753243"/>
            <a:chOff x="720" y="1300"/>
            <a:chExt cx="1363" cy="1990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 kern="0" dirty="0">
                <a:solidFill>
                  <a:srgbClr val="113F71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1" cy="1767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 kern="0" dirty="0">
                <a:solidFill>
                  <a:srgbClr val="113F71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gray">
            <a:xfrm>
              <a:off x="727" y="1498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en-US" altLang="zh-TW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kumimoji="0" lang="en-US" altLang="zh-TW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kumimoji="0" lang="zh-TW" altLang="en-US" sz="20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解開索書號的密碼</a:t>
              </a:r>
              <a:endParaRPr kumimoji="0" lang="zh-TW" altLang="en-US" sz="20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20488" name="Group 10"/>
            <p:cNvGrpSpPr>
              <a:grpSpLocks/>
            </p:cNvGrpSpPr>
            <p:nvPr/>
          </p:nvGrpSpPr>
          <p:grpSpPr bwMode="auto">
            <a:xfrm>
              <a:off x="1189" y="1300"/>
              <a:ext cx="405" cy="392"/>
              <a:chOff x="1289" y="588"/>
              <a:chExt cx="668" cy="646"/>
            </a:xfrm>
          </p:grpSpPr>
          <p:sp>
            <p:nvSpPr>
              <p:cNvPr id="45" name="Oval 11"/>
              <p:cNvSpPr>
                <a:spLocks noChangeArrowheads="1"/>
              </p:cNvSpPr>
              <p:nvPr/>
            </p:nvSpPr>
            <p:spPr bwMode="gray">
              <a:xfrm>
                <a:off x="1289" y="689"/>
                <a:ext cx="668" cy="45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kumimoji="0" lang="zh-TW" altLang="en-US" kern="0" dirty="0">
                  <a:solidFill>
                    <a:srgbClr val="113F71"/>
                  </a:solidFill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Oval 12"/>
              <p:cNvSpPr>
                <a:spLocks noChangeArrowheads="1"/>
              </p:cNvSpPr>
              <p:nvPr/>
            </p:nvSpPr>
            <p:spPr bwMode="gray">
              <a:xfrm>
                <a:off x="1296" y="588"/>
                <a:ext cx="646" cy="6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 kern="0" dirty="0">
                  <a:solidFill>
                    <a:srgbClr val="113F71"/>
                  </a:solidFill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Oval 13"/>
              <p:cNvSpPr>
                <a:spLocks noChangeArrowheads="1"/>
              </p:cNvSpPr>
              <p:nvPr/>
            </p:nvSpPr>
            <p:spPr bwMode="gray">
              <a:xfrm>
                <a:off x="1303" y="590"/>
                <a:ext cx="632" cy="63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 kern="0" dirty="0">
                  <a:solidFill>
                    <a:srgbClr val="113F71"/>
                  </a:solidFill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 kern="0" dirty="0">
                  <a:solidFill>
                    <a:srgbClr val="113F71"/>
                  </a:solidFill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4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0" lang="zh-TW" altLang="en-US" kern="0" dirty="0">
                  <a:solidFill>
                    <a:srgbClr val="113F71"/>
                  </a:solidFill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3" y="1354"/>
              <a:ext cx="190" cy="24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0" lang="en-US" altLang="zh-TW" sz="2400" kern="0" dirty="0">
                  <a:solidFill>
                    <a:srgbClr val="000000"/>
                  </a:solidFill>
                  <a:ea typeface="微軟正黑體" panose="020B0604030504040204" pitchFamily="34" charset="-120"/>
                </a:rPr>
                <a:t>1</a:t>
              </a:r>
              <a:endParaRPr kumimoji="0" lang="en-US" altLang="zh-TW" kern="0" dirty="0">
                <a:solidFill>
                  <a:srgbClr val="113F71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20490" name="Text Box 17"/>
            <p:cNvSpPr txBox="1">
              <a:spLocks noChangeArrowheads="1"/>
            </p:cNvSpPr>
            <p:nvPr/>
          </p:nvSpPr>
          <p:spPr bwMode="gray">
            <a:xfrm>
              <a:off x="768" y="2093"/>
              <a:ext cx="1266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>
                <a:lnSpc>
                  <a:spcPts val="3000"/>
                </a:lnSpc>
                <a:buFont typeface="Arial" charset="0"/>
                <a:buChar char="•"/>
              </a:pPr>
              <a:r>
                <a:rPr kumimoji="0"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了解索書號的由來</a:t>
              </a:r>
              <a:endParaRPr kumimoji="0"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9388" indent="-179388">
                <a:lnSpc>
                  <a:spcPts val="3000"/>
                </a:lnSpc>
                <a:buFont typeface="Arial" charset="0"/>
                <a:buChar char="•"/>
              </a:pPr>
              <a:r>
                <a:rPr kumimoji="0"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能在書架上找書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5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2134653" y="2699284"/>
            <a:ext cx="4673552" cy="1362075"/>
          </a:xfrm>
        </p:spPr>
        <p:txBody>
          <a:bodyPr lIns="91425" tIns="45700" rIns="91425" bIns="45700">
            <a:normAutofit/>
          </a:bodyPr>
          <a:lstStyle/>
          <a:p>
            <a:pPr>
              <a:buClr>
                <a:srgbClr val="000000"/>
              </a:buClr>
              <a:buSzPts val="5400"/>
              <a:buFont typeface="Times New Roman" pitchFamily="18" charset="0"/>
              <a:buNone/>
            </a:pPr>
            <a:r>
              <a:rPr lang="zh-TW" sz="5400" dirty="0" smtClean="0">
                <a:cs typeface="Times New Roman" pitchFamily="18" charset="0"/>
                <a:sym typeface="Times New Roman" pitchFamily="18" charset="0"/>
              </a:rPr>
              <a:t>教學活動</a:t>
            </a:r>
            <a:r>
              <a:rPr lang="zh-TW" altLang="zh-TW" sz="5400" dirty="0" smtClean="0">
                <a:cs typeface="Times New Roman" pitchFamily="18" charset="0"/>
                <a:sym typeface="Times New Roman" pitchFamily="18" charset="0"/>
              </a:rPr>
              <a:t>PPT</a:t>
            </a:r>
            <a:r>
              <a:rPr lang="zh-TW" altLang="zh-TW" sz="1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zh-TW" altLang="zh-TW" sz="1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zh-TW" altLang="zh-TW" sz="2100" dirty="0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1506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CE98C41-5E20-4374-BF95-8F46335141BD}" type="slidenum">
              <a:rPr lang="en-US" altLang="zh-TW">
                <a:latin typeface="Arial" charset="0"/>
                <a:cs typeface="Arial" charset="0"/>
                <a:sym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8"/>
          <p:cNvSpPr>
            <a:spLocks noChangeArrowheads="1"/>
          </p:cNvSpPr>
          <p:nvPr/>
        </p:nvSpPr>
        <p:spPr bwMode="auto">
          <a:xfrm>
            <a:off x="1601750" y="2888568"/>
            <a:ext cx="58311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教學活動</a:t>
            </a:r>
            <a:endParaRPr kumimoji="0" lang="en-US" altLang="zh-TW" sz="4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48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解開索</a:t>
            </a:r>
            <a:r>
              <a:rPr kumimoji="0" lang="zh-TW" altLang="en-US" sz="4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kumimoji="0" lang="zh-TW" altLang="en-US" sz="48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號的密碼</a:t>
            </a:r>
            <a:endParaRPr kumimoji="0" lang="zh-TW" altLang="en-US" sz="4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7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朵形圖說文字 2"/>
          <p:cNvSpPr/>
          <p:nvPr/>
        </p:nvSpPr>
        <p:spPr>
          <a:xfrm>
            <a:off x="741324" y="1288698"/>
            <a:ext cx="6372708" cy="3244831"/>
          </a:xfrm>
          <a:prstGeom prst="cloudCallout">
            <a:avLst>
              <a:gd name="adj1" fmla="val 51173"/>
              <a:gd name="adj2" fmla="val 472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A50021"/>
                </a:solidFill>
                <a:latin typeface="Calibri" pitchFamily="34" charset="0"/>
                <a:ea typeface="標楷體" pitchFamily="65" charset="-120"/>
              </a:rPr>
              <a:t>小朋友</a:t>
            </a:r>
            <a:r>
              <a:rPr lang="zh-TW" altLang="en-US" sz="2800" b="1" dirty="0" smtClean="0">
                <a:solidFill>
                  <a:srgbClr val="A50021"/>
                </a:solidFill>
                <a:latin typeface="Calibri" pitchFamily="34" charset="0"/>
                <a:ea typeface="標楷體" pitchFamily="65" charset="-120"/>
              </a:rPr>
              <a:t>，</a:t>
            </a:r>
            <a:r>
              <a:rPr lang="zh-TW" altLang="zh-TW" sz="2800" b="1" dirty="0">
                <a:solidFill>
                  <a:srgbClr val="A50021"/>
                </a:solidFill>
                <a:latin typeface="Calibri" pitchFamily="34" charset="0"/>
                <a:ea typeface="標楷體" pitchFamily="65" charset="-120"/>
              </a:rPr>
              <a:t>圖書館一排一排的書架上有著眾多的書籍，這些書是如何整理？而你又要如何找到你要的書呢？</a:t>
            </a:r>
            <a:endParaRPr lang="zh-TW" altLang="en-US" sz="2800" b="1" dirty="0">
              <a:solidFill>
                <a:srgbClr val="A5002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DCF2FF"/>
              </a:clrFrom>
              <a:clrTo>
                <a:srgbClr val="DCF2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798" y="3621722"/>
            <a:ext cx="2438202" cy="273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8048" y="6419850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8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標題 7"/>
          <p:cNvSpPr txBox="1">
            <a:spLocks/>
          </p:cNvSpPr>
          <p:nvPr/>
        </p:nvSpPr>
        <p:spPr>
          <a:xfrm>
            <a:off x="971550" y="288016"/>
            <a:ext cx="4429361" cy="617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解開索書號的密碼</a:t>
            </a:r>
          </a:p>
        </p:txBody>
      </p:sp>
      <p:sp>
        <p:nvSpPr>
          <p:cNvPr id="13" name="雲朵形圖說文字 12"/>
          <p:cNvSpPr/>
          <p:nvPr/>
        </p:nvSpPr>
        <p:spPr>
          <a:xfrm>
            <a:off x="741324" y="1288698"/>
            <a:ext cx="6372708" cy="3217095"/>
          </a:xfrm>
          <a:prstGeom prst="cloudCallout">
            <a:avLst>
              <a:gd name="adj1" fmla="val 51173"/>
              <a:gd name="adj2" fmla="val 472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「索書號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81839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4" name="Group 34"/>
          <p:cNvGrpSpPr>
            <a:grpSpLocks/>
          </p:cNvGrpSpPr>
          <p:nvPr/>
        </p:nvGrpSpPr>
        <p:grpSpPr bwMode="auto">
          <a:xfrm>
            <a:off x="2523331" y="2293939"/>
            <a:ext cx="3767137" cy="1135062"/>
            <a:chOff x="1474" y="1230"/>
            <a:chExt cx="2365" cy="930"/>
          </a:xfrm>
        </p:grpSpPr>
        <p:sp>
          <p:nvSpPr>
            <p:cNvPr id="25607" name="Line 29"/>
            <p:cNvSpPr>
              <a:spLocks noChangeShapeType="1"/>
            </p:cNvSpPr>
            <p:nvPr/>
          </p:nvSpPr>
          <p:spPr bwMode="auto">
            <a:xfrm flipV="1">
              <a:off x="1474" y="1434"/>
              <a:ext cx="1587" cy="7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5608" name="Rectangle 30"/>
            <p:cNvSpPr>
              <a:spLocks noChangeArrowheads="1"/>
            </p:cNvSpPr>
            <p:nvPr/>
          </p:nvSpPr>
          <p:spPr bwMode="auto">
            <a:xfrm>
              <a:off x="3141" y="1230"/>
              <a:ext cx="698" cy="407"/>
            </a:xfrm>
            <a:prstGeom prst="rect">
              <a:avLst/>
            </a:prstGeom>
            <a:solidFill>
              <a:srgbClr val="81FF8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0" lang="zh-TW" altLang="en-US" sz="3600" b="1">
                  <a:solidFill>
                    <a:srgbClr val="0000FF"/>
                  </a:solidFill>
                  <a:latin typeface="Calibri" pitchFamily="34" charset="0"/>
                  <a:ea typeface="標楷體" pitchFamily="65" charset="-120"/>
                </a:rPr>
                <a:t>書標</a:t>
              </a:r>
            </a:p>
          </p:txBody>
        </p:sp>
      </p:grpSp>
      <p:sp>
        <p:nvSpPr>
          <p:cNvPr id="30752" name="AutoShape 32"/>
          <p:cNvSpPr>
            <a:spLocks noChangeArrowheads="1"/>
          </p:cNvSpPr>
          <p:nvPr/>
        </p:nvSpPr>
        <p:spPr bwMode="auto">
          <a:xfrm>
            <a:off x="5292725" y="3729038"/>
            <a:ext cx="3095625" cy="1368425"/>
          </a:xfrm>
          <a:prstGeom prst="cloudCallout">
            <a:avLst>
              <a:gd name="adj1" fmla="val -40000"/>
              <a:gd name="adj2" fmla="val -85153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2400" b="1">
                <a:solidFill>
                  <a:srgbClr val="990000"/>
                </a:solidFill>
                <a:latin typeface="Calibri" pitchFamily="34" charset="0"/>
                <a:ea typeface="標楷體" pitchFamily="65" charset="-120"/>
              </a:rPr>
              <a:t>上面的數字就是「</a:t>
            </a:r>
            <a:r>
              <a:rPr kumimoji="0" lang="zh-TW" altLang="en-US" sz="2400" b="1">
                <a:solidFill>
                  <a:srgbClr val="CC00FF"/>
                </a:solidFill>
                <a:latin typeface="Calibri" pitchFamily="34" charset="0"/>
                <a:ea typeface="標楷體" pitchFamily="65" charset="-120"/>
              </a:rPr>
              <a:t>索書號</a:t>
            </a:r>
            <a:r>
              <a:rPr kumimoji="0" lang="zh-TW" altLang="en-US" sz="2400" b="1">
                <a:solidFill>
                  <a:srgbClr val="990000"/>
                </a:solidFill>
                <a:latin typeface="Calibri" pitchFamily="34" charset="0"/>
                <a:ea typeface="標楷體" pitchFamily="65" charset="-120"/>
              </a:rPr>
              <a:t>」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971550" y="5397500"/>
            <a:ext cx="741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zh-TW" altLang="en-US" sz="2400" b="1">
                <a:solidFill>
                  <a:srgbClr val="800000"/>
                </a:solidFill>
                <a:latin typeface="Calibri" pitchFamily="34" charset="0"/>
                <a:ea typeface="標楷體" pitchFamily="65" charset="-120"/>
              </a:rPr>
              <a:t>「</a:t>
            </a:r>
            <a:r>
              <a:rPr kumimoji="0" lang="zh-TW" altLang="en-US" sz="2400" b="1">
                <a:solidFill>
                  <a:srgbClr val="CC00FF"/>
                </a:solidFill>
                <a:latin typeface="Calibri" pitchFamily="34" charset="0"/>
                <a:ea typeface="標楷體" pitchFamily="65" charset="-120"/>
              </a:rPr>
              <a:t>索書號</a:t>
            </a:r>
            <a:r>
              <a:rPr kumimoji="0" lang="zh-TW" altLang="en-US" sz="2400" b="1">
                <a:solidFill>
                  <a:srgbClr val="800000"/>
                </a:solidFill>
                <a:latin typeface="Calibri" pitchFamily="34" charset="0"/>
                <a:ea typeface="標楷體" pitchFamily="65" charset="-120"/>
              </a:rPr>
              <a:t>」又被叫做「</a:t>
            </a:r>
            <a:r>
              <a:rPr kumimoji="0" lang="zh-TW" altLang="en-US" sz="2400" b="1">
                <a:solidFill>
                  <a:srgbClr val="CC00FF"/>
                </a:solidFill>
                <a:latin typeface="Calibri" pitchFamily="34" charset="0"/>
                <a:ea typeface="標楷體" pitchFamily="65" charset="-120"/>
              </a:rPr>
              <a:t>排架號</a:t>
            </a:r>
            <a:r>
              <a:rPr kumimoji="0" lang="zh-TW" altLang="en-US" sz="2400" b="1">
                <a:solidFill>
                  <a:srgbClr val="800000"/>
                </a:solidFill>
                <a:latin typeface="Calibri" pitchFamily="34" charset="0"/>
                <a:ea typeface="標楷體" pitchFamily="65" charset="-120"/>
              </a:rPr>
              <a:t>」，就像是書在圖書館的地址，讓館員依號碼排架，也讓讀者按號碼找書。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804169" y="1327829"/>
            <a:ext cx="3954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zh-TW" altLang="en-US" sz="4000" b="1" dirty="0">
                <a:solidFill>
                  <a:srgbClr val="800000"/>
                </a:solidFill>
                <a:latin typeface="Calibri" pitchFamily="34" charset="0"/>
                <a:ea typeface="標楷體" pitchFamily="65" charset="-120"/>
              </a:rPr>
              <a:t>什麼是索書號？</a:t>
            </a:r>
          </a:p>
        </p:txBody>
      </p:sp>
      <p:pic>
        <p:nvPicPr>
          <p:cNvPr id="25606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369" y="2293939"/>
            <a:ext cx="1112273" cy="30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24" y="1343415"/>
            <a:ext cx="689745" cy="692439"/>
          </a:xfrm>
          <a:prstGeom prst="rect">
            <a:avLst/>
          </a:prstGeom>
        </p:spPr>
      </p:pic>
      <p:sp>
        <p:nvSpPr>
          <p:cNvPr id="11" name="標題 7"/>
          <p:cNvSpPr txBox="1">
            <a:spLocks/>
          </p:cNvSpPr>
          <p:nvPr/>
        </p:nvSpPr>
        <p:spPr>
          <a:xfrm>
            <a:off x="971550" y="288016"/>
            <a:ext cx="4429361" cy="617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解開索書號的密碼</a:t>
            </a:r>
          </a:p>
        </p:txBody>
      </p:sp>
      <p:sp>
        <p:nvSpPr>
          <p:cNvPr id="13" name="Google Shape;117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4944" y="6419849"/>
            <a:ext cx="6588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Arial" charset="0"/>
                <a:cs typeface="Arial" charset="0"/>
                <a:sym typeface="Arial" charset="0"/>
              </a:rPr>
              <a:t>9</a:t>
            </a:r>
            <a:endParaRPr lang="zh-TW" altLang="zh-TW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69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2" grpId="0" animBg="1"/>
      <p:bldP spid="30753" grpId="0"/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962</Words>
  <Application>Microsoft Office PowerPoint</Application>
  <PresentationFormat>如螢幕大小 (4:3)</PresentationFormat>
  <Paragraphs>154</Paragraphs>
  <Slides>16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金梅毛楷體</vt:lpstr>
      <vt:lpstr>微軟正黑體</vt:lpstr>
      <vt:lpstr>標楷體</vt:lpstr>
      <vt:lpstr>Arial</vt:lpstr>
      <vt:lpstr>Calibri</vt:lpstr>
      <vt:lpstr>Times New Roman</vt:lpstr>
      <vt:lpstr>Wingdings</vt:lpstr>
      <vt:lpstr>Wingdings 2</vt:lpstr>
      <vt:lpstr>Office 佈景主題</vt:lpstr>
      <vt:lpstr>PowerPoint 簡報</vt:lpstr>
      <vt:lpstr>國小圖書資訊利用教育課程綱要及教案設計小組</vt:lpstr>
      <vt:lpstr>大綱</vt:lpstr>
      <vt:lpstr>學習目標</vt:lpstr>
      <vt:lpstr>PowerPoint 簡報</vt:lpstr>
      <vt:lpstr>教學活動PPT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Maggie Chen</dc:creator>
  <cp:lastModifiedBy>Maggie Chen</cp:lastModifiedBy>
  <cp:revision>42</cp:revision>
  <dcterms:created xsi:type="dcterms:W3CDTF">2019-05-02T08:58:38Z</dcterms:created>
  <dcterms:modified xsi:type="dcterms:W3CDTF">2020-02-17T01:54:39Z</dcterms:modified>
</cp:coreProperties>
</file>