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2" r:id="rId2"/>
    <p:sldId id="263" r:id="rId3"/>
    <p:sldId id="264" r:id="rId4"/>
    <p:sldId id="266" r:id="rId5"/>
    <p:sldId id="267" r:id="rId6"/>
    <p:sldId id="283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E6FF"/>
    <a:srgbClr val="56C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80F52-CB3C-4201-8311-841B1A2CC156}" type="datetimeFigureOut">
              <a:rPr lang="zh-TW" altLang="en-US" smtClean="0"/>
              <a:t>2021/2/19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5D1BF-EAC4-41DA-A0FE-79446082E8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174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D1BF-EAC4-41DA-A0FE-79446082E8EF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42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234" y="6459100"/>
            <a:ext cx="3328073" cy="290096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9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21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8716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729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5652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303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13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905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016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793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dirty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549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-29105"/>
            <a:ext cx="9144000" cy="1213955"/>
          </a:xfrm>
          <a:prstGeom prst="rect">
            <a:avLst/>
          </a:prstGeom>
          <a:solidFill>
            <a:srgbClr val="A3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329454"/>
            <a:ext cx="9144000" cy="528546"/>
          </a:xfrm>
          <a:prstGeom prst="rect">
            <a:avLst/>
          </a:prstGeom>
          <a:solidFill>
            <a:srgbClr val="A3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4032" y="8227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032" y="158148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4216" y="6419475"/>
            <a:ext cx="66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書法中楷（注音一）" panose="02010600000101010101" pitchFamily="2" charset="-120"/>
              </a:defRPr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939" b="43367" l="83877" r="96136">
                        <a14:backgroundMark x1="88008" y1="31426" x2="85476" y2="37396"/>
                        <a14:backgroundMark x1="87209" y1="31426" x2="91805" y2="31426"/>
                        <a14:backgroundMark x1="86076" y1="34909" x2="87075" y2="4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63" t="28302" r="2721" b="49018"/>
          <a:stretch/>
        </p:blipFill>
        <p:spPr>
          <a:xfrm>
            <a:off x="90764" y="52457"/>
            <a:ext cx="998448" cy="144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7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書法中楷（注音一）" panose="02010600000101010101" pitchFamily="2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書法中楷（注音一）" panose="02010600000101010101" pitchFamily="2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書法中楷（注音一）" panose="02010600000101010101" pitchFamily="2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書法中楷（注音一）" panose="02010600000101010101" pitchFamily="2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書法中楷（注音一）" panose="02010600000101010101" pitchFamily="2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書法中楷（注音一）" panose="02010600000101010101" pitchFamily="2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www.flickr.com/photos/medmss/albums/72157623423378080" TargetMode="External"/><Relationship Id="rId4" Type="http://schemas.openxmlformats.org/officeDocument/2006/relationships/hyperlink" Target="https://commons.wikimedia.org/wiki/Commons:Taiwan_Memories_2019/Wiki_Loves_Monument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bZdg5AalXE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s://www.youtube.com/watch?v=qeip3wSOvD8" TargetMode="External"/><Relationship Id="rId7" Type="http://schemas.openxmlformats.org/officeDocument/2006/relationships/hyperlink" Target="https://www.youtube.com/watch?v=7rCOe9IhAoU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hyperlink" Target="https://www.youtube.com/watch?v=pXBnDn65-og" TargetMode="External"/><Relationship Id="rId10" Type="http://schemas.openxmlformats.org/officeDocument/2006/relationships/image" Target="../media/image40.jpeg"/><Relationship Id="rId4" Type="http://schemas.openxmlformats.org/officeDocument/2006/relationships/image" Target="../media/image37.png"/><Relationship Id="rId9" Type="http://schemas.openxmlformats.org/officeDocument/2006/relationships/hyperlink" Target="https://www.youtube.com/watch?v=RzRotANH9ME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6wIHDJTHFE" TargetMode="External"/><Relationship Id="rId2" Type="http://schemas.openxmlformats.org/officeDocument/2006/relationships/hyperlink" Target="https://www.youtube.com/watch?v=1Hlf0fyMBl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FJjOSNgfxA" TargetMode="External"/><Relationship Id="rId5" Type="http://schemas.openxmlformats.org/officeDocument/2006/relationships/hyperlink" Target="https://www.youtube.com/watch?v=S_BrrAAgJrQ" TargetMode="External"/><Relationship Id="rId4" Type="http://schemas.openxmlformats.org/officeDocument/2006/relationships/hyperlink" Target="https://www.youtube.com/results?search_query=%E8%AA%8D%E8%AD%98%E5%87%BA%E7%89%8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LFJjOSNgfx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21977" y="1694328"/>
            <a:ext cx="7288305" cy="2689413"/>
          </a:xfrm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zh-TW" altLang="en-US" sz="4800">
                <a:solidFill>
                  <a:sysClr val="windowText" lastClr="000000"/>
                </a:solidFill>
                <a:ea typeface="微軟正黑體" panose="020B0604030504040204" pitchFamily="34" charset="-120"/>
              </a:rPr>
              <a:t>圖</a:t>
            </a:r>
            <a:r>
              <a:rPr lang="en-US" altLang="zh-TW" sz="4800">
                <a:solidFill>
                  <a:sysClr val="windowText" lastClr="000000"/>
                </a:solidFill>
                <a:ea typeface="微軟正黑體" panose="020B0604030504040204" pitchFamily="34" charset="-120"/>
              </a:rPr>
              <a:t>2-1-2</a:t>
            </a:r>
            <a:br>
              <a:rPr lang="en-US" altLang="zh-TW" sz="4800" dirty="0">
                <a:solidFill>
                  <a:sysClr val="windowText" lastClr="000000"/>
                </a:solidFill>
                <a:ea typeface="微軟正黑體" panose="020B0604030504040204" pitchFamily="34" charset="-120"/>
              </a:rPr>
            </a:br>
            <a:r>
              <a:rPr lang="zh-TW" altLang="en-US" sz="4800" dirty="0">
                <a:solidFill>
                  <a:sysClr val="windowText" lastClr="000000"/>
                </a:solidFill>
                <a:ea typeface="微軟正黑體" panose="020B0604030504040204" pitchFamily="34" charset="-120"/>
              </a:rPr>
              <a:t>瞭解書籍的演變與發展</a:t>
            </a:r>
            <a:br>
              <a:rPr lang="zh-TW" altLang="en-US" sz="4800" dirty="0">
                <a:ea typeface="微軟正黑體" panose="020B0604030504040204" pitchFamily="34" charset="-120"/>
              </a:rPr>
            </a:br>
            <a:endParaRPr lang="zh-TW" altLang="en-US" sz="4800" dirty="0">
              <a:ea typeface="微軟正黑體" panose="020B0604030504040204" pitchFamily="34" charset="-12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21977" y="3935786"/>
            <a:ext cx="7119938" cy="1846262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</a:pPr>
            <a:r>
              <a:rPr lang="zh-TW" altLang="en-US" sz="2000" dirty="0">
                <a:solidFill>
                  <a:srgbClr val="595959"/>
                </a:solidFill>
                <a:ea typeface="微軟正黑體" panose="020B0604030504040204" pitchFamily="34" charset="-120"/>
              </a:rPr>
              <a:t>教育部增置國小圖書教師輔導與教育訓練計畫</a:t>
            </a:r>
            <a:endParaRPr lang="en-US" altLang="zh-TW" sz="2000" dirty="0">
              <a:solidFill>
                <a:srgbClr val="595959"/>
              </a:solidFill>
              <a:ea typeface="微軟正黑體" panose="020B0604030504040204" pitchFamily="34" charset="-120"/>
            </a:endParaRPr>
          </a:p>
          <a:p>
            <a:pPr algn="l" eaLnBrk="1" hangingPunct="1">
              <a:lnSpc>
                <a:spcPct val="80000"/>
              </a:lnSpc>
            </a:pPr>
            <a:r>
              <a:rPr lang="zh-TW" altLang="en-US" sz="2000" dirty="0">
                <a:solidFill>
                  <a:srgbClr val="595959"/>
                </a:solidFill>
                <a:ea typeface="微軟正黑體" panose="020B0604030504040204" pitchFamily="34" charset="-120"/>
              </a:rPr>
              <a:t>圖書資訊利用教育教學綱要及教學設計小組</a:t>
            </a:r>
            <a:endParaRPr lang="en-US" altLang="zh-TW" sz="2000" dirty="0">
              <a:solidFill>
                <a:srgbClr val="595959"/>
              </a:solidFill>
              <a:ea typeface="微軟正黑體" panose="020B0604030504040204" pitchFamily="34" charset="-120"/>
            </a:endParaRPr>
          </a:p>
          <a:p>
            <a:pPr algn="l">
              <a:lnSpc>
                <a:spcPct val="80000"/>
              </a:lnSpc>
            </a:pPr>
            <a:r>
              <a:rPr lang="zh-TW" altLang="en-US" sz="2800" dirty="0">
                <a:solidFill>
                  <a:srgbClr val="595959"/>
                </a:solidFill>
                <a:ea typeface="微軟正黑體" panose="020B0604030504040204" pitchFamily="34" charset="-120"/>
              </a:rPr>
              <a:t>設計者：</a:t>
            </a:r>
            <a:r>
              <a:rPr lang="zh-TW" altLang="en-US" sz="2800" dirty="0">
                <a:ea typeface="微軟正黑體" panose="020B0604030504040204" pitchFamily="34" charset="-120"/>
              </a:rPr>
              <a:t>圖書館利用小組</a:t>
            </a:r>
            <a:endParaRPr lang="zh-TW" altLang="en-US" sz="2800" dirty="0">
              <a:solidFill>
                <a:srgbClr val="595959"/>
              </a:solidFill>
              <a:ea typeface="微軟正黑體" panose="020B0604030504040204" pitchFamily="34" charset="-120"/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ea typeface="微軟正黑體" panose="020B0604030504040204" pitchFamily="34" charset="-120"/>
              </a:rPr>
              <a:t>1</a:t>
            </a:fld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頁尾版面配置區 4"/>
          <p:cNvSpPr txBox="1">
            <a:spLocks/>
          </p:cNvSpPr>
          <p:nvPr/>
        </p:nvSpPr>
        <p:spPr bwMode="auto">
          <a:xfrm>
            <a:off x="179387" y="644842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</p:spTree>
    <p:extLst>
      <p:ext uri="{BB962C8B-B14F-4D97-AF65-F5344CB8AC3E}">
        <p14:creationId xmlns:p14="http://schemas.microsoft.com/office/powerpoint/2010/main" val="4173026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10</a:t>
            </a:fld>
            <a:endParaRPr lang="zh-TW" altLang="en-US" dirty="0"/>
          </a:p>
        </p:txBody>
      </p:sp>
      <p:sp>
        <p:nvSpPr>
          <p:cNvPr id="15" name="頁尾版面配置區 4"/>
          <p:cNvSpPr txBox="1">
            <a:spLocks/>
          </p:cNvSpPr>
          <p:nvPr/>
        </p:nvSpPr>
        <p:spPr bwMode="auto">
          <a:xfrm>
            <a:off x="179387" y="644842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7" y="0"/>
            <a:ext cx="8989792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5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11</a:t>
            </a:fld>
            <a:endParaRPr lang="zh-TW" altLang="en-US" dirty="0"/>
          </a:p>
        </p:txBody>
      </p:sp>
      <p:sp>
        <p:nvSpPr>
          <p:cNvPr id="19" name="頁尾版面配置區 4"/>
          <p:cNvSpPr txBox="1">
            <a:spLocks/>
          </p:cNvSpPr>
          <p:nvPr/>
        </p:nvSpPr>
        <p:spPr bwMode="auto">
          <a:xfrm>
            <a:off x="179387" y="644842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5C73281-E43F-455F-95A3-EF0FC531C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98" y="44450"/>
            <a:ext cx="8687553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9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12</a:t>
            </a:fld>
            <a:endParaRPr lang="zh-TW" altLang="en-US" dirty="0"/>
          </a:p>
        </p:txBody>
      </p:sp>
      <p:sp>
        <p:nvSpPr>
          <p:cNvPr id="11" name="頁尾版面配置區 4"/>
          <p:cNvSpPr txBox="1">
            <a:spLocks/>
          </p:cNvSpPr>
          <p:nvPr/>
        </p:nvSpPr>
        <p:spPr bwMode="auto">
          <a:xfrm>
            <a:off x="179387" y="644842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6809"/>
            <a:ext cx="3048264" cy="76816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334" y="4036809"/>
            <a:ext cx="1670449" cy="49381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194334" y="4374912"/>
            <a:ext cx="15953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圖片來源：</a:t>
            </a:r>
            <a:r>
              <a:rPr lang="zh-TW" altLang="en-US" sz="1100" u="sng" dirty="0">
                <a:hlinkClick r:id="rId4"/>
              </a:rPr>
              <a:t>維基愛古蹟</a:t>
            </a:r>
            <a:endParaRPr lang="zh-TW" altLang="zh-TW" sz="1100" dirty="0">
              <a:solidFill>
                <a:srgbClr val="000000"/>
              </a:solidFill>
              <a:latin typeface="微軟正黑體" panose="020B0604030504040204" pitchFamily="34" charset="-120"/>
              <a:ea typeface="書法中楷（注音一）" panose="02010600000101010101" pitchFamily="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68787" y="3993846"/>
            <a:ext cx="2746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書法中楷（注音一）" panose="02010600000101010101" pitchFamily="2" charset="-120"/>
              </a:rPr>
              <a:t>羊皮紙做的書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書法中楷（注音一）" panose="02010600000101010101" pitchFamily="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002995" y="4392128"/>
            <a:ext cx="25123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圖片來源</a:t>
            </a:r>
            <a:r>
              <a: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書法中楷（注音一）" panose="02010600000101010101" pitchFamily="2" charset="-120"/>
              </a:rPr>
              <a:t>：</a:t>
            </a:r>
            <a:r>
              <a:rPr lang="en-US" altLang="zh-TW" sz="1200" dirty="0">
                <a:solidFill>
                  <a:srgbClr val="000000"/>
                </a:solidFill>
                <a:latin typeface="微軟正黑體" panose="020B0604030504040204" pitchFamily="34" charset="-120"/>
                <a:ea typeface="書法中楷（注音一）" panose="02010600000101010101" pitchFamily="2" charset="-120"/>
                <a:hlinkClick r:id="rId5"/>
              </a:rPr>
              <a:t>Walters Art Museum</a:t>
            </a:r>
            <a:endParaRPr lang="zh-TW" altLang="en-US" sz="1200" dirty="0">
              <a:solidFill>
                <a:srgbClr val="000000"/>
              </a:solidFill>
              <a:latin typeface="微軟正黑體" panose="020B0604030504040204" pitchFamily="34" charset="-120"/>
              <a:ea typeface="書法中楷（注音一）" panose="02010600000101010101" pitchFamily="2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9" y="4693639"/>
            <a:ext cx="8248603" cy="1688738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93A4CF4-12F8-45E2-B8AC-0A7478D37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026" y="-28140"/>
            <a:ext cx="7860288" cy="39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5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13</a:t>
            </a:fld>
            <a:endParaRPr lang="zh-TW" altLang="en-US" dirty="0"/>
          </a:p>
        </p:txBody>
      </p:sp>
      <p:sp>
        <p:nvSpPr>
          <p:cNvPr id="8" name="頁尾版面配置區 4"/>
          <p:cNvSpPr txBox="1">
            <a:spLocks/>
          </p:cNvSpPr>
          <p:nvPr/>
        </p:nvSpPr>
        <p:spPr bwMode="auto">
          <a:xfrm>
            <a:off x="179387" y="644842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1E5A0F8-20BB-49A9-853C-2839DFACF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7" y="0"/>
            <a:ext cx="8760711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9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14</a:t>
            </a:fld>
            <a:endParaRPr lang="zh-TW" altLang="en-US" dirty="0"/>
          </a:p>
        </p:txBody>
      </p:sp>
      <p:sp>
        <p:nvSpPr>
          <p:cNvPr id="11" name="頁尾版面配置區 4"/>
          <p:cNvSpPr txBox="1">
            <a:spLocks/>
          </p:cNvSpPr>
          <p:nvPr/>
        </p:nvSpPr>
        <p:spPr bwMode="auto">
          <a:xfrm>
            <a:off x="179387" y="644842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66" y="0"/>
            <a:ext cx="8669263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68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15</a:t>
            </a:fld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247909" y="5247437"/>
            <a:ext cx="4896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影片：</a:t>
            </a:r>
            <a:r>
              <a:rPr lang="en-US" altLang="zh-TW" dirty="0">
                <a:hlinkClick r:id="rId2"/>
              </a:rPr>
              <a:t>https://www.youtube.com/watch?v=bZdg5AalXE4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7" name="頁尾版面配置區 4"/>
          <p:cNvSpPr txBox="1">
            <a:spLocks/>
          </p:cNvSpPr>
          <p:nvPr/>
        </p:nvSpPr>
        <p:spPr bwMode="auto">
          <a:xfrm>
            <a:off x="179387" y="644842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43" y="129249"/>
            <a:ext cx="8535140" cy="61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74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16</a:t>
            </a:fld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1359832" y="6065131"/>
            <a:ext cx="651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書法中楷（注音一）" panose="02010600000101010101" pitchFamily="2" charset="-120"/>
              </a:rPr>
              <a:t>資料來源：未來少年走進書的世界，第</a:t>
            </a:r>
            <a:r>
              <a:rPr lang="en-US" altLang="zh-TW" sz="1400" dirty="0">
                <a:latin typeface="微軟正黑體" panose="020B0604030504040204" pitchFamily="34" charset="-120"/>
                <a:ea typeface="書法中楷（注音一）" panose="02010600000101010101" pitchFamily="2" charset="-120"/>
              </a:rPr>
              <a:t>14</a:t>
            </a:r>
            <a:r>
              <a:rPr lang="zh-TW" altLang="en-US" sz="1400" dirty="0">
                <a:latin typeface="微軟正黑體" panose="020B0604030504040204" pitchFamily="34" charset="-120"/>
                <a:ea typeface="書法中楷（注音一）" panose="02010600000101010101" pitchFamily="2" charset="-120"/>
              </a:rPr>
              <a:t>期，</a:t>
            </a:r>
            <a:r>
              <a:rPr lang="en-US" altLang="zh-TW" sz="1400" dirty="0">
                <a:latin typeface="微軟正黑體" panose="020B0604030504040204" pitchFamily="34" charset="-120"/>
                <a:ea typeface="書法中楷（注音一）" panose="02010600000101010101" pitchFamily="2" charset="-120"/>
              </a:rPr>
              <a:t>2012.02</a:t>
            </a:r>
            <a:endParaRPr lang="zh-TW" altLang="en-US" sz="1400" dirty="0">
              <a:latin typeface="微軟正黑體" panose="020B0604030504040204" pitchFamily="34" charset="-120"/>
              <a:ea typeface="書法中楷（注音一）" panose="02010600000101010101" pitchFamily="2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2"/>
          <a:srcRect b="47887"/>
          <a:stretch/>
        </p:blipFill>
        <p:spPr>
          <a:xfrm>
            <a:off x="266108" y="2621026"/>
            <a:ext cx="8580375" cy="3366568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5" t="7230" r="13763" b="52778"/>
          <a:stretch/>
        </p:blipFill>
        <p:spPr>
          <a:xfrm rot="5400000">
            <a:off x="2806025" y="-30098"/>
            <a:ext cx="3500539" cy="8777061"/>
          </a:xfrm>
          <a:prstGeom prst="rect">
            <a:avLst/>
          </a:prstGeom>
        </p:spPr>
      </p:pic>
      <p:sp>
        <p:nvSpPr>
          <p:cNvPr id="9" name="頁尾版面配置區 4"/>
          <p:cNvSpPr txBox="1">
            <a:spLocks/>
          </p:cNvSpPr>
          <p:nvPr/>
        </p:nvSpPr>
        <p:spPr bwMode="auto">
          <a:xfrm>
            <a:off x="179387" y="644842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01" y="0"/>
            <a:ext cx="8486368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9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229598" y="6394335"/>
            <a:ext cx="662267" cy="365125"/>
          </a:xfrm>
        </p:spPr>
        <p:txBody>
          <a:bodyPr/>
          <a:lstStyle/>
          <a:p>
            <a:fld id="{2CCA5788-24B1-4ED8-A585-92EBC2ACDFDE}" type="slidenum">
              <a:rPr lang="zh-TW" altLang="en-US" smtClean="0"/>
              <a:t>17</a:t>
            </a:fld>
            <a:endParaRPr lang="zh-TW" altLang="en-US" dirty="0"/>
          </a:p>
        </p:txBody>
      </p:sp>
      <p:sp>
        <p:nvSpPr>
          <p:cNvPr id="10" name="頁尾版面配置區 4"/>
          <p:cNvSpPr txBox="1">
            <a:spLocks/>
          </p:cNvSpPr>
          <p:nvPr/>
        </p:nvSpPr>
        <p:spPr bwMode="auto">
          <a:xfrm>
            <a:off x="179387" y="644842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49B7C01-4CA2-44ED-855D-F511BF2F4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98540"/>
            <a:ext cx="9144000" cy="602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48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229598" y="6394335"/>
            <a:ext cx="662267" cy="365125"/>
          </a:xfrm>
        </p:spPr>
        <p:txBody>
          <a:bodyPr/>
          <a:lstStyle/>
          <a:p>
            <a:fld id="{2CCA5788-24B1-4ED8-A585-92EBC2ACDFDE}" type="slidenum">
              <a:rPr lang="zh-TW" altLang="en-US" smtClean="0"/>
              <a:t>18</a:t>
            </a:fld>
            <a:endParaRPr lang="zh-TW" altLang="en-US" dirty="0"/>
          </a:p>
        </p:txBody>
      </p:sp>
      <p:sp>
        <p:nvSpPr>
          <p:cNvPr id="15" name="頁尾版面配置區 4"/>
          <p:cNvSpPr txBox="1">
            <a:spLocks/>
          </p:cNvSpPr>
          <p:nvPr/>
        </p:nvSpPr>
        <p:spPr bwMode="auto">
          <a:xfrm>
            <a:off x="179387" y="644842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51" y="-204056"/>
            <a:ext cx="8961897" cy="259712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29023" y="4037363"/>
            <a:ext cx="3846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書法中楷（注音一）" panose="02010600000101010101" pitchFamily="2" charset="-120"/>
              </a:rPr>
              <a:t>立體書</a:t>
            </a:r>
            <a:endParaRPr lang="en-US" altLang="zh-TW" dirty="0">
              <a:latin typeface="微軟正黑體" panose="020B0604030504040204" pitchFamily="34" charset="-120"/>
              <a:ea typeface="書法中楷（注音一）" panose="02010600000101010101" pitchFamily="2" charset="-120"/>
            </a:endParaRPr>
          </a:p>
          <a:p>
            <a:r>
              <a:rPr lang="zh-TW" altLang="en-US" sz="900" dirty="0">
                <a:latin typeface="標楷體" panose="03000509000000000000" pitchFamily="65" charset="-120"/>
                <a:ea typeface="標楷體" panose="03000509000000000000" pitchFamily="65" charset="-120"/>
              </a:rPr>
              <a:t>影片來源</a:t>
            </a:r>
            <a:r>
              <a:rPr lang="zh-TW" altLang="en-US" sz="900" dirty="0">
                <a:latin typeface="微軟正黑體" panose="020B0604030504040204" pitchFamily="34" charset="-120"/>
                <a:ea typeface="書法中楷（注音一）" panose="02010600000101010101" pitchFamily="2" charset="-120"/>
              </a:rPr>
              <a:t>：</a:t>
            </a:r>
            <a:r>
              <a:rPr lang="en-US" altLang="zh-TW" sz="900" dirty="0">
                <a:hlinkClick r:id="rId3"/>
              </a:rPr>
              <a:t>https://www.youtube.com/watch?v=qeip3wSOvD8</a:t>
            </a:r>
            <a:endParaRPr lang="en-US" altLang="zh-TW" sz="900" dirty="0"/>
          </a:p>
          <a:p>
            <a:endParaRPr lang="zh-TW" altLang="en-US" sz="1400" dirty="0"/>
          </a:p>
        </p:txBody>
      </p:sp>
      <p:pic>
        <p:nvPicPr>
          <p:cNvPr id="20" name="圖片 19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3298" t="212" r="11064" b="-2720"/>
          <a:stretch/>
        </p:blipFill>
        <p:spPr>
          <a:xfrm>
            <a:off x="1247706" y="2348848"/>
            <a:ext cx="2276272" cy="173521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491515" y="4084065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書法中楷（注音一）" panose="02010600000101010101" pitchFamily="2" charset="-120"/>
              </a:rPr>
              <a:t>光柵動畫書</a:t>
            </a:r>
            <a:endParaRPr lang="en-US" altLang="zh-TW" dirty="0">
              <a:latin typeface="微軟正黑體" panose="020B0604030504040204" pitchFamily="34" charset="-120"/>
              <a:ea typeface="書法中楷（注音一）" panose="02010600000101010101" pitchFamily="2" charset="-120"/>
              <a:hlinkClick r:id="rId5"/>
            </a:endParaRPr>
          </a:p>
          <a:p>
            <a:r>
              <a:rPr lang="zh-TW" altLang="en-US" sz="900" dirty="0"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影片來源：</a:t>
            </a:r>
            <a:r>
              <a:rPr lang="en-US" altLang="zh-TW" sz="900" dirty="0">
                <a:hlinkClick r:id="rId5"/>
              </a:rPr>
              <a:t>https://www.youtube.com/watch?v=pXBnDn65-og</a:t>
            </a:r>
            <a:endParaRPr lang="zh-TW" altLang="en-US" sz="900" dirty="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943" y="2266238"/>
            <a:ext cx="2034441" cy="171797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71761" y="5801767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書法中楷（注音一）" panose="02010600000101010101" pitchFamily="2" charset="-120"/>
              </a:rPr>
              <a:t>AR</a:t>
            </a:r>
            <a:r>
              <a:rPr lang="zh-TW" altLang="en-US" dirty="0">
                <a:latin typeface="微軟正黑體" panose="020B0604030504040204" pitchFamily="34" charset="-120"/>
                <a:ea typeface="書法中楷（注音一）" panose="02010600000101010101" pitchFamily="2" charset="-120"/>
              </a:rPr>
              <a:t>擴增實境</a:t>
            </a:r>
            <a:endParaRPr lang="en-US" altLang="zh-TW" dirty="0">
              <a:latin typeface="微軟正黑體" panose="020B0604030504040204" pitchFamily="34" charset="-120"/>
              <a:ea typeface="書法中楷（注音一）" panose="02010600000101010101" pitchFamily="2" charset="-120"/>
            </a:endParaRPr>
          </a:p>
          <a:p>
            <a:r>
              <a:rPr lang="zh-TW" altLang="en-US" sz="900" dirty="0">
                <a:latin typeface="標楷體" panose="03000509000000000000" pitchFamily="65" charset="-120"/>
                <a:ea typeface="標楷體" panose="03000509000000000000" pitchFamily="65" charset="-120"/>
              </a:rPr>
              <a:t>影片來源： </a:t>
            </a:r>
            <a:r>
              <a:rPr lang="en-US" altLang="zh-TW" sz="900" dirty="0">
                <a:hlinkClick r:id="rId7"/>
              </a:rPr>
              <a:t>https://www.youtube.com/watch?v=7rCOe9IhAoU</a:t>
            </a:r>
            <a:endParaRPr lang="zh-TW" altLang="en-US" sz="900" dirty="0"/>
          </a:p>
        </p:txBody>
      </p:sp>
      <p:pic>
        <p:nvPicPr>
          <p:cNvPr id="24" name="Picture 2" descr="「ar擴增實境 恐龍」的圖片搜尋結果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11831" r="7984" b="8663"/>
          <a:stretch/>
        </p:blipFill>
        <p:spPr bwMode="auto">
          <a:xfrm>
            <a:off x="1604448" y="4648449"/>
            <a:ext cx="1438382" cy="134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491515" y="5828968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書法中楷（注音一）" panose="02010600000101010101" pitchFamily="2" charset="-120"/>
              </a:rPr>
              <a:t>光影書</a:t>
            </a:r>
            <a:endParaRPr lang="en-US" altLang="zh-TW" dirty="0">
              <a:latin typeface="微軟正黑體" panose="020B0604030504040204" pitchFamily="34" charset="-120"/>
              <a:ea typeface="書法中楷（注音一）" panose="02010600000101010101" pitchFamily="2" charset="-120"/>
            </a:endParaRPr>
          </a:p>
          <a:p>
            <a:r>
              <a:rPr lang="zh-TW" altLang="en-US" sz="900" dirty="0">
                <a:latin typeface="標楷體" panose="03000509000000000000" pitchFamily="65" charset="-120"/>
                <a:ea typeface="標楷體" panose="03000509000000000000" pitchFamily="65" charset="-120"/>
              </a:rPr>
              <a:t>影片來源： </a:t>
            </a:r>
            <a:r>
              <a:rPr lang="en-US" altLang="zh-TW" sz="900" dirty="0">
                <a:hlinkClick r:id="rId9"/>
              </a:rPr>
              <a:t>https://www.youtube.com/watch?v=RzRotANH9ME</a:t>
            </a:r>
            <a:endParaRPr lang="zh-TW" altLang="en-US" sz="900" dirty="0"/>
          </a:p>
        </p:txBody>
      </p:sp>
      <p:pic>
        <p:nvPicPr>
          <p:cNvPr id="26" name="Picture 4" descr="「motion silhouette book」的圖片搜尋結果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242" y="4626435"/>
            <a:ext cx="811273" cy="138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0229" y="2643406"/>
            <a:ext cx="244470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9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19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6" name="頁尾版面配置區 4"/>
          <p:cNvSpPr txBox="1">
            <a:spLocks/>
          </p:cNvSpPr>
          <p:nvPr/>
        </p:nvSpPr>
        <p:spPr bwMode="auto">
          <a:xfrm>
            <a:off x="179387" y="644842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92" y="0"/>
            <a:ext cx="8144962" cy="60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5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3863" y="259605"/>
            <a:ext cx="8192620" cy="939239"/>
          </a:xfrm>
        </p:spPr>
        <p:txBody>
          <a:bodyPr>
            <a:normAutofit/>
          </a:bodyPr>
          <a:lstStyle/>
          <a:p>
            <a:pPr algn="ctr"/>
            <a:r>
              <a:rPr lang="zh-TW" altLang="en-US" sz="3000" dirty="0">
                <a:ea typeface="微軟正黑體" panose="020B0604030504040204" pitchFamily="34" charset="-120"/>
              </a:rPr>
              <a:t>國小圖書資訊利用教育課程綱要及教案設計小組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371604"/>
            <a:ext cx="8217834" cy="505046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dirty="0">
                <a:ea typeface="微軟正黑體" panose="020B0604030504040204" pitchFamily="34" charset="-120"/>
              </a:rPr>
              <a:t>主持人：國立臺灣師範大學圖資所陳昭珍教授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dirty="0">
                <a:ea typeface="微軟正黑體" panose="020B0604030504040204" pitchFamily="34" charset="-120"/>
              </a:rPr>
              <a:t>圖書館利用小組：臺北市萬興國民小學曾品方老師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900" dirty="0">
                <a:ea typeface="微軟正黑體" panose="020B0604030504040204" pitchFamily="34" charset="-120"/>
              </a:rPr>
              <a:t>　　　　　　　　　新北市土城國民小學謝春貞老師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900" dirty="0">
                <a:ea typeface="微軟正黑體" panose="020B0604030504040204" pitchFamily="34" charset="-120"/>
              </a:rPr>
              <a:t>　　　　　　　　　桃園市建德國民小學郭靜如老師</a:t>
            </a:r>
            <a:endParaRPr lang="en-US" altLang="zh-TW" sz="2900" dirty="0"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900" dirty="0">
                <a:ea typeface="微軟正黑體" panose="020B0604030504040204" pitchFamily="34" charset="-120"/>
              </a:rPr>
              <a:t>　　　　　　　　　臺中市九德國民小學廖英秀老師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dirty="0">
                <a:ea typeface="微軟正黑體" panose="020B0604030504040204" pitchFamily="34" charset="-120"/>
              </a:rPr>
              <a:t>閱讀素養小組：臺北市私立再興小學廖淑霞老師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>
                <a:ea typeface="微軟正黑體" panose="020B0604030504040204" pitchFamily="34" charset="-120"/>
              </a:rPr>
              <a:t>　　　　　　　　臺北市民生國民小學黃宏輝老師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>
                <a:ea typeface="微軟正黑體" panose="020B0604030504040204" pitchFamily="34" charset="-120"/>
              </a:rPr>
              <a:t>　　　　　　　　臺北市龍安國民小學高毓屏老師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>
                <a:ea typeface="微軟正黑體" panose="020B0604030504040204" pitchFamily="34" charset="-120"/>
              </a:rPr>
              <a:t>　　　　　　　　新北市海山國民小學邱薏婷老師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dirty="0">
                <a:ea typeface="微軟正黑體" panose="020B0604030504040204" pitchFamily="34" charset="-120"/>
              </a:rPr>
              <a:t>資訊素養小組：桃園市石門國民小學陳芳雅老師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>
                <a:ea typeface="微軟正黑體" panose="020B0604030504040204" pitchFamily="34" charset="-120"/>
              </a:rPr>
              <a:t>　　　　　　　　基隆市仁愛國民小學林心茹老師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>
                <a:ea typeface="微軟正黑體" panose="020B0604030504040204" pitchFamily="34" charset="-120"/>
              </a:rPr>
              <a:t>　　　　　　　　桃園市龍星國民小學傅宓慧老師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>
                <a:ea typeface="微軟正黑體" panose="020B0604030504040204" pitchFamily="34" charset="-120"/>
              </a:rPr>
              <a:t>　　　　　　　　臺南市文化國民小學林秀娟老師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>
                <a:ea typeface="微軟正黑體" panose="020B0604030504040204" pitchFamily="34" charset="-120"/>
              </a:rPr>
              <a:t>　　　　　　　　臺東縣新生國民小學朱惠美老師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dirty="0">
                <a:ea typeface="微軟正黑體" panose="020B0604030504040204" pitchFamily="34" charset="-120"/>
              </a:rPr>
              <a:t>臺師大團隊：國立臺灣師範大學圖資所鄭水柔助理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 marL="16129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>
                <a:ea typeface="微軟正黑體" panose="020B0604030504040204" pitchFamily="34" charset="-120"/>
              </a:rPr>
              <a:t>國立臺灣師範大學圖資所趙子萱助理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 marL="16129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>
                <a:ea typeface="微軟正黑體" panose="020B0604030504040204" pitchFamily="34" charset="-120"/>
              </a:rPr>
              <a:t>國立臺灣師範大學圖資所温宜琳助理</a:t>
            </a:r>
            <a:endParaRPr lang="en-US" altLang="zh-TW" dirty="0"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ea typeface="微軟正黑體" panose="020B0604030504040204" pitchFamily="34" charset="-120"/>
              </a:rPr>
              <a:t>2</a:t>
            </a:fld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 txBox="1">
            <a:spLocks/>
          </p:cNvSpPr>
          <p:nvPr/>
        </p:nvSpPr>
        <p:spPr bwMode="auto">
          <a:xfrm>
            <a:off x="179386" y="649287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</p:spTree>
    <p:extLst>
      <p:ext uri="{BB962C8B-B14F-4D97-AF65-F5344CB8AC3E}">
        <p14:creationId xmlns:p14="http://schemas.microsoft.com/office/powerpoint/2010/main" val="1758078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ea typeface="微軟正黑體" panose="020B0604030504040204" pitchFamily="34" charset="-120"/>
              </a:rPr>
              <a:t>教學資源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ea typeface="微軟正黑體" panose="020B0604030504040204" pitchFamily="34" charset="-120"/>
              </a:rPr>
              <a:t>20</a:t>
            </a:fld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175556" y="1246842"/>
            <a:ext cx="8883651" cy="5759438"/>
          </a:xfrm>
        </p:spPr>
        <p:txBody>
          <a:bodyPr>
            <a:noAutofit/>
          </a:bodyPr>
          <a:lstStyle/>
          <a:p>
            <a:r>
              <a:rPr lang="zh-TW" altLang="en-US" sz="2000" dirty="0">
                <a:ea typeface="微軟正黑體" panose="020B0604030504040204" pitchFamily="34" charset="-120"/>
              </a:rPr>
              <a:t>林宜諄</a:t>
            </a:r>
            <a:r>
              <a:rPr lang="en-US" altLang="zh-TW" sz="2000" dirty="0">
                <a:ea typeface="微軟正黑體" panose="020B0604030504040204" pitchFamily="34" charset="-120"/>
              </a:rPr>
              <a:t>‧</a:t>
            </a:r>
            <a:r>
              <a:rPr lang="zh-TW" altLang="en-US" sz="2000" dirty="0">
                <a:ea typeface="微軟正黑體" panose="020B0604030504040204" pitchFamily="34" charset="-120"/>
              </a:rPr>
              <a:t>徐荷 。</a:t>
            </a:r>
            <a:r>
              <a:rPr lang="en-US" altLang="zh-TW" sz="2000" dirty="0">
                <a:ea typeface="微軟正黑體" panose="020B0604030504040204" pitchFamily="34" charset="-120"/>
              </a:rPr>
              <a:t>〈</a:t>
            </a:r>
            <a:r>
              <a:rPr lang="zh-TW" altLang="en-US" sz="2000" dirty="0">
                <a:ea typeface="微軟正黑體" panose="020B0604030504040204" pitchFamily="34" charset="-120"/>
              </a:rPr>
              <a:t>走進書的世界</a:t>
            </a:r>
            <a:r>
              <a:rPr lang="en-US" altLang="zh-TW" sz="2000" dirty="0">
                <a:ea typeface="微軟正黑體" panose="020B0604030504040204" pitchFamily="34" charset="-120"/>
              </a:rPr>
              <a:t>〉</a:t>
            </a:r>
            <a:r>
              <a:rPr lang="zh-TW" altLang="en-US" sz="2000" dirty="0">
                <a:ea typeface="微軟正黑體" panose="020B0604030504040204" pitchFamily="34" charset="-120"/>
              </a:rPr>
              <a:t>。</a:t>
            </a:r>
            <a:r>
              <a:rPr lang="en-US" altLang="zh-TW" sz="2000" dirty="0"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ea typeface="微軟正黑體" panose="020B0604030504040204" pitchFamily="34" charset="-120"/>
              </a:rPr>
              <a:t>未來少年</a:t>
            </a:r>
            <a:r>
              <a:rPr lang="en-US" altLang="zh-TW" sz="2000" dirty="0"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ea typeface="微軟正黑體" panose="020B0604030504040204" pitchFamily="34" charset="-120"/>
              </a:rPr>
              <a:t>。第</a:t>
            </a:r>
            <a:r>
              <a:rPr lang="en-US" altLang="zh-TW" sz="2000" dirty="0">
                <a:ea typeface="微軟正黑體" panose="020B0604030504040204" pitchFamily="34" charset="-120"/>
              </a:rPr>
              <a:t>14</a:t>
            </a:r>
            <a:r>
              <a:rPr lang="zh-TW" altLang="en-US" sz="2000" dirty="0">
                <a:ea typeface="微軟正黑體" panose="020B0604030504040204" pitchFamily="34" charset="-120"/>
              </a:rPr>
              <a:t>期。 </a:t>
            </a:r>
            <a:r>
              <a:rPr lang="en-US" altLang="zh-TW" sz="2000" dirty="0">
                <a:ea typeface="微軟正黑體" panose="020B0604030504040204" pitchFamily="34" charset="-120"/>
              </a:rPr>
              <a:t>2012.02</a:t>
            </a:r>
            <a:r>
              <a:rPr lang="zh-TW" altLang="en-US" sz="2000" dirty="0">
                <a:ea typeface="微軟正黑體" panose="020B0604030504040204" pitchFamily="34" charset="-120"/>
              </a:rPr>
              <a:t> 。</a:t>
            </a:r>
            <a:endParaRPr lang="en-US" altLang="zh-TW" sz="2000" dirty="0"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ea typeface="微軟正黑體" panose="020B0604030504040204" pitchFamily="34" charset="-120"/>
              </a:rPr>
              <a:t>林宜諄。</a:t>
            </a:r>
            <a:r>
              <a:rPr lang="en-US" altLang="zh-TW" sz="2000" dirty="0">
                <a:ea typeface="微軟正黑體" panose="020B0604030504040204" pitchFamily="34" charset="-120"/>
              </a:rPr>
              <a:t>〈</a:t>
            </a:r>
            <a:r>
              <a:rPr lang="zh-TW" altLang="en-US" sz="2000" dirty="0">
                <a:ea typeface="微軟正黑體" panose="020B0604030504040204" pitchFamily="34" charset="-120"/>
              </a:rPr>
              <a:t>字的故事</a:t>
            </a:r>
            <a:r>
              <a:rPr lang="en-US" altLang="zh-TW" sz="2000" dirty="0">
                <a:ea typeface="微軟正黑體" panose="020B0604030504040204" pitchFamily="34" charset="-120"/>
              </a:rPr>
              <a:t>〉</a:t>
            </a:r>
            <a:r>
              <a:rPr lang="zh-TW" altLang="en-US" sz="2000" dirty="0">
                <a:ea typeface="微軟正黑體" panose="020B0604030504040204" pitchFamily="34" charset="-120"/>
              </a:rPr>
              <a:t>。</a:t>
            </a:r>
            <a:r>
              <a:rPr lang="en-US" altLang="zh-TW" sz="2000" dirty="0"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ea typeface="微軟正黑體" panose="020B0604030504040204" pitchFamily="34" charset="-120"/>
              </a:rPr>
              <a:t>未來少年</a:t>
            </a:r>
            <a:r>
              <a:rPr lang="en-US" altLang="zh-TW" sz="2000" dirty="0"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ea typeface="微軟正黑體" panose="020B0604030504040204" pitchFamily="34" charset="-120"/>
              </a:rPr>
              <a:t>。第</a:t>
            </a:r>
            <a:r>
              <a:rPr lang="en-US" altLang="zh-TW" sz="2000" dirty="0">
                <a:ea typeface="微軟正黑體" panose="020B0604030504040204" pitchFamily="34" charset="-120"/>
              </a:rPr>
              <a:t>10</a:t>
            </a:r>
            <a:r>
              <a:rPr lang="zh-TW" altLang="en-US" sz="2000" dirty="0">
                <a:ea typeface="微軟正黑體" panose="020B0604030504040204" pitchFamily="34" charset="-120"/>
              </a:rPr>
              <a:t>期。</a:t>
            </a:r>
            <a:r>
              <a:rPr lang="en-US" altLang="zh-TW" sz="2000" dirty="0">
                <a:ea typeface="微軟正黑體" panose="020B0604030504040204" pitchFamily="34" charset="-120"/>
              </a:rPr>
              <a:t>2011.10</a:t>
            </a:r>
            <a:r>
              <a:rPr lang="zh-TW" altLang="en-US" sz="2000" dirty="0">
                <a:ea typeface="微軟正黑體" panose="020B0604030504040204" pitchFamily="34" charset="-120"/>
              </a:rPr>
              <a:t>。</a:t>
            </a:r>
            <a:endParaRPr lang="en-US" altLang="zh-TW" sz="2000" dirty="0"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ea typeface="微軟正黑體" panose="020B0604030504040204" pitchFamily="34" charset="-120"/>
              </a:rPr>
              <a:t>黃瑗瑗。</a:t>
            </a:r>
            <a:r>
              <a:rPr lang="en-US" altLang="zh-TW" sz="2000" dirty="0">
                <a:ea typeface="微軟正黑體" panose="020B0604030504040204" pitchFamily="34" charset="-120"/>
              </a:rPr>
              <a:t>〈</a:t>
            </a:r>
            <a:r>
              <a:rPr lang="zh-TW" altLang="en-US" sz="2000" dirty="0">
                <a:ea typeface="微軟正黑體" panose="020B0604030504040204" pitchFamily="34" charset="-120"/>
              </a:rPr>
              <a:t>文字有意思</a:t>
            </a:r>
            <a:r>
              <a:rPr lang="en-US" altLang="zh-TW" sz="2000" dirty="0">
                <a:ea typeface="微軟正黑體" panose="020B0604030504040204" pitchFamily="34" charset="-120"/>
              </a:rPr>
              <a:t>〉</a:t>
            </a:r>
            <a:r>
              <a:rPr lang="zh-TW" altLang="en-US" sz="2000" dirty="0">
                <a:ea typeface="微軟正黑體" panose="020B0604030504040204" pitchFamily="34" charset="-120"/>
              </a:rPr>
              <a:t>。</a:t>
            </a:r>
            <a:r>
              <a:rPr lang="en-US" altLang="zh-TW" sz="2000" dirty="0"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ea typeface="微軟正黑體" panose="020B0604030504040204" pitchFamily="34" charset="-120"/>
              </a:rPr>
              <a:t>未來兒童</a:t>
            </a:r>
            <a:r>
              <a:rPr lang="en-US" altLang="zh-TW" sz="2000" dirty="0"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ea typeface="微軟正黑體" panose="020B0604030504040204" pitchFamily="34" charset="-120"/>
              </a:rPr>
              <a:t>。第</a:t>
            </a:r>
            <a:r>
              <a:rPr lang="en-US" altLang="zh-TW" sz="2000" dirty="0">
                <a:ea typeface="微軟正黑體" panose="020B0604030504040204" pitchFamily="34" charset="-120"/>
              </a:rPr>
              <a:t>31</a:t>
            </a:r>
            <a:r>
              <a:rPr lang="zh-TW" altLang="en-US" sz="2000" dirty="0">
                <a:ea typeface="微軟正黑體" panose="020B0604030504040204" pitchFamily="34" charset="-120"/>
              </a:rPr>
              <a:t>期。</a:t>
            </a:r>
            <a:r>
              <a:rPr lang="en-US" altLang="zh-TW" sz="2000" dirty="0">
                <a:ea typeface="微軟正黑體" panose="020B0604030504040204" pitchFamily="34" charset="-120"/>
              </a:rPr>
              <a:t>2016.10</a:t>
            </a:r>
            <a:r>
              <a:rPr lang="zh-TW" altLang="en-US" sz="2000" dirty="0">
                <a:ea typeface="微軟正黑體" panose="020B0604030504040204" pitchFamily="34" charset="-120"/>
              </a:rPr>
              <a:t>。</a:t>
            </a:r>
            <a:endParaRPr lang="en-US" altLang="zh-TW" sz="2000" dirty="0">
              <a:ea typeface="微軟正黑體" panose="020B0604030504040204" pitchFamily="34" charset="-120"/>
            </a:endParaRPr>
          </a:p>
          <a:p>
            <a:r>
              <a:rPr lang="en-US" altLang="zh-TW" sz="2000" dirty="0"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ea typeface="微軟正黑體" panose="020B0604030504040204" pitchFamily="34" charset="-120"/>
              </a:rPr>
              <a:t>紙．書．印刷術</a:t>
            </a:r>
            <a:r>
              <a:rPr lang="en-US" altLang="zh-TW" sz="2000" dirty="0"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ea typeface="微軟正黑體" panose="020B0604030504040204" pitchFamily="34" charset="-120"/>
              </a:rPr>
              <a:t>。小魯出版。</a:t>
            </a:r>
            <a:r>
              <a:rPr lang="en-US" altLang="zh-TW" sz="2000" dirty="0">
                <a:ea typeface="微軟正黑體" panose="020B0604030504040204" pitchFamily="34" charset="-120"/>
              </a:rPr>
              <a:t>2018</a:t>
            </a:r>
            <a:r>
              <a:rPr lang="zh-TW" altLang="en-US" sz="2000" dirty="0">
                <a:ea typeface="微軟正黑體" panose="020B0604030504040204" pitchFamily="34" charset="-120"/>
              </a:rPr>
              <a:t>。</a:t>
            </a:r>
            <a:endParaRPr lang="en-US" altLang="zh-TW" sz="2000" dirty="0"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ea typeface="微軟正黑體" panose="020B0604030504040204" pitchFamily="34" charset="-120"/>
              </a:rPr>
              <a:t> 奧德李奇</a:t>
            </a:r>
            <a:r>
              <a:rPr lang="en-US" altLang="zh-TW" sz="2000" dirty="0">
                <a:ea typeface="微軟正黑體" panose="020B0604030504040204" pitchFamily="34" charset="-120"/>
              </a:rPr>
              <a:t>‧</a:t>
            </a:r>
            <a:r>
              <a:rPr lang="zh-TW" altLang="en-US" sz="2000" dirty="0">
                <a:ea typeface="微軟正黑體" panose="020B0604030504040204" pitchFamily="34" charset="-120"/>
              </a:rPr>
              <a:t>魯齊卡。</a:t>
            </a:r>
            <a:r>
              <a:rPr lang="en-US" altLang="zh-TW" sz="2000" dirty="0"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ea typeface="微軟正黑體" panose="020B0604030504040204" pitchFamily="34" charset="-120"/>
              </a:rPr>
              <a:t>東西這樣做</a:t>
            </a:r>
            <a:r>
              <a:rPr lang="en-US" altLang="zh-TW" sz="2000" dirty="0"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ea typeface="微軟正黑體" panose="020B0604030504040204" pitchFamily="34" charset="-120"/>
              </a:rPr>
              <a:t>。小天下出版。</a:t>
            </a:r>
            <a:r>
              <a:rPr lang="en-US" altLang="zh-TW" sz="2000" dirty="0">
                <a:ea typeface="微軟正黑體" panose="020B0604030504040204" pitchFamily="34" charset="-120"/>
              </a:rPr>
              <a:t>2016</a:t>
            </a:r>
            <a:r>
              <a:rPr lang="zh-TW" altLang="en-US" sz="2000" dirty="0">
                <a:ea typeface="微軟正黑體" panose="020B0604030504040204" pitchFamily="34" charset="-120"/>
              </a:rPr>
              <a:t>。</a:t>
            </a:r>
            <a:endParaRPr lang="en-US" altLang="zh-TW" sz="2000" dirty="0"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ea typeface="微軟正黑體" panose="020B0604030504040204" pitchFamily="34" charset="-120"/>
              </a:rPr>
              <a:t>  余麗瓊。</a:t>
            </a:r>
            <a:r>
              <a:rPr lang="en-US" altLang="zh-TW" sz="2000" dirty="0"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ea typeface="微軟正黑體" panose="020B0604030504040204" pitchFamily="34" charset="-120"/>
              </a:rPr>
              <a:t>記事情</a:t>
            </a:r>
            <a:r>
              <a:rPr lang="en-US" altLang="zh-TW" sz="2000" dirty="0"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ea typeface="微軟正黑體" panose="020B0604030504040204" pitchFamily="34" charset="-120"/>
              </a:rPr>
              <a:t>。信誼出版。</a:t>
            </a:r>
            <a:r>
              <a:rPr lang="en-US" altLang="zh-TW" sz="2000" dirty="0"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ea typeface="微軟正黑體" panose="020B0604030504040204" pitchFamily="34" charset="-120"/>
              </a:rPr>
              <a:t>。</a:t>
            </a:r>
            <a:endParaRPr lang="en-US" altLang="zh-TW" sz="2000" dirty="0"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ea typeface="微軟正黑體" panose="020B0604030504040204" pitchFamily="34" charset="-120"/>
              </a:rPr>
              <a:t>  伊勢英子。</a:t>
            </a:r>
            <a:r>
              <a:rPr lang="en-US" altLang="zh-TW" sz="2000" dirty="0"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ea typeface="微軟正黑體" panose="020B0604030504040204" pitchFamily="34" charset="-120"/>
              </a:rPr>
              <a:t>書的手藝人</a:t>
            </a:r>
            <a:r>
              <a:rPr lang="en-US" altLang="zh-TW" sz="2000" dirty="0"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ea typeface="微軟正黑體" panose="020B0604030504040204" pitchFamily="34" charset="-120"/>
              </a:rPr>
              <a:t>。青林出版。</a:t>
            </a:r>
            <a:r>
              <a:rPr lang="en-US" altLang="zh-TW" sz="2000" dirty="0">
                <a:ea typeface="微軟正黑體" panose="020B0604030504040204" pitchFamily="34" charset="-120"/>
              </a:rPr>
              <a:t>2015</a:t>
            </a:r>
            <a:r>
              <a:rPr lang="zh-TW" altLang="en-US" sz="2000" dirty="0">
                <a:ea typeface="微軟正黑體" panose="020B0604030504040204" pitchFamily="34" charset="-120"/>
              </a:rPr>
              <a:t>。</a:t>
            </a:r>
            <a:endParaRPr lang="en-US" altLang="zh-TW" sz="2000" dirty="0"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ea typeface="微軟正黑體" panose="020B0604030504040204" pitchFamily="34" charset="-120"/>
              </a:rPr>
              <a:t>古代造紙術動畫。檢自</a:t>
            </a:r>
            <a:r>
              <a:rPr lang="en-US" altLang="zh-TW" sz="1400" dirty="0">
                <a:ea typeface="微軟正黑體" panose="020B0604030504040204" pitchFamily="34" charset="-120"/>
                <a:hlinkClick r:id="rId2"/>
              </a:rPr>
              <a:t>https://www.youtube.com/watch?v=1Hlf0fyMBl8</a:t>
            </a:r>
            <a:endParaRPr lang="en-US" altLang="zh-TW" sz="1400" dirty="0">
              <a:ea typeface="微軟正黑體" panose="020B0604030504040204" pitchFamily="34" charset="-120"/>
            </a:endParaRPr>
          </a:p>
          <a:p>
            <a:r>
              <a:rPr lang="en-US" altLang="zh-TW" sz="2000" dirty="0"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ea typeface="微軟正黑體" panose="020B0604030504040204" pitchFamily="34" charset="-120"/>
              </a:rPr>
              <a:t>小狐狸與星星</a:t>
            </a:r>
            <a:r>
              <a:rPr lang="en-US" altLang="zh-TW" sz="2000" dirty="0"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ea typeface="微軟正黑體" panose="020B0604030504040204" pitchFamily="34" charset="-120"/>
              </a:rPr>
              <a:t>印刷幕後。檢自</a:t>
            </a:r>
            <a:r>
              <a:rPr lang="en-US" altLang="zh-TW" sz="1400" dirty="0">
                <a:ea typeface="微軟正黑體" panose="020B0604030504040204" pitchFamily="34" charset="-120"/>
                <a:hlinkClick r:id="rId3"/>
              </a:rPr>
              <a:t>https://www.youtube.com/watch?v=z6wIHDJTHFE</a:t>
            </a:r>
            <a:endParaRPr lang="en-US" altLang="zh-TW" sz="1400" dirty="0"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ea typeface="微軟正黑體" panose="020B0604030504040204" pitchFamily="34" charset="-120"/>
              </a:rPr>
              <a:t>認識出版。檢自。</a:t>
            </a:r>
            <a:r>
              <a:rPr lang="en-US" altLang="zh-TW" sz="1200" dirty="0">
                <a:ea typeface="微軟正黑體" panose="020B0604030504040204" pitchFamily="34" charset="-120"/>
                <a:hlinkClick r:id="rId4"/>
              </a:rPr>
              <a:t>https://www.youtube.com/results?search_query=%E8%AA%8D%E8%AD%98%E5%87%BA%E7%89%88</a:t>
            </a:r>
            <a:endParaRPr lang="en-US" altLang="zh-TW" sz="1200" dirty="0"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ea typeface="微軟正黑體" panose="020B0604030504040204" pitchFamily="34" charset="-120"/>
              </a:rPr>
              <a:t>國家圖書館</a:t>
            </a:r>
            <a:r>
              <a:rPr lang="en-US" altLang="zh-TW" sz="2000" dirty="0">
                <a:ea typeface="微軟正黑體" panose="020B0604030504040204" pitchFamily="34" charset="-120"/>
              </a:rPr>
              <a:t>~</a:t>
            </a:r>
            <a:r>
              <a:rPr lang="zh-TW" altLang="en-US" sz="2000" dirty="0">
                <a:ea typeface="微軟正黑體" panose="020B0604030504040204" pitchFamily="34" charset="-120"/>
              </a:rPr>
              <a:t>知識的奇幻旅程</a:t>
            </a:r>
            <a:r>
              <a:rPr lang="en-US" altLang="zh-TW" sz="2000" dirty="0">
                <a:ea typeface="微軟正黑體" panose="020B0604030504040204" pitchFamily="34" charset="-120"/>
              </a:rPr>
              <a:t>-</a:t>
            </a:r>
            <a:r>
              <a:rPr lang="zh-TW" altLang="en-US" sz="2000" dirty="0">
                <a:ea typeface="微軟正黑體" panose="020B0604030504040204" pitchFamily="34" charset="-120"/>
              </a:rPr>
              <a:t>書的歷史。檢自</a:t>
            </a:r>
            <a:r>
              <a:rPr lang="en-US" altLang="zh-TW" sz="1200" dirty="0">
                <a:ea typeface="微軟正黑體" panose="020B0604030504040204" pitchFamily="34" charset="-120"/>
                <a:hlinkClick r:id="rId5"/>
              </a:rPr>
              <a:t>https://www.youtube.com/watch?v=S_BrrAAgJrQ</a:t>
            </a:r>
            <a:endParaRPr lang="en-US" altLang="zh-TW" sz="1200" dirty="0"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ea typeface="微軟正黑體" panose="020B0604030504040204" pitchFamily="34" charset="-120"/>
              </a:rPr>
              <a:t>國立公共資訊圖書館</a:t>
            </a:r>
            <a:r>
              <a:rPr lang="en-US" altLang="zh-TW" sz="2000" dirty="0">
                <a:ea typeface="微軟正黑體" panose="020B0604030504040204" pitchFamily="34" charset="-120"/>
              </a:rPr>
              <a:t>~</a:t>
            </a:r>
            <a:r>
              <a:rPr lang="zh-TW" altLang="en-US" sz="2000" dirty="0">
                <a:ea typeface="微軟正黑體" panose="020B0604030504040204" pitchFamily="34" charset="-120"/>
              </a:rPr>
              <a:t>漢字的演進。檢自</a:t>
            </a:r>
            <a:r>
              <a:rPr lang="en-US" altLang="zh-TW" sz="1200" dirty="0">
                <a:hlinkClick r:id="rId6"/>
              </a:rPr>
              <a:t>https://www.youtube.com/watch?v=LFJjOSNgfxA</a:t>
            </a:r>
            <a:endParaRPr lang="en-US" altLang="zh-TW" sz="1200" dirty="0">
              <a:ea typeface="微軟正黑體" panose="020B0604030504040204" pitchFamily="34" charset="-120"/>
            </a:endParaRPr>
          </a:p>
          <a:p>
            <a:endParaRPr lang="zh-TW" altLang="en-US" sz="1200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958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539750" y="97631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ea typeface="微軟正黑體" panose="020B0604030504040204" pitchFamily="34" charset="-120"/>
              </a:rPr>
              <a:t>大綱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539750" y="1603376"/>
            <a:ext cx="7886700" cy="317033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zh-TW" altLang="en-US" dirty="0">
                <a:ea typeface="微軟正黑體" panose="020B0604030504040204" pitchFamily="34" charset="-120"/>
              </a:rPr>
              <a:t>綱要構面：圖書館利用</a:t>
            </a:r>
            <a:r>
              <a:rPr lang="en-US" altLang="zh-TW" dirty="0"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ea typeface="微軟正黑體" panose="020B0604030504040204" pitchFamily="34" charset="-120"/>
              </a:rPr>
              <a:t>喜愛圖書館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dirty="0">
                <a:ea typeface="微軟正黑體" panose="020B0604030504040204" pitchFamily="34" charset="-120"/>
              </a:rPr>
              <a:t>學習單元：圖書資源的運用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dirty="0">
                <a:ea typeface="微軟正黑體" panose="020B0604030504040204" pitchFamily="34" charset="-120"/>
              </a:rPr>
              <a:t>綱要編號：圖</a:t>
            </a:r>
            <a:r>
              <a:rPr lang="en-US" altLang="zh-TW" dirty="0">
                <a:ea typeface="微軟正黑體" panose="020B0604030504040204" pitchFamily="34" charset="-120"/>
              </a:rPr>
              <a:t>2-1-2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dirty="0">
                <a:ea typeface="微軟正黑體" panose="020B0604030504040204" pitchFamily="34" charset="-120"/>
              </a:rPr>
              <a:t>授課年級：一、二年級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dirty="0">
                <a:ea typeface="微軟正黑體" panose="020B0604030504040204" pitchFamily="34" charset="-120"/>
              </a:rPr>
              <a:t>教學主題：瞭解書籍的演變與發展</a:t>
            </a:r>
          </a:p>
          <a:p>
            <a:pPr>
              <a:lnSpc>
                <a:spcPct val="80000"/>
              </a:lnSpc>
              <a:defRPr/>
            </a:pPr>
            <a:r>
              <a:rPr lang="zh-TW" altLang="en-US" dirty="0">
                <a:ea typeface="微軟正黑體" panose="020B0604030504040204" pitchFamily="34" charset="-120"/>
              </a:rPr>
              <a:t>教學活動：</a:t>
            </a:r>
            <a:r>
              <a:rPr lang="zh-TW" altLang="en-US" sz="3200" dirty="0">
                <a:solidFill>
                  <a:prstClr val="black"/>
                </a:solidFill>
                <a:ea typeface="微軟正黑體" panose="020B0604030504040204" pitchFamily="34" charset="-120"/>
              </a:rPr>
              <a:t>文字與書籍的演變與發展</a:t>
            </a:r>
            <a:r>
              <a:rPr lang="en-US" altLang="zh-TW" sz="3200" dirty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zh-TW" sz="3200" dirty="0">
                <a:solidFill>
                  <a:prstClr val="black"/>
                </a:solidFill>
                <a:ea typeface="微軟正黑體" panose="020B0604030504040204" pitchFamily="34" charset="-120"/>
              </a:rPr>
              <a:t>一節</a:t>
            </a:r>
            <a:r>
              <a:rPr lang="en-US" altLang="zh-TW" sz="3200" dirty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r>
              <a:rPr lang="zh-TW" altLang="en-US" sz="3200" dirty="0">
                <a:solidFill>
                  <a:prstClr val="black"/>
                </a:solidFill>
                <a:ea typeface="微軟正黑體" panose="020B0604030504040204" pitchFamily="34" charset="-120"/>
              </a:rPr>
              <a:t>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ea typeface="微軟正黑體" panose="020B0604030504040204" pitchFamily="34" charset="-120"/>
              </a:rPr>
              <a:t>3</a:t>
            </a:fld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539750" y="1341438"/>
            <a:ext cx="8229600" cy="4525962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zh-TW" altLang="en-US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頁尾版面配置區 4"/>
          <p:cNvSpPr txBox="1">
            <a:spLocks/>
          </p:cNvSpPr>
          <p:nvPr/>
        </p:nvSpPr>
        <p:spPr bwMode="auto">
          <a:xfrm>
            <a:off x="179386" y="649287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</p:spTree>
    <p:extLst>
      <p:ext uri="{BB962C8B-B14F-4D97-AF65-F5344CB8AC3E}">
        <p14:creationId xmlns:p14="http://schemas.microsoft.com/office/powerpoint/2010/main" val="4275144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2596" y="1615750"/>
            <a:ext cx="873140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ea typeface="微軟正黑體" panose="020B0604030504040204" pitchFamily="34" charset="-120"/>
              </a:rPr>
              <a:t>知識：認識文字的發明與書籍的演變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ea typeface="微軟正黑體" panose="020B0604030504040204" pitchFamily="34" charset="-120"/>
              </a:rPr>
              <a:t>態度：培養珍惜圖書、喜愛閱讀。</a:t>
            </a:r>
            <a:endParaRPr lang="en-US" altLang="zh-TW" dirty="0"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ea typeface="微軟正黑體" panose="020B0604030504040204" pitchFamily="34" charset="-120"/>
              </a:rPr>
              <a:t>實踐：體現愛惜書籍。</a:t>
            </a:r>
            <a:endParaRPr lang="en-US" altLang="zh-TW" dirty="0"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  <a:ea typeface="微軟正黑體" panose="020B0604030504040204" pitchFamily="34" charset="-120"/>
              </a:rPr>
              <a:pPr/>
              <a:t>4</a:t>
            </a:fld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127D3E2A-8267-4037-BA0D-7D8B84451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7631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ea typeface="微軟正黑體" panose="020B0604030504040204" pitchFamily="34" charset="-120"/>
              </a:rPr>
              <a:t>學習目標</a:t>
            </a:r>
          </a:p>
        </p:txBody>
      </p:sp>
      <p:sp>
        <p:nvSpPr>
          <p:cNvPr id="7" name="頁尾版面配置區 4">
            <a:extLst>
              <a:ext uri="{FF2B5EF4-FFF2-40B4-BE49-F238E27FC236}">
                <a16:creationId xmlns:a16="http://schemas.microsoft.com/office/drawing/2014/main" id="{E57E6A94-DD0D-4BE8-96F2-1A6EF55C5494}"/>
              </a:ext>
            </a:extLst>
          </p:cNvPr>
          <p:cNvSpPr txBox="1">
            <a:spLocks/>
          </p:cNvSpPr>
          <p:nvPr/>
        </p:nvSpPr>
        <p:spPr bwMode="auto">
          <a:xfrm>
            <a:off x="179387" y="644842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  <a:p>
            <a:pPr eaLnBrk="1" hangingPunct="1"/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0589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  <a:ea typeface="微軟正黑體" panose="020B0604030504040204" pitchFamily="34" charset="-120"/>
              </a:rPr>
              <a:pPr/>
              <a:t>5</a:t>
            </a:fld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4" name="標題 7"/>
          <p:cNvSpPr txBox="1">
            <a:spLocks/>
          </p:cNvSpPr>
          <p:nvPr/>
        </p:nvSpPr>
        <p:spPr>
          <a:xfrm>
            <a:off x="3749950" y="203275"/>
            <a:ext cx="4469245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prstClr val="black"/>
                </a:solidFill>
              </a:rPr>
              <a:t>教學流程</a:t>
            </a: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026742" y="1589651"/>
            <a:ext cx="2879335" cy="4513102"/>
            <a:chOff x="720" y="1299"/>
            <a:chExt cx="1384" cy="2131"/>
          </a:xfrm>
        </p:grpSpPr>
        <p:sp>
          <p:nvSpPr>
            <p:cNvPr id="36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kern="0">
                <a:solidFill>
                  <a:srgbClr val="113F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kern="0">
                <a:solidFill>
                  <a:srgbClr val="113F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kern="0">
                <a:solidFill>
                  <a:srgbClr val="113F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AutoShape 7"/>
            <p:cNvSpPr>
              <a:spLocks noChangeArrowheads="1"/>
            </p:cNvSpPr>
            <p:nvPr/>
          </p:nvSpPr>
          <p:spPr bwMode="gray">
            <a:xfrm>
              <a:off x="727" y="1498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書籍的</a:t>
              </a:r>
              <a:endPara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演變與發展</a:t>
              </a:r>
              <a:endParaRPr lang="zh-TW" altLang="en-US" kern="0" dirty="0">
                <a:solidFill>
                  <a:srgbClr val="113F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42" name="Group 10"/>
            <p:cNvGrpSpPr>
              <a:grpSpLocks/>
            </p:cNvGrpSpPr>
            <p:nvPr/>
          </p:nvGrpSpPr>
          <p:grpSpPr bwMode="auto">
            <a:xfrm>
              <a:off x="1189" y="1299"/>
              <a:ext cx="405" cy="392"/>
              <a:chOff x="1289" y="587"/>
              <a:chExt cx="668" cy="647"/>
            </a:xfrm>
          </p:grpSpPr>
          <p:sp>
            <p:nvSpPr>
              <p:cNvPr id="45" name="Oval 11"/>
              <p:cNvSpPr>
                <a:spLocks noChangeArrowheads="1"/>
              </p:cNvSpPr>
              <p:nvPr/>
            </p:nvSpPr>
            <p:spPr bwMode="gray">
              <a:xfrm>
                <a:off x="1289" y="714"/>
                <a:ext cx="668" cy="40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 kern="0">
                  <a:solidFill>
                    <a:srgbClr val="113F7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6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 kern="0">
                  <a:solidFill>
                    <a:srgbClr val="113F7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7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 kern="0">
                  <a:solidFill>
                    <a:srgbClr val="113F7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8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 kern="0">
                  <a:solidFill>
                    <a:srgbClr val="113F7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9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 kern="0">
                  <a:solidFill>
                    <a:srgbClr val="113F7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43" name="Text Box 16"/>
            <p:cNvSpPr txBox="1">
              <a:spLocks noChangeArrowheads="1"/>
            </p:cNvSpPr>
            <p:nvPr/>
          </p:nvSpPr>
          <p:spPr bwMode="gray">
            <a:xfrm>
              <a:off x="1300" y="1354"/>
              <a:ext cx="174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TW" sz="2400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en-US" altLang="zh-TW" kern="0">
                <a:solidFill>
                  <a:srgbClr val="113F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Text Box 17"/>
            <p:cNvSpPr txBox="1">
              <a:spLocks noChangeArrowheads="1"/>
            </p:cNvSpPr>
            <p:nvPr/>
          </p:nvSpPr>
          <p:spPr bwMode="gray">
            <a:xfrm>
              <a:off x="769" y="2013"/>
              <a:ext cx="1335" cy="1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80000" indent="-1800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zh-TW" altLang="en-US" sz="2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古老的記事方法</a:t>
              </a:r>
              <a:endPara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80000" indent="-1800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zh-TW" altLang="en-US" sz="2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文字的發明</a:t>
              </a:r>
              <a:endPara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80000" indent="-1800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zh-TW" altLang="en-US" sz="2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不停的找記事物品</a:t>
              </a:r>
              <a:endPara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80000" indent="-1800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zh-TW" altLang="en-US" sz="2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印刷術</a:t>
              </a:r>
              <a:endPara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80000" indent="-1800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zh-TW" altLang="en-US" sz="2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現代書的製作</a:t>
              </a:r>
              <a:endPara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80000" indent="-1800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zh-TW" altLang="en-US" sz="2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不斷進化的書</a:t>
              </a:r>
              <a:endPara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80000" indent="-1800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zh-TW" altLang="en-US" sz="2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想一想</a:t>
              </a:r>
            </a:p>
            <a:p>
              <a:endParaRPr lang="zh-TW" altLang="en-US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65962" y="6488668"/>
            <a:ext cx="35525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  <a:p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378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796" y="2700465"/>
            <a:ext cx="507840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60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35" y="1563294"/>
            <a:ext cx="8504657" cy="45663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7</a:t>
            </a:fld>
            <a:endParaRPr lang="zh-TW" altLang="en-US" dirty="0"/>
          </a:p>
        </p:txBody>
      </p:sp>
      <p:sp>
        <p:nvSpPr>
          <p:cNvPr id="16" name="頁尾版面配置區 4"/>
          <p:cNvSpPr txBox="1">
            <a:spLocks/>
          </p:cNvSpPr>
          <p:nvPr/>
        </p:nvSpPr>
        <p:spPr bwMode="auto">
          <a:xfrm>
            <a:off x="179387" y="644842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19" y="2653419"/>
            <a:ext cx="2088841" cy="139622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4" y="2418926"/>
            <a:ext cx="1310754" cy="90838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507" y="1690391"/>
            <a:ext cx="1761897" cy="14570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067" y="1413718"/>
            <a:ext cx="2951933" cy="201041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9404" y="32752"/>
            <a:ext cx="3273836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13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8</a:t>
            </a:fld>
            <a:endParaRPr lang="zh-TW" altLang="en-US" dirty="0"/>
          </a:p>
        </p:txBody>
      </p:sp>
      <p:pic>
        <p:nvPicPr>
          <p:cNvPr id="15" name="圖片 1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076" y="2308481"/>
            <a:ext cx="4975009" cy="318743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380580" y="5482287"/>
            <a:ext cx="50362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+mj-ea"/>
                <a:ea typeface="+mj-ea"/>
              </a:rPr>
              <a:t>                          影片來源： 解密圖書</a:t>
            </a:r>
            <a:r>
              <a:rPr lang="en-US" altLang="zh-TW" sz="1400" dirty="0">
                <a:latin typeface="+mj-ea"/>
                <a:ea typeface="+mj-ea"/>
              </a:rPr>
              <a:t>DNA</a:t>
            </a:r>
          </a:p>
          <a:p>
            <a:r>
              <a:rPr lang="en-US" altLang="zh-TW" dirty="0">
                <a:hlinkClick r:id="rId2"/>
              </a:rPr>
              <a:t>https://www.youtube.com/watch?v=LFJjOSNgfxA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8" name="頁尾版面配置區 4"/>
          <p:cNvSpPr txBox="1">
            <a:spLocks/>
          </p:cNvSpPr>
          <p:nvPr/>
        </p:nvSpPr>
        <p:spPr bwMode="auto">
          <a:xfrm>
            <a:off x="179387" y="6448425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88" y="0"/>
            <a:ext cx="8071804" cy="132294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90" y="1185012"/>
            <a:ext cx="8602202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21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9</a:t>
            </a:fld>
            <a:endParaRPr lang="zh-TW" altLang="en-US" dirty="0"/>
          </a:p>
        </p:txBody>
      </p:sp>
      <p:sp>
        <p:nvSpPr>
          <p:cNvPr id="17" name="頁尾版面配置區 4"/>
          <p:cNvSpPr txBox="1">
            <a:spLocks/>
          </p:cNvSpPr>
          <p:nvPr/>
        </p:nvSpPr>
        <p:spPr bwMode="auto">
          <a:xfrm>
            <a:off x="289772" y="6412249"/>
            <a:ext cx="50246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defTabSz="914400" rtl="0" eaLnBrk="0" latinLnBrk="0" hangingPunct="0"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瞭解書籍的演變與發展</a:t>
            </a:r>
          </a:p>
        </p:txBody>
      </p:sp>
      <p:pic>
        <p:nvPicPr>
          <p:cNvPr id="9" name="Picture 4" descr="åé ¡é å­ï¼åä¾æ¯å²å®å¨æå­å²ä¸çè²¢ç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67" y="3421281"/>
            <a:ext cx="3739560" cy="258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922524" y="6049123"/>
            <a:ext cx="32175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圖片來源：倉頡造字的故事， 倉頡為什麼要造字</a:t>
            </a:r>
            <a:endParaRPr lang="zh-TW" altLang="en-US" sz="1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4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7" r="69236" b="63165"/>
          <a:stretch/>
        </p:blipFill>
        <p:spPr bwMode="auto">
          <a:xfrm>
            <a:off x="5237216" y="3055530"/>
            <a:ext cx="911502" cy="126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981" y="3152945"/>
            <a:ext cx="805636" cy="1230365"/>
          </a:xfrm>
          <a:prstGeom prst="rect">
            <a:avLst/>
          </a:prstGeom>
        </p:spPr>
      </p:pic>
      <p:pic>
        <p:nvPicPr>
          <p:cNvPr id="13" name="Picture 6" descr="ãè±¡å½¢æå­ãçåçæå°çµæ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35944" r="86694" b="17139"/>
          <a:stretch/>
        </p:blipFill>
        <p:spPr bwMode="auto">
          <a:xfrm>
            <a:off x="5469470" y="4852797"/>
            <a:ext cx="752325" cy="106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ãè±¡å½¢æå­ãçåçæå°çµæ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7" t="33735" r="56405" b="12129"/>
          <a:stretch/>
        </p:blipFill>
        <p:spPr bwMode="auto">
          <a:xfrm>
            <a:off x="7257182" y="4877791"/>
            <a:ext cx="880353" cy="115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81894"/>
            <a:ext cx="9077731" cy="2298391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172" y="4051106"/>
            <a:ext cx="1518036" cy="1182727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0612" y="4045780"/>
            <a:ext cx="1518036" cy="1182727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2601" y="5474175"/>
            <a:ext cx="1518036" cy="117663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7506" y="5444937"/>
            <a:ext cx="1518036" cy="117663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269" y="-78663"/>
            <a:ext cx="807180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7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</TotalTime>
  <Words>974</Words>
  <Application>Microsoft Office PowerPoint</Application>
  <PresentationFormat>如螢幕大小 (4:3)</PresentationFormat>
  <Paragraphs>114</Paragraphs>
  <Slides>20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7" baseType="lpstr">
      <vt:lpstr>微軟正黑體</vt:lpstr>
      <vt:lpstr>新細明體</vt:lpstr>
      <vt:lpstr>標楷體</vt:lpstr>
      <vt:lpstr>Arial</vt:lpstr>
      <vt:lpstr>Calibri</vt:lpstr>
      <vt:lpstr>Wingdings</vt:lpstr>
      <vt:lpstr>Office 佈景主題</vt:lpstr>
      <vt:lpstr>圖2-1-2 瞭解書籍的演變與發展 </vt:lpstr>
      <vt:lpstr>國小圖書資訊利用教育課程綱要及教案設計小組</vt:lpstr>
      <vt:lpstr>大綱</vt:lpstr>
      <vt:lpstr>學習目標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教學資源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Maggie Chen</dc:creator>
  <cp:lastModifiedBy>謝春貞</cp:lastModifiedBy>
  <cp:revision>49</cp:revision>
  <dcterms:created xsi:type="dcterms:W3CDTF">2019-05-02T08:58:38Z</dcterms:created>
  <dcterms:modified xsi:type="dcterms:W3CDTF">2021-02-18T22:58:14Z</dcterms:modified>
</cp:coreProperties>
</file>