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4" r:id="rId2"/>
    <p:sldId id="265" r:id="rId3"/>
    <p:sldId id="266" r:id="rId4"/>
    <p:sldId id="268" r:id="rId5"/>
    <p:sldId id="269" r:id="rId6"/>
    <p:sldId id="270" r:id="rId7"/>
    <p:sldId id="285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6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6FF"/>
    <a:srgbClr val="56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0F52-CB3C-4201-8311-841B1A2CC156}" type="datetimeFigureOut">
              <a:rPr lang="zh-TW" altLang="en-US" smtClean="0"/>
              <a:t>2020/1/16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D1BF-EAC4-41DA-A0FE-79446082E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7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1BF-EAC4-41DA-A0FE-79446082E8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22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1BF-EAC4-41DA-A0FE-79446082E8E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99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34" y="6459100"/>
            <a:ext cx="3328073" cy="290096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32681" y="6512019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圖2-2-1　認識圖書館提供的媒體資源與服務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3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1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3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5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9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-29105"/>
            <a:ext cx="9144000" cy="1213955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29454"/>
            <a:ext cx="9144000" cy="528546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32" y="15814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4216" y="6419475"/>
            <a:ext cx="66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CCA5788-24B1-4ED8-A585-92EBC2ACDFD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39" b="43367" l="83877" r="96136">
                        <a14:backgroundMark x1="88008" y1="31426" x2="85476" y2="37396"/>
                        <a14:backgroundMark x1="87209" y1="31426" x2="91805" y2="31426"/>
                        <a14:backgroundMark x1="86076" y1="34909" x2="87075" y2="4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63" t="28302" r="2721" b="49018"/>
          <a:stretch/>
        </p:blipFill>
        <p:spPr>
          <a:xfrm>
            <a:off x="90764" y="52457"/>
            <a:ext cx="998448" cy="144220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32681" y="6440108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圖2-2-1　認識圖書館提供的媒體資源與服務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eurl.cc/7gOe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1977" y="1246373"/>
            <a:ext cx="7288305" cy="2689413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zh-TW" altLang="en-US" sz="2800" dirty="0">
                <a:solidFill>
                  <a:sysClr val="windowText" lastClr="000000"/>
                </a:solidFill>
              </a:rPr>
              <a:t>圖</a:t>
            </a:r>
            <a:r>
              <a:rPr lang="en-US" altLang="zh-TW" sz="2800" dirty="0" smtClean="0">
                <a:solidFill>
                  <a:sysClr val="windowText" lastClr="000000"/>
                </a:solidFill>
              </a:rPr>
              <a:t>2-2-1</a:t>
            </a:r>
            <a:r>
              <a:rPr lang="en-US" altLang="zh-TW" sz="4800" dirty="0">
                <a:solidFill>
                  <a:sysClr val="windowText" lastClr="000000"/>
                </a:solidFill>
              </a:rPr>
              <a:t/>
            </a:r>
            <a:br>
              <a:rPr lang="en-US" altLang="zh-TW" sz="4800" dirty="0">
                <a:solidFill>
                  <a:sysClr val="windowText" lastClr="000000"/>
                </a:solidFill>
              </a:rPr>
            </a:br>
            <a:r>
              <a:rPr lang="zh-TW" altLang="en-US" sz="4800" dirty="0" smtClean="0">
                <a:solidFill>
                  <a:sysClr val="windowText" lastClr="000000"/>
                </a:solidFill>
              </a:rPr>
              <a:t>認識圖書館提供的媒體資源與服務</a:t>
            </a:r>
            <a:endParaRPr lang="zh-TW" altLang="en-US" sz="480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21977" y="3935786"/>
            <a:ext cx="7119938" cy="18462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教育部增置國小圖書教師輔導與教育訓練計畫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2000" dirty="0" smtClean="0">
                <a:solidFill>
                  <a:srgbClr val="595959"/>
                </a:solidFill>
              </a:rPr>
              <a:t>圖書資訊利用教育教學綱要及教學設計小組</a:t>
            </a:r>
            <a:endParaRPr lang="en-US" altLang="zh-TW" sz="2000" dirty="0" smtClean="0">
              <a:solidFill>
                <a:srgbClr val="595959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</a:rPr>
              <a:t>設計者：</a:t>
            </a:r>
            <a:r>
              <a:rPr lang="zh-TW" altLang="en-US" sz="2800" b="1" dirty="0">
                <a:solidFill>
                  <a:srgbClr val="FF0000"/>
                </a:solidFill>
              </a:rPr>
              <a:t>圖書館利用小組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0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399" y="-19646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紙本資源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圖書、期刊、報紙等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70" y="2611526"/>
            <a:ext cx="3448111" cy="22912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42" y="1999186"/>
            <a:ext cx="4201300" cy="279174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4032" y="5609655"/>
            <a:ext cx="29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各類期刊報紙，給讀者最新訊息。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79232" y="5038709"/>
            <a:ext cx="34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豐富的書籍滿足讀者閱讀的慾望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14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746" y="-29706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電子資源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032" y="1732197"/>
            <a:ext cx="7886700" cy="66594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需要</a:t>
            </a:r>
            <a:r>
              <a:rPr lang="zh-TW" altLang="en-US" dirty="0"/>
              <a:t>藉</a:t>
            </a:r>
            <a:r>
              <a:rPr lang="zh-TW" altLang="en-US" dirty="0" smtClean="0"/>
              <a:t>由電腦及網路連線查詢和閱讀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5" t="5822" r="2175"/>
          <a:stretch/>
        </p:blipFill>
        <p:spPr>
          <a:xfrm>
            <a:off x="2927566" y="4173675"/>
            <a:ext cx="2951922" cy="20345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57" y="2743166"/>
            <a:ext cx="3251009" cy="21602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7664" r="6558" b="3078"/>
          <a:stretch/>
        </p:blipFill>
        <p:spPr>
          <a:xfrm>
            <a:off x="132808" y="2571795"/>
            <a:ext cx="3037776" cy="21989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47336" y="353293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電子書</a:t>
            </a:r>
          </a:p>
        </p:txBody>
      </p:sp>
      <p:sp>
        <p:nvSpPr>
          <p:cNvPr id="12" name="矩形 11"/>
          <p:cNvSpPr/>
          <p:nvPr/>
        </p:nvSpPr>
        <p:spPr>
          <a:xfrm>
            <a:off x="6713424" y="505665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電子報紙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31746" y="495990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032" y="1581483"/>
            <a:ext cx="7886700" cy="907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AR</a:t>
            </a:r>
            <a:r>
              <a:rPr lang="zh-TW" altLang="en-US" dirty="0"/>
              <a:t>和</a:t>
            </a:r>
            <a:r>
              <a:rPr lang="en-US" altLang="zh-TW" dirty="0" smtClean="0"/>
              <a:t> VR</a:t>
            </a:r>
            <a:r>
              <a:rPr lang="zh-TW" altLang="en-US" dirty="0" smtClean="0"/>
              <a:t>技術日新月異，再結合書籍擴增實境，讓讀者進入更逼真的世界。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3059" y="-30452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電子資源</a:t>
            </a:r>
            <a:endParaRPr lang="zh-TW" altLang="en-US" dirty="0"/>
          </a:p>
        </p:txBody>
      </p:sp>
      <p:pic>
        <p:nvPicPr>
          <p:cNvPr id="3076" name="Picture 4" descr="ãVR æ¸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09" y="2354377"/>
            <a:ext cx="38957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18432" y="5295900"/>
            <a:ext cx="318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製作製作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，讓讀者更輕易進入書的世界。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r="-276"/>
          <a:stretch/>
        </p:blipFill>
        <p:spPr>
          <a:xfrm>
            <a:off x="106056" y="2893008"/>
            <a:ext cx="4135743" cy="199908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373964" y="5803731"/>
            <a:ext cx="31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圖片來源：博客來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5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784" y="-9589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視聽媒體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268" y="1315974"/>
            <a:ext cx="8645732" cy="10336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dirty="0"/>
              <a:t>CD</a:t>
            </a:r>
            <a:r>
              <a:rPr lang="zh-TW" altLang="en-US" dirty="0"/>
              <a:t>、</a:t>
            </a:r>
            <a:r>
              <a:rPr lang="en-US" altLang="zh-TW" dirty="0"/>
              <a:t>VCD</a:t>
            </a:r>
            <a:r>
              <a:rPr lang="zh-TW" altLang="en-US" dirty="0"/>
              <a:t>、</a:t>
            </a:r>
            <a:r>
              <a:rPr lang="en-US" altLang="zh-TW" dirty="0"/>
              <a:t>DVD</a:t>
            </a:r>
            <a:r>
              <a:rPr lang="zh-TW" altLang="en-US" dirty="0"/>
              <a:t> 提供豐富的聲音和影像閱讀，如果年紀小識字量不足，或是想學習外語，這些視聽教材，可以幫助你喔！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58" y="2641537"/>
            <a:ext cx="5524094" cy="36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783" y="-24462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立體資源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6" name="內容版面配置區 4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8229600" cy="4525963"/>
          </a:xfrm>
        </p:spPr>
        <p:txBody>
          <a:bodyPr/>
          <a:lstStyle/>
          <a:p>
            <a:pPr marL="182563" indent="-182563" eaLnBrk="1" hangingPunct="1"/>
            <a:r>
              <a:rPr lang="zh-TW" altLang="en-US" sz="2700" smtClean="0"/>
              <a:t>包括平面和立體的地圖、地圖集、地球儀</a:t>
            </a:r>
            <a:r>
              <a:rPr lang="en-US" altLang="zh-TW" sz="2700" smtClean="0"/>
              <a:t>……</a:t>
            </a:r>
            <a:r>
              <a:rPr lang="zh-TW" altLang="en-US" sz="2700" smtClean="0"/>
              <a:t>等。</a:t>
            </a:r>
          </a:p>
        </p:txBody>
      </p:sp>
      <p:pic>
        <p:nvPicPr>
          <p:cNvPr id="7" name="Picture 7" descr="01300000256118123641339114253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8575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188" y="5522804"/>
            <a:ext cx="252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/>
              <a:t>圖片來源：</a:t>
            </a:r>
            <a:r>
              <a:rPr lang="en-US" altLang="zh-TW" sz="1200" dirty="0"/>
              <a:t>http://www.taiwanfun.com/pics/maps/0104Taiwan.jpg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03575" y="5446713"/>
            <a:ext cx="3288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/>
              <a:t>圖片來源：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/>
              <a:t>http://a2.att.hudong.com/73/33/01300000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/>
              <a:t>256118123641339114253_s.jpg</a:t>
            </a:r>
            <a:endParaRPr lang="zh-TW" altLang="en-US" sz="1200"/>
          </a:p>
        </p:txBody>
      </p:sp>
      <p:pic>
        <p:nvPicPr>
          <p:cNvPr id="10" name="Picture 9" descr="LOWZS7CAKE4FE9CAH5BZR2CABWJ6P3CAPPLV37CAAMYMLSCAQACN90CASLMCDSCA2SQJ3FCAS8AIERCAGW5MW1CAMKCUEZCA6CWH45CACX0SLACAIXWL91CAPXMKGDCAA2LJHXCAT7GL6OCARQH3WQCA8IVQ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8425"/>
            <a:ext cx="2447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104Taiw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2525"/>
            <a:ext cx="25130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98723" y="3868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立體資源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4032" y="1570383"/>
            <a:ext cx="777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桌遊、玩具也在圖書館出現了，這是融合遊戲的概念，讓親子、銀髮、身障及多重障礙者也能享受學習的樂趣。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2" y="2933261"/>
            <a:ext cx="2298391" cy="2432515"/>
          </a:xfrm>
          <a:prstGeom prst="rect">
            <a:avLst/>
          </a:prstGeom>
        </p:spPr>
      </p:pic>
      <p:pic>
        <p:nvPicPr>
          <p:cNvPr id="4100" name="Picture 4" descr="ãåæ¸é¤¨  æ¡é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90" y="2708221"/>
            <a:ext cx="3870739" cy="28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373964" y="5803731"/>
            <a:ext cx="31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圖片來源：新北市立圖書館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347" y="5759157"/>
            <a:ext cx="31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圖片來源：新北市立圖書館新莊分館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6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482" y="1436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靜</a:t>
            </a:r>
            <a:r>
              <a:rPr lang="zh-TW" altLang="en-US" dirty="0"/>
              <a:t>畫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內容版面配置區 5"/>
          <p:cNvSpPr>
            <a:spLocks noGrp="1"/>
          </p:cNvSpPr>
          <p:nvPr>
            <p:ph idx="4294967295"/>
          </p:nvPr>
        </p:nvSpPr>
        <p:spPr>
          <a:xfrm>
            <a:off x="502582" y="1407834"/>
            <a:ext cx="8229600" cy="1089652"/>
          </a:xfrm>
        </p:spPr>
        <p:txBody>
          <a:bodyPr>
            <a:normAutofit/>
          </a:bodyPr>
          <a:lstStyle/>
          <a:p>
            <a:pPr marL="182563" indent="-182563" eaLnBrk="1" hangingPunct="1">
              <a:buFont typeface="Wingdings 3" panose="05040102010807070707" pitchFamily="18" charset="2"/>
              <a:buNone/>
            </a:pPr>
            <a:r>
              <a:rPr lang="zh-TW" altLang="en-US" sz="2700" dirty="0" smtClean="0"/>
              <a:t>「非放映型靜畫資料」：</a:t>
            </a:r>
          </a:p>
          <a:p>
            <a:pPr marL="182563" indent="-182563" eaLnBrk="1" hangingPunct="1">
              <a:buFont typeface="Wingdings 3" panose="05040102010807070707" pitchFamily="18" charset="2"/>
              <a:buNone/>
            </a:pPr>
            <a:r>
              <a:rPr lang="zh-TW" altLang="en-US" sz="2700" dirty="0" smtClean="0"/>
              <a:t>如圖畫</a:t>
            </a:r>
            <a:r>
              <a:rPr lang="zh-TW" altLang="en-US" sz="2700" dirty="0">
                <a:solidFill>
                  <a:prstClr val="black"/>
                </a:solidFill>
              </a:rPr>
              <a:t>、照</a:t>
            </a:r>
            <a:r>
              <a:rPr lang="zh-TW" altLang="en-US" sz="2700" dirty="0" smtClean="0"/>
              <a:t>片、圖片、圖表、掛圖、海報、閃示卡等</a:t>
            </a:r>
            <a:r>
              <a:rPr lang="zh-TW" altLang="en-US" sz="2700" dirty="0"/>
              <a:t>。</a:t>
            </a:r>
            <a:endParaRPr lang="zh-TW" altLang="en-US" sz="27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997598"/>
            <a:ext cx="4049914" cy="2158602"/>
          </a:xfrm>
          <a:prstGeom prst="rect">
            <a:avLst/>
          </a:prstGeom>
        </p:spPr>
      </p:pic>
      <p:pic>
        <p:nvPicPr>
          <p:cNvPr id="8" name="圖片 8" descr="TM0150101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4" y="2733397"/>
            <a:ext cx="22367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9"/>
          <p:cNvSpPr txBox="1">
            <a:spLocks noChangeArrowheads="1"/>
          </p:cNvSpPr>
          <p:nvPr/>
        </p:nvSpPr>
        <p:spPr bwMode="auto">
          <a:xfrm>
            <a:off x="6685896" y="5945654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/>
              <a:t>圖片來源：</a:t>
            </a:r>
            <a:endParaRPr lang="en-US" altLang="zh-TW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dirty="0"/>
              <a:t>http://shop.joy.com.tw/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3780" y="3159496"/>
            <a:ext cx="3289299" cy="21857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81912" y="5266422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掛圖</a:t>
            </a:r>
          </a:p>
        </p:txBody>
      </p:sp>
      <p:sp>
        <p:nvSpPr>
          <p:cNvPr id="12" name="矩形 11"/>
          <p:cNvSpPr/>
          <p:nvPr/>
        </p:nvSpPr>
        <p:spPr>
          <a:xfrm>
            <a:off x="5185263" y="5917128"/>
            <a:ext cx="8771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</a:t>
            </a:r>
          </a:p>
        </p:txBody>
      </p:sp>
      <p:sp>
        <p:nvSpPr>
          <p:cNvPr id="13" name="矩形 12"/>
          <p:cNvSpPr/>
          <p:nvPr/>
        </p:nvSpPr>
        <p:spPr>
          <a:xfrm>
            <a:off x="7372633" y="5520338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閃示卡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8876" y="1620446"/>
            <a:ext cx="8146473" cy="26894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TW" sz="4400" dirty="0" smtClean="0">
                <a:solidFill>
                  <a:sysClr val="windowText" lastClr="000000"/>
                </a:solidFill>
              </a:rPr>
              <a:t> </a:t>
            </a:r>
            <a:r>
              <a:rPr lang="zh-TW" altLang="en-US" sz="4400" dirty="0">
                <a:solidFill>
                  <a:srgbClr val="0000CC"/>
                </a:solidFill>
                <a:cs typeface="+mn-cs"/>
              </a:rPr>
              <a:t>教學</a:t>
            </a:r>
            <a:r>
              <a:rPr lang="zh-TW" altLang="en-US" sz="4400" dirty="0" smtClean="0">
                <a:solidFill>
                  <a:srgbClr val="0000CC"/>
                </a:solidFill>
                <a:cs typeface="+mn-cs"/>
              </a:rPr>
              <a:t>活動</a:t>
            </a:r>
            <a:r>
              <a:rPr lang="zh-TW" altLang="en-US" sz="4400" dirty="0">
                <a:solidFill>
                  <a:srgbClr val="0000CC"/>
                </a:solidFill>
                <a:cs typeface="+mn-cs"/>
              </a:rPr>
              <a:t>二</a:t>
            </a:r>
            <a:r>
              <a:rPr lang="en-US" altLang="zh-TW" sz="4400" dirty="0">
                <a:solidFill>
                  <a:srgbClr val="0000CC"/>
                </a:solidFill>
                <a:cs typeface="+mn-cs"/>
              </a:rPr>
              <a:t/>
            </a:r>
            <a:br>
              <a:rPr lang="en-US" altLang="zh-TW" sz="4400" dirty="0">
                <a:solidFill>
                  <a:srgbClr val="0000CC"/>
                </a:solidFill>
                <a:cs typeface="+mn-cs"/>
              </a:rPr>
            </a:br>
            <a:r>
              <a:rPr lang="zh-TW" altLang="en-US" sz="4400" dirty="0">
                <a:solidFill>
                  <a:srgbClr val="0000CC"/>
                </a:solidFill>
                <a:cs typeface="+mn-cs"/>
              </a:rPr>
              <a:t>學校圖書館的媒體陳列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914400" y="254000"/>
            <a:ext cx="8229600" cy="1012825"/>
          </a:xfrm>
        </p:spPr>
        <p:txBody>
          <a:bodyPr>
            <a:normAutofit/>
          </a:bodyPr>
          <a:lstStyle/>
          <a:p>
            <a:r>
              <a:rPr lang="zh-TW" altLang="en-US" dirty="0"/>
              <a:t>學校多媒體的陳列方法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小朋友，我們已經認識了各種不同的媒體資源了</a:t>
            </a:r>
            <a:r>
              <a:rPr lang="zh-TW" altLang="en-US" dirty="0"/>
              <a:t>。</a:t>
            </a:r>
            <a:r>
              <a:rPr lang="zh-TW" altLang="en-US" dirty="0" smtClean="0"/>
              <a:t>現在，就跟著老師參觀學校圖書館，看看我們學校有哪些媒體資源？這些多媒體資源擺放的位置在哪裡？如何使用呢</a:t>
            </a:r>
            <a:r>
              <a:rPr lang="en-US" altLang="zh-TW" dirty="0" smtClean="0"/>
              <a:t>?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altLang="zh-TW" dirty="0" smtClean="0"/>
              <a:t>  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chemeClr val="accent2"/>
                </a:solidFill>
              </a:rPr>
              <a:t>現在就跟老師到圖書館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zh-TW" altLang="en-US" dirty="0" smtClean="0">
                <a:solidFill>
                  <a:schemeClr val="accent2"/>
                </a:solidFill>
              </a:rPr>
              <a:t>  來一趟發現之旅喔！</a:t>
            </a:r>
          </a:p>
        </p:txBody>
      </p:sp>
    </p:spTree>
    <p:extLst>
      <p:ext uri="{BB962C8B-B14F-4D97-AF65-F5344CB8AC3E}">
        <p14:creationId xmlns:p14="http://schemas.microsoft.com/office/powerpoint/2010/main" val="28967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503238" y="2270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課後練習</a:t>
            </a:r>
            <a:r>
              <a:rPr lang="zh-TW" altLang="en-US" dirty="0" smtClean="0"/>
              <a:t>時間</a:t>
            </a:r>
            <a:endParaRPr lang="zh-TW" altLang="en-US" dirty="0"/>
          </a:p>
        </p:txBody>
      </p:sp>
      <p:sp>
        <p:nvSpPr>
          <p:cNvPr id="4" name="內容版面配置區 6"/>
          <p:cNvSpPr>
            <a:spLocks/>
          </p:cNvSpPr>
          <p:nvPr/>
        </p:nvSpPr>
        <p:spPr bwMode="auto">
          <a:xfrm>
            <a:off x="454025" y="1370013"/>
            <a:ext cx="8229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kumimoji="0" lang="zh-TW" altLang="en-US" sz="2700" dirty="0"/>
              <a:t>大家來找找看，學校圖書館裡有沒有剛剛介紹的各種多媒體？如果找到了，請把它圈起來喔！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/>
              <a:t>  </a:t>
            </a:r>
            <a:endParaRPr kumimoji="0" lang="en-US" altLang="zh-TW" sz="2700" dirty="0"/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/>
              <a:t> </a:t>
            </a:r>
            <a:r>
              <a:rPr kumimoji="0" lang="zh-TW" altLang="en-US" sz="2700" dirty="0">
                <a:solidFill>
                  <a:srgbClr val="002060"/>
                </a:solidFill>
              </a:rPr>
              <a:t>□地球儀             □地圖             </a:t>
            </a:r>
            <a:r>
              <a:rPr kumimoji="0" lang="zh-TW" altLang="en-US" sz="2700" dirty="0" smtClean="0">
                <a:solidFill>
                  <a:srgbClr val="002060"/>
                </a:solidFill>
              </a:rPr>
              <a:t>□</a:t>
            </a:r>
            <a:r>
              <a:rPr lang="zh-TW" altLang="en-US" sz="2700" dirty="0" smtClean="0">
                <a:solidFill>
                  <a:srgbClr val="002060"/>
                </a:solidFill>
              </a:rPr>
              <a:t>書籍、報章、雜誌</a:t>
            </a:r>
            <a:endParaRPr kumimoji="0" lang="en-US" altLang="zh-TW" sz="27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 smtClean="0">
                <a:solidFill>
                  <a:srgbClr val="002060"/>
                </a:solidFill>
              </a:rPr>
              <a:t> </a:t>
            </a:r>
            <a:r>
              <a:rPr kumimoji="0" lang="en-US" altLang="zh-TW" sz="2700" dirty="0" smtClean="0">
                <a:solidFill>
                  <a:srgbClr val="002060"/>
                </a:solidFill>
              </a:rPr>
              <a:t>□</a:t>
            </a:r>
            <a:r>
              <a:rPr kumimoji="0" lang="zh-TW" altLang="en-US" sz="2700" dirty="0">
                <a:solidFill>
                  <a:srgbClr val="002060"/>
                </a:solidFill>
              </a:rPr>
              <a:t>掛圖           </a:t>
            </a:r>
            <a:r>
              <a:rPr kumimoji="0" lang="zh-TW" altLang="en-US" sz="2700" dirty="0" smtClean="0">
                <a:solidFill>
                  <a:srgbClr val="002060"/>
                </a:solidFill>
              </a:rPr>
              <a:t>      </a:t>
            </a:r>
            <a:r>
              <a:rPr kumimoji="0" lang="zh-TW" altLang="en-US" sz="2700" dirty="0">
                <a:solidFill>
                  <a:srgbClr val="002060"/>
                </a:solidFill>
              </a:rPr>
              <a:t>□海報 </a:t>
            </a:r>
            <a:r>
              <a:rPr kumimoji="0" lang="zh-TW" altLang="en-US" sz="2700" dirty="0" smtClean="0">
                <a:solidFill>
                  <a:srgbClr val="002060"/>
                </a:solidFill>
              </a:rPr>
              <a:t>            </a:t>
            </a:r>
            <a:r>
              <a:rPr lang="zh-TW" altLang="en-US" sz="2700" dirty="0" smtClean="0">
                <a:solidFill>
                  <a:srgbClr val="002060"/>
                </a:solidFill>
              </a:rPr>
              <a:t>□玩具或桌遊 </a:t>
            </a:r>
            <a:endParaRPr kumimoji="0" lang="en-US" altLang="zh-TW" sz="27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>
                <a:solidFill>
                  <a:srgbClr val="002060"/>
                </a:solidFill>
              </a:rPr>
              <a:t> □閃式卡             □標本             □電子資料庫</a:t>
            </a:r>
            <a:endParaRPr kumimoji="0" lang="en-US" altLang="zh-TW" sz="27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 smtClean="0">
                <a:solidFill>
                  <a:srgbClr val="002060"/>
                </a:solidFill>
              </a:rPr>
              <a:t> □</a:t>
            </a:r>
            <a:r>
              <a:rPr lang="zh-TW" altLang="en-US" sz="2700" dirty="0" smtClean="0">
                <a:solidFill>
                  <a:srgbClr val="002060"/>
                </a:solidFill>
              </a:rPr>
              <a:t>  平板電腦</a:t>
            </a:r>
            <a:r>
              <a:rPr kumimoji="0" lang="zh-TW" altLang="en-US" sz="2700" dirty="0" smtClean="0">
                <a:solidFill>
                  <a:srgbClr val="002060"/>
                </a:solidFill>
              </a:rPr>
              <a:t>       </a:t>
            </a:r>
            <a:r>
              <a:rPr kumimoji="0" lang="zh-TW" altLang="en-US" sz="2700" dirty="0">
                <a:solidFill>
                  <a:srgbClr val="002060"/>
                </a:solidFill>
              </a:rPr>
              <a:t>□模型             □互動式光碟</a:t>
            </a:r>
            <a:endParaRPr kumimoji="0" lang="en-US" altLang="zh-TW" sz="27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r>
              <a:rPr kumimoji="0" lang="zh-TW" altLang="en-US" sz="2700" dirty="0">
                <a:solidFill>
                  <a:srgbClr val="002060"/>
                </a:solidFill>
              </a:rPr>
              <a:t> □投影片             □多媒體</a:t>
            </a:r>
            <a:r>
              <a:rPr kumimoji="0" lang="zh-TW" altLang="en-US" sz="2700" dirty="0" smtClean="0">
                <a:solidFill>
                  <a:srgbClr val="002060"/>
                </a:solidFill>
              </a:rPr>
              <a:t>組件</a:t>
            </a:r>
            <a:endParaRPr kumimoji="0" lang="en-US" altLang="zh-TW" sz="2700" dirty="0" smtClean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kumimoji="0" lang="en-US" altLang="zh-TW" sz="2700" dirty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kumimoji="0" lang="zh-TW" altLang="en-US" sz="2700" dirty="0">
              <a:solidFill>
                <a:srgbClr val="002060"/>
              </a:solidFill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404812" y="5020280"/>
            <a:ext cx="1109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>
                <a:solidFill>
                  <a:srgbClr val="002060"/>
                </a:solidFill>
              </a:rPr>
              <a:t> □ </a:t>
            </a:r>
            <a:r>
              <a:rPr kumimoji="0" lang="en-US" altLang="zh-TW" sz="2800" dirty="0">
                <a:solidFill>
                  <a:srgbClr val="002060"/>
                </a:solidFill>
              </a:rPr>
              <a:t>CD</a:t>
            </a:r>
            <a:endParaRPr lang="zh-TW" altLang="en-US" sz="2800" dirty="0"/>
          </a:p>
        </p:txBody>
      </p:sp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5030980" y="5045025"/>
            <a:ext cx="1380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2060"/>
                </a:solidFill>
              </a:rPr>
              <a:t>□ DVD</a:t>
            </a:r>
            <a:r>
              <a:rPr kumimoji="0" lang="zh-TW" altLang="en-US" sz="2800" dirty="0">
                <a:solidFill>
                  <a:srgbClr val="00206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2946837" y="5059035"/>
            <a:ext cx="1341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dirty="0">
                <a:solidFill>
                  <a:srgbClr val="002060"/>
                </a:solidFill>
              </a:rPr>
              <a:t>□ </a:t>
            </a:r>
            <a:r>
              <a:rPr kumimoji="0" lang="en-US" altLang="zh-TW" sz="2800" dirty="0">
                <a:solidFill>
                  <a:srgbClr val="002060"/>
                </a:solidFill>
              </a:rPr>
              <a:t>VCD </a:t>
            </a:r>
            <a:endParaRPr lang="zh-TW" altLang="en-US" sz="2800" dirty="0"/>
          </a:p>
        </p:txBody>
      </p: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4878580" y="4497060"/>
            <a:ext cx="1077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2060"/>
                </a:solidFill>
              </a:rPr>
              <a:t>□ </a:t>
            </a:r>
            <a:r>
              <a:rPr lang="en-US" altLang="zh-TW" sz="2800" dirty="0" smtClean="0">
                <a:solidFill>
                  <a:srgbClr val="002060"/>
                </a:solidFill>
              </a:rPr>
              <a:t>AR</a:t>
            </a:r>
            <a:r>
              <a:rPr kumimoji="0" lang="zh-TW" altLang="en-US" sz="2800" dirty="0" smtClean="0">
                <a:solidFill>
                  <a:srgbClr val="00206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9" name="矩形 12"/>
          <p:cNvSpPr>
            <a:spLocks noChangeArrowheads="1"/>
          </p:cNvSpPr>
          <p:nvPr/>
        </p:nvSpPr>
        <p:spPr bwMode="auto">
          <a:xfrm>
            <a:off x="6148580" y="4497060"/>
            <a:ext cx="1069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2060"/>
                </a:solidFill>
              </a:rPr>
              <a:t>□ </a:t>
            </a:r>
            <a:r>
              <a:rPr lang="en-US" altLang="zh-TW" sz="2800" dirty="0">
                <a:solidFill>
                  <a:srgbClr val="002060"/>
                </a:solidFill>
              </a:rPr>
              <a:t>V</a:t>
            </a:r>
            <a:r>
              <a:rPr lang="en-US" altLang="zh-TW" sz="2800" dirty="0" smtClean="0">
                <a:solidFill>
                  <a:srgbClr val="002060"/>
                </a:solidFill>
              </a:rPr>
              <a:t>R</a:t>
            </a:r>
            <a:r>
              <a:rPr kumimoji="0" lang="zh-TW" altLang="en-US" sz="2800" dirty="0" smtClean="0">
                <a:solidFill>
                  <a:srgbClr val="002060"/>
                </a:solidFill>
              </a:rPr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91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3863" y="259605"/>
            <a:ext cx="8192620" cy="939239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國小圖書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資訊利用教育課程綱要及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教案設計小組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49" y="1371604"/>
            <a:ext cx="8217834" cy="5050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主持人：國立臺灣師範大學圖資所陳昭珍教授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圖書館利用小組：臺北市萬興國民小學曾品方老師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新北市土城國民小學謝春貞老師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桃園市建德國民小學郭靜如老師</a:t>
            </a:r>
            <a:endParaRPr lang="en-US" altLang="zh-TW" sz="2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sz="2900" dirty="0" smtClean="0"/>
              <a:t>　　　　　　　　　臺中市九德國民小學廖英秀老師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閱 讀 素 養 小組：臺北市私立再興小學廖淑霞老師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臺北市民生國民小學黃宏輝老師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臺北市龍安國民小學高毓屏老師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    　新北市海山國民小學邱薏婷老師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資 訊 素 養 小組：桃園市石門國民小學陳芳雅老師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基隆市仁愛國民小學林心茹老師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桃園市龍星國民小學傅宓慧老師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　    臺南市文化國民小學林秀娟老師</a:t>
            </a:r>
            <a:endParaRPr lang="en-US" altLang="zh-TW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　　　　　　　    　臺東縣新生國民小學朱惠美老師</a:t>
            </a:r>
            <a:endParaRPr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/>
              <a:t>臺  師  大  團  隊：國立臺灣師範大學圖資所鄭水柔助理</a:t>
            </a:r>
            <a:endParaRPr lang="en-US" altLang="zh-TW" dirty="0" smtClean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        國立臺灣師範大學圖資所趙子萱助理</a:t>
            </a:r>
            <a:endParaRPr lang="en-US" altLang="zh-TW" dirty="0" smtClean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 smtClean="0"/>
              <a:t>        國立臺灣師範大學圖資所温宜琳助理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31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8339DF-EE53-4F39-B0B6-9083809BD821}" type="slidenum">
              <a:rPr lang="zh-TW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>
              <a:solidFill>
                <a:schemeClr val="bg1"/>
              </a:solidFill>
            </a:endParaRPr>
          </a:p>
        </p:txBody>
      </p:sp>
      <p:sp>
        <p:nvSpPr>
          <p:cNvPr id="23557" name="矩形 4"/>
          <p:cNvSpPr>
            <a:spLocks noChangeArrowheads="1"/>
          </p:cNvSpPr>
          <p:nvPr/>
        </p:nvSpPr>
        <p:spPr bwMode="auto">
          <a:xfrm>
            <a:off x="468313" y="1341438"/>
            <a:ext cx="7991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kumimoji="0" lang="zh-TW" altLang="en-US" sz="2800" dirty="0"/>
              <a:t>我們來將學校</a:t>
            </a:r>
            <a:r>
              <a:rPr kumimoji="0" lang="zh-TW" altLang="en-US" sz="2800" dirty="0" smtClean="0"/>
              <a:t>各種媒體</a:t>
            </a:r>
            <a:r>
              <a:rPr kumimoji="0" lang="zh-TW" altLang="en-US" sz="2800" dirty="0"/>
              <a:t>資源的陳列方式畫在下面的框框裡面：</a:t>
            </a:r>
          </a:p>
        </p:txBody>
      </p:sp>
      <p:graphicFrame>
        <p:nvGraphicFramePr>
          <p:cNvPr id="7" name="Group 13"/>
          <p:cNvGraphicFramePr>
            <a:graphicFrameLocks noGrp="1"/>
          </p:cNvGraphicFramePr>
          <p:nvPr>
            <p:extLst/>
          </p:nvPr>
        </p:nvGraphicFramePr>
        <p:xfrm>
          <a:off x="755650" y="2276475"/>
          <a:ext cx="7561263" cy="3671888"/>
        </p:xfrm>
        <a:graphic>
          <a:graphicData uri="http://schemas.openxmlformats.org/drawingml/2006/table">
            <a:tbl>
              <a:tblPr/>
              <a:tblGrid>
                <a:gridCol w="7561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7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564" name="標題 4"/>
          <p:cNvSpPr>
            <a:spLocks/>
          </p:cNvSpPr>
          <p:nvPr/>
        </p:nvSpPr>
        <p:spPr bwMode="auto">
          <a:xfrm>
            <a:off x="442913" y="292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課後練習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時間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5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標題 4"/>
          <p:cNvSpPr>
            <a:spLocks/>
          </p:cNvSpPr>
          <p:nvPr/>
        </p:nvSpPr>
        <p:spPr bwMode="auto">
          <a:xfrm>
            <a:off x="442913" y="292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教學資源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2913" y="1775637"/>
            <a:ext cx="8095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國立公共資訊圖書館空間設備：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reurl.cc/7gOey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08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39750" y="97631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539750" y="1603376"/>
            <a:ext cx="7886700" cy="38830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dirty="0"/>
              <a:t>綱要構面：圖書利用</a:t>
            </a:r>
            <a:r>
              <a:rPr lang="en-US" altLang="zh-TW" dirty="0"/>
              <a:t>/</a:t>
            </a:r>
            <a:r>
              <a:rPr lang="zh-TW" altLang="en-US" dirty="0"/>
              <a:t>喜愛圖書館</a:t>
            </a:r>
          </a:p>
          <a:p>
            <a:pPr>
              <a:lnSpc>
                <a:spcPct val="80000"/>
              </a:lnSpc>
              <a:defRPr/>
            </a:pPr>
            <a:r>
              <a:rPr lang="zh-TW" altLang="en-US" dirty="0"/>
              <a:t>學習</a:t>
            </a:r>
            <a:r>
              <a:rPr lang="zh-TW" altLang="en-US" dirty="0" smtClean="0"/>
              <a:t>單元：</a:t>
            </a:r>
            <a:r>
              <a:rPr lang="zh-TW" altLang="en-US" dirty="0"/>
              <a:t>圖書資源的應用</a:t>
            </a:r>
            <a:endParaRPr lang="en-US" altLang="zh-TW" dirty="0"/>
          </a:p>
          <a:p>
            <a:pPr>
              <a:lnSpc>
                <a:spcPct val="8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：圖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2-2-1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：三、四年級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dirty="0" smtClean="0"/>
              <a:t>教</a:t>
            </a:r>
            <a:r>
              <a:rPr lang="zh-TW" altLang="en-US" dirty="0"/>
              <a:t>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主題：</a:t>
            </a:r>
            <a:r>
              <a:rPr lang="zh-TW" altLang="en-US" dirty="0"/>
              <a:t>認識圖書館提供的媒體資源與</a:t>
            </a:r>
            <a:r>
              <a:rPr lang="zh-TW" altLang="en-US" dirty="0" smtClean="0"/>
              <a:t>服務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solidFill>
                  <a:prstClr val="black"/>
                </a:solidFill>
              </a:rPr>
              <a:t>   1</a:t>
            </a:r>
            <a:r>
              <a:rPr lang="zh-TW" altLang="en-US" dirty="0" smtClean="0">
                <a:solidFill>
                  <a:prstClr val="black"/>
                </a:solidFill>
              </a:rPr>
              <a:t>圖書館</a:t>
            </a:r>
            <a:r>
              <a:rPr lang="zh-TW" altLang="en-US" dirty="0">
                <a:solidFill>
                  <a:prstClr val="black"/>
                </a:solidFill>
              </a:rPr>
              <a:t>的媒體資源與服務</a:t>
            </a: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一節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zh-TW" altLang="en-US" dirty="0" smtClean="0">
                <a:solidFill>
                  <a:prstClr val="black"/>
                </a:solidFill>
              </a:rPr>
              <a:t>   </a:t>
            </a:r>
            <a:r>
              <a:rPr lang="en-US" altLang="zh-TW" dirty="0" smtClean="0">
                <a:solidFill>
                  <a:prstClr val="black"/>
                </a:solidFill>
              </a:rPr>
              <a:t>2</a:t>
            </a:r>
            <a:r>
              <a:rPr lang="zh-TW" altLang="en-US" dirty="0" smtClean="0">
                <a:solidFill>
                  <a:prstClr val="black"/>
                </a:solidFill>
              </a:rPr>
              <a:t>學校</a:t>
            </a:r>
            <a:r>
              <a:rPr lang="zh-TW" altLang="en-US" dirty="0">
                <a:solidFill>
                  <a:prstClr val="black"/>
                </a:solidFill>
              </a:rPr>
              <a:t>圖書館的媒體陳列</a:t>
            </a: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一節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9750" y="1341438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98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2596" y="1615750"/>
            <a:ext cx="873140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知識：</a:t>
            </a:r>
            <a:r>
              <a:rPr lang="zh-TW" altLang="zh-TW" dirty="0"/>
              <a:t>認識圖書館</a:t>
            </a:r>
            <a:r>
              <a:rPr lang="zh-TW" altLang="zh-TW" dirty="0" smtClean="0"/>
              <a:t>中的</a:t>
            </a:r>
            <a:r>
              <a:rPr lang="zh-TW" altLang="en-US" dirty="0" smtClean="0"/>
              <a:t>各種</a:t>
            </a:r>
            <a:r>
              <a:rPr lang="zh-TW" altLang="zh-TW" dirty="0" smtClean="0"/>
              <a:t>媒體</a:t>
            </a:r>
            <a:r>
              <a:rPr lang="zh-TW" altLang="en-US" dirty="0" smtClean="0"/>
              <a:t>資源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態度：</a:t>
            </a:r>
            <a:r>
              <a:rPr lang="zh-TW" altLang="en-US" dirty="0"/>
              <a:t>培養科技知識與產品使用的技能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培養珍惜圖書、喜愛閱讀。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實踐：會使用</a:t>
            </a:r>
            <a:r>
              <a:rPr lang="zh-TW" altLang="zh-TW" dirty="0" smtClean="0"/>
              <a:t>圖書室</a:t>
            </a:r>
            <a:r>
              <a:rPr lang="zh-TW" altLang="zh-TW" dirty="0"/>
              <a:t>的</a:t>
            </a:r>
            <a:r>
              <a:rPr lang="zh-TW" altLang="zh-TW" dirty="0" smtClean="0"/>
              <a:t>設施，</a:t>
            </a:r>
            <a:r>
              <a:rPr lang="zh-TW" altLang="zh-TW" dirty="0"/>
              <a:t>並能充分</a:t>
            </a:r>
            <a:r>
              <a:rPr lang="zh-TW" altLang="zh-TW" dirty="0" smtClean="0"/>
              <a:t>利用</a:t>
            </a:r>
            <a:r>
              <a:rPr lang="zh-TW" altLang="en-US" dirty="0" smtClean="0"/>
              <a:t>，激發閱讀興趣。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          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xmlns="" id="{127D3E2A-8267-4037-BA0D-7D8B8445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7631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學習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2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標題 7"/>
          <p:cNvSpPr txBox="1">
            <a:spLocks/>
          </p:cNvSpPr>
          <p:nvPr/>
        </p:nvSpPr>
        <p:spPr>
          <a:xfrm>
            <a:off x="3749950" y="203275"/>
            <a:ext cx="4469245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prstClr val="black"/>
                </a:solidFill>
              </a:rPr>
              <a:t>教學流程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78560" y="1371600"/>
            <a:ext cx="5117584" cy="5666601"/>
            <a:chOff x="1143000" y="1679575"/>
            <a:chExt cx="4525963" cy="446405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143000" y="1679575"/>
              <a:ext cx="2163763" cy="4464050"/>
              <a:chOff x="720" y="1296"/>
              <a:chExt cx="1363" cy="2812"/>
            </a:xfrm>
          </p:grpSpPr>
          <p:sp>
            <p:nvSpPr>
              <p:cNvPr id="36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727" y="1498"/>
                <a:ext cx="1304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TW" sz="24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TW" sz="24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TW" sz="24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4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圖書館的</a:t>
                </a:r>
                <a:r>
                  <a:rPr lang="zh-TW" altLang="en-US" sz="2400" b="1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</a:t>
                </a:r>
                <a:endParaRPr lang="en-US" altLang="zh-TW" sz="24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400" b="1" dirty="0" smtClean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資源</a:t>
                </a:r>
                <a:r>
                  <a:rPr lang="zh-TW" altLang="en-US" sz="2400" b="1" dirty="0">
                    <a:solidFill>
                      <a:srgbClr val="FFFF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與服務</a:t>
                </a:r>
                <a:endParaRPr lang="zh-TW" altLang="en-US" kern="0" dirty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grpSp>
            <p:nvGrpSpPr>
              <p:cNvPr id="42" name="Group 10"/>
              <p:cNvGrpSpPr>
                <a:grpSpLocks/>
              </p:cNvGrpSpPr>
              <p:nvPr/>
            </p:nvGrpSpPr>
            <p:grpSpPr bwMode="auto">
              <a:xfrm>
                <a:off x="1189" y="1296"/>
                <a:ext cx="405" cy="405"/>
                <a:chOff x="1289" y="582"/>
                <a:chExt cx="668" cy="668"/>
              </a:xfrm>
            </p:grpSpPr>
            <p:sp>
              <p:nvSpPr>
                <p:cNvPr id="45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kern="0" smtClean="0">
                    <a:solidFill>
                      <a:srgbClr val="113F71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kern="0" smtClean="0">
                    <a:solidFill>
                      <a:srgbClr val="113F71"/>
                    </a:solidFill>
                    <a:latin typeface="Arial" charset="0"/>
                  </a:endParaRPr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kern="0" smtClean="0">
                    <a:solidFill>
                      <a:srgbClr val="113F71"/>
                    </a:solidFill>
                    <a:latin typeface="Arial" charset="0"/>
                  </a:endParaRPr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kern="0" smtClean="0">
                    <a:solidFill>
                      <a:srgbClr val="113F71"/>
                    </a:solidFill>
                    <a:latin typeface="Arial" charset="0"/>
                  </a:endParaRPr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TW" altLang="en-US" kern="0" smtClean="0">
                    <a:solidFill>
                      <a:srgbClr val="113F7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3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2400" kern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TW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gray">
              <a:xfrm>
                <a:off x="762" y="2109"/>
                <a:ext cx="1296" cy="1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空間設備</a:t>
                </a: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紙本資源</a:t>
                </a: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電子資源</a:t>
                </a: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視聽媒體</a:t>
                </a: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立體資源</a:t>
                </a: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靜畫資料</a:t>
                </a:r>
                <a:endParaRPr lang="en-US" altLang="zh-TW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endParaRPr lang="en-US" altLang="zh-TW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endParaRPr lang="zh-TW" altLang="en-US" sz="20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zh-TW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505200" y="1679575"/>
              <a:ext cx="2163763" cy="3165475"/>
              <a:chOff x="2208" y="1296"/>
              <a:chExt cx="1363" cy="1994"/>
            </a:xfrm>
          </p:grpSpPr>
          <p:sp>
            <p:nvSpPr>
              <p:cNvPr id="23" name="AutoShape 19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4" name="AutoShape 20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73E77E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gray">
              <a:xfrm>
                <a:off x="224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>
                      <a:gamma/>
                      <a:tint val="33333"/>
                      <a:invGamma/>
                    </a:srgbClr>
                  </a:gs>
                  <a:gs pos="100000">
                    <a:srgbClr val="73E77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gray">
              <a:xfrm>
                <a:off x="2677" y="1296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3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2400" kern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TW" kern="0" smtClean="0">
                  <a:solidFill>
                    <a:srgbClr val="113F71"/>
                  </a:solidFill>
                  <a:latin typeface="Arial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gray">
              <a:xfrm>
                <a:off x="2275" y="2121"/>
                <a:ext cx="1296" cy="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 sz="1400" dirty="0">
                  <a:solidFill>
                    <a:prstClr val="black"/>
                  </a:solidFill>
                </a:endParaRPr>
              </a:p>
              <a:p>
                <a:pPr marL="180000" indent="-18000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學校多媒體的陳列方法</a:t>
                </a: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5362329" y="2516373"/>
            <a:ext cx="1855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學校圖書館的媒體陳列</a:t>
            </a:r>
          </a:p>
        </p:txBody>
      </p:sp>
    </p:spTree>
    <p:extLst>
      <p:ext uri="{BB962C8B-B14F-4D97-AF65-F5344CB8AC3E}">
        <p14:creationId xmlns:p14="http://schemas.microsoft.com/office/powerpoint/2010/main" val="6536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Google Shape;114;p7"/>
          <p:cNvSpPr txBox="1">
            <a:spLocks noGrp="1"/>
          </p:cNvSpPr>
          <p:nvPr>
            <p:ph type="title"/>
          </p:nvPr>
        </p:nvSpPr>
        <p:spPr>
          <a:xfrm>
            <a:off x="2348982" y="2841090"/>
            <a:ext cx="4754462" cy="1362075"/>
          </a:xfrm>
        </p:spPr>
        <p:txBody>
          <a:bodyPr lIns="91425" tIns="45700" rIns="91425" bIns="45700">
            <a:normAutofit/>
          </a:bodyPr>
          <a:lstStyle/>
          <a:p>
            <a:pPr>
              <a:buClr>
                <a:srgbClr val="000000"/>
              </a:buClr>
              <a:buSzPts val="5400"/>
              <a:buFont typeface="Times New Roman" pitchFamily="18" charset="0"/>
              <a:buNone/>
            </a:pPr>
            <a:r>
              <a:rPr lang="zh-TW" sz="5400" dirty="0" smtClean="0">
                <a:cs typeface="Times New Roman" pitchFamily="18" charset="0"/>
                <a:sym typeface="Times New Roman" pitchFamily="18" charset="0"/>
              </a:rPr>
              <a:t>教學活動</a:t>
            </a:r>
            <a:r>
              <a:rPr lang="zh-TW" altLang="zh-TW" sz="5400" dirty="0" smtClean="0">
                <a:cs typeface="Times New Roman" pitchFamily="18" charset="0"/>
                <a:sym typeface="Times New Roman" pitchFamily="18" charset="0"/>
              </a:rPr>
              <a:t>PPT</a:t>
            </a:r>
            <a:r>
              <a:rPr lang="zh-TW" altLang="zh-TW" sz="1400" dirty="0" smtClean="0">
                <a:cs typeface="Times New Roman" pitchFamily="18" charset="0"/>
                <a:sym typeface="Times New Roman" pitchFamily="18" charset="0"/>
              </a:rPr>
              <a:t/>
            </a:r>
            <a:br>
              <a:rPr lang="zh-TW" altLang="zh-TW" sz="1400" dirty="0" smtClean="0">
                <a:cs typeface="Times New Roman" pitchFamily="18" charset="0"/>
                <a:sym typeface="Times New Roman" pitchFamily="18" charset="0"/>
              </a:rPr>
            </a:br>
            <a:endParaRPr lang="zh-TW" altLang="zh-TW" sz="2100" dirty="0" smtClean="0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8876" y="1620446"/>
            <a:ext cx="8146473" cy="26894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TW" sz="4400" dirty="0" smtClean="0">
                <a:solidFill>
                  <a:sysClr val="windowText" lastClr="000000"/>
                </a:solidFill>
              </a:rPr>
              <a:t> </a:t>
            </a:r>
            <a:r>
              <a:rPr lang="zh-TW" altLang="en-US" sz="4400" dirty="0">
                <a:solidFill>
                  <a:srgbClr val="0000CC"/>
                </a:solidFill>
                <a:cs typeface="+mn-cs"/>
              </a:rPr>
              <a:t>教學活動</a:t>
            </a:r>
            <a:r>
              <a:rPr lang="zh-TW" altLang="en-US" sz="4400" dirty="0" smtClean="0">
                <a:solidFill>
                  <a:srgbClr val="0000CC"/>
                </a:solidFill>
                <a:cs typeface="+mn-cs"/>
              </a:rPr>
              <a:t>一</a:t>
            </a:r>
            <a:r>
              <a:rPr lang="en-US" altLang="zh-TW" sz="4400" dirty="0">
                <a:solidFill>
                  <a:srgbClr val="0000CC"/>
                </a:solidFill>
                <a:cs typeface="+mn-cs"/>
              </a:rPr>
              <a:t/>
            </a:r>
            <a:br>
              <a:rPr lang="en-US" altLang="zh-TW" sz="4400" dirty="0">
                <a:solidFill>
                  <a:srgbClr val="0000CC"/>
                </a:solidFill>
                <a:cs typeface="+mn-cs"/>
              </a:rPr>
            </a:br>
            <a:r>
              <a:rPr lang="zh-TW" altLang="en-US" sz="4400" dirty="0">
                <a:solidFill>
                  <a:srgbClr val="0000CC"/>
                </a:solidFill>
                <a:cs typeface="+mn-cs"/>
              </a:rPr>
              <a:t>圖書館的媒體資源與服務</a:t>
            </a: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7" name="標題 7"/>
          <p:cNvSpPr>
            <a:spLocks noGrp="1"/>
          </p:cNvSpPr>
          <p:nvPr>
            <p:ph type="title"/>
          </p:nvPr>
        </p:nvSpPr>
        <p:spPr>
          <a:xfrm>
            <a:off x="826264" y="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圖書館只有書嗎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92745" y="1505288"/>
            <a:ext cx="8153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圖書館最大的功能就只有書讓你盡情的閱讀嗎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那你就錯囉！圖書館不只有一本本的書，還有很多讓你學習的資源喔，是什麼呢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F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ollow me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88970" y="1469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3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1130" y="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空間設</a:t>
            </a:r>
            <a:r>
              <a:rPr lang="zh-TW" altLang="en-US" dirty="0"/>
              <a:t>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3484" y="1483976"/>
            <a:ext cx="7886700" cy="135042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不同類型的圖書館會有不同的空間設備給讀者最親民的服務。例如數位閱讀區、主題書展區、新書區、討論室、展演區、閱讀區、公佈欄等等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1026" name="Picture 2" descr="ç¸éåç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7" y="2741761"/>
            <a:ext cx="2268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75341" y="2748614"/>
            <a:ext cx="1800000" cy="162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數位閱讀區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提供電腦、平板等載具進行數位閱讀。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圖片來源：國立公共資訊圖書館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æªæä¾ç¸çèªªæã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0" y="2741761"/>
            <a:ext cx="2268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7154302" y="2748613"/>
            <a:ext cx="1800000" cy="1620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主題書展區、 新書區讓讀者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知道書的訊息。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圖片來源：龍安國小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/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16" y="4597615"/>
            <a:ext cx="2268000" cy="1620000"/>
          </a:xfrm>
          <a:prstGeom prst="rect">
            <a:avLst/>
          </a:prstGeom>
        </p:spPr>
      </p:pic>
      <p:pic>
        <p:nvPicPr>
          <p:cNvPr id="1028" name="Picture 4" descr="ãæ°åå¸åãçåçæå°çµæ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4" y="4597615"/>
            <a:ext cx="2268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913599" y="4605490"/>
            <a:ext cx="1800000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新北市立圖書館有多種風格的閱讀角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圖片來源：新北市立圖書館</a:t>
            </a:r>
            <a:r>
              <a:rPr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4" name="矩形 13"/>
          <p:cNvSpPr/>
          <p:nvPr/>
        </p:nvSpPr>
        <p:spPr>
          <a:xfrm>
            <a:off x="7154304" y="4605490"/>
            <a:ext cx="1800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展演區讓學生說故事、演戲或是舉辦作家有約</a:t>
            </a:r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17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854</Words>
  <Application>Microsoft Office PowerPoint</Application>
  <PresentationFormat>如螢幕大小 (4:3)</PresentationFormat>
  <Paragraphs>149</Paragraphs>
  <Slides>21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Lucida Sans Unicode</vt:lpstr>
      <vt:lpstr>Times New Roman</vt:lpstr>
      <vt:lpstr>Wingdings</vt:lpstr>
      <vt:lpstr>Wingdings 3</vt:lpstr>
      <vt:lpstr>Office 佈景主題</vt:lpstr>
      <vt:lpstr>圖2-2-1 認識圖書館提供的媒體資源與服務</vt:lpstr>
      <vt:lpstr>國小圖書資訊利用教育課程綱要及教案設計小組</vt:lpstr>
      <vt:lpstr>大綱</vt:lpstr>
      <vt:lpstr>學習目標</vt:lpstr>
      <vt:lpstr>PowerPoint 簡報</vt:lpstr>
      <vt:lpstr>教學活動PPT </vt:lpstr>
      <vt:lpstr> 教學活動一 圖書館的媒體資源與服務</vt:lpstr>
      <vt:lpstr>圖書館只有書嗎?</vt:lpstr>
      <vt:lpstr>空間設備</vt:lpstr>
      <vt:lpstr>紙本資源</vt:lpstr>
      <vt:lpstr>電子資源</vt:lpstr>
      <vt:lpstr>電子資源</vt:lpstr>
      <vt:lpstr>視聽媒體</vt:lpstr>
      <vt:lpstr>立體資源</vt:lpstr>
      <vt:lpstr>立體資源</vt:lpstr>
      <vt:lpstr>靜畫資料</vt:lpstr>
      <vt:lpstr> 教學活動二 學校圖書館的媒體陳列</vt:lpstr>
      <vt:lpstr>學校多媒體的陳列方法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Maggie Chen</dc:creator>
  <cp:lastModifiedBy>Maggie Chen</cp:lastModifiedBy>
  <cp:revision>31</cp:revision>
  <dcterms:created xsi:type="dcterms:W3CDTF">2019-05-02T08:58:38Z</dcterms:created>
  <dcterms:modified xsi:type="dcterms:W3CDTF">2020-01-16T02:06:34Z</dcterms:modified>
</cp:coreProperties>
</file>