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62" r:id="rId2"/>
    <p:sldId id="263" r:id="rId3"/>
    <p:sldId id="264" r:id="rId4"/>
    <p:sldId id="265" r:id="rId5"/>
    <p:sldId id="261" r:id="rId6"/>
    <p:sldId id="266" r:id="rId7"/>
    <p:sldId id="267" r:id="rId8"/>
    <p:sldId id="268" r:id="rId9"/>
    <p:sldId id="283" r:id="rId10"/>
    <p:sldId id="270" r:id="rId11"/>
    <p:sldId id="282" r:id="rId12"/>
    <p:sldId id="300" r:id="rId13"/>
    <p:sldId id="285" r:id="rId14"/>
    <p:sldId id="272" r:id="rId15"/>
    <p:sldId id="286" r:id="rId16"/>
    <p:sldId id="274" r:id="rId17"/>
    <p:sldId id="275" r:id="rId18"/>
    <p:sldId id="290" r:id="rId19"/>
    <p:sldId id="292" r:id="rId20"/>
    <p:sldId id="293" r:id="rId21"/>
    <p:sldId id="276" r:id="rId22"/>
    <p:sldId id="277" r:id="rId23"/>
    <p:sldId id="296" r:id="rId24"/>
    <p:sldId id="297" r:id="rId25"/>
    <p:sldId id="278" r:id="rId26"/>
    <p:sldId id="279" r:id="rId27"/>
    <p:sldId id="288" r:id="rId28"/>
    <p:sldId id="294" r:id="rId29"/>
    <p:sldId id="299" r:id="rId30"/>
    <p:sldId id="280" r:id="rId31"/>
    <p:sldId id="281" r:id="rId32"/>
    <p:sldId id="295" r:id="rId33"/>
    <p:sldId id="298" r:id="rId3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A3E6FF"/>
    <a:srgbClr val="56C6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64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695395-7509-4D08-BCF5-21100D6C7B17}" type="doc">
      <dgm:prSet loTypeId="urn:microsoft.com/office/officeart/2005/8/layout/hierarchy1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4698274C-237B-469E-A754-559B29F026E1}">
      <dgm:prSet phldrT="[文字]"/>
      <dgm:spPr/>
      <dgm:t>
        <a:bodyPr/>
        <a:lstStyle/>
        <a:p>
          <a:r>
            <a:rPr lang="zh-TW" altLang="en-US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從小說的</a:t>
          </a:r>
          <a:r>
            <a: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內容</a:t>
          </a:r>
          <a:r>
            <a:rPr lang="zh-TW" altLang="en-US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著手</a:t>
          </a:r>
        </a:p>
      </dgm:t>
    </dgm:pt>
    <dgm:pt modelId="{CBA34079-330A-4775-B8FA-886F86B1AB15}" type="parTrans" cxnId="{0275CAF8-4AC3-4E3B-963E-7C58A21C3556}">
      <dgm:prSet/>
      <dgm:spPr/>
      <dgm:t>
        <a:bodyPr/>
        <a:lstStyle/>
        <a:p>
          <a:endParaRPr lang="zh-TW" altLang="en-US"/>
        </a:p>
      </dgm:t>
    </dgm:pt>
    <dgm:pt modelId="{743D7A1F-0B50-4746-8FF1-A9D5F24D91E2}" type="sibTrans" cxnId="{0275CAF8-4AC3-4E3B-963E-7C58A21C3556}">
      <dgm:prSet/>
      <dgm:spPr/>
      <dgm:t>
        <a:bodyPr/>
        <a:lstStyle/>
        <a:p>
          <a:endParaRPr lang="zh-TW" altLang="en-US"/>
        </a:p>
      </dgm:t>
    </dgm:pt>
    <dgm:pt modelId="{C47C5282-031E-480C-945A-C03A56983E9E}">
      <dgm:prSet phldrT="[文字]"/>
      <dgm:spPr/>
      <dgm:t>
        <a:bodyPr/>
        <a:lstStyle/>
        <a:p>
          <a:r>
            <a:rPr lang="zh-TW" altLang="en-US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小說三要素</a:t>
          </a:r>
        </a:p>
      </dgm:t>
    </dgm:pt>
    <dgm:pt modelId="{69DE233B-C877-4B6D-A10E-185E10DB9A1E}" type="parTrans" cxnId="{AE9571DC-1BA9-492C-9385-093703CF6BD9}">
      <dgm:prSet/>
      <dgm:spPr/>
      <dgm:t>
        <a:bodyPr/>
        <a:lstStyle/>
        <a:p>
          <a:endParaRPr lang="zh-TW" altLang="en-US"/>
        </a:p>
      </dgm:t>
    </dgm:pt>
    <dgm:pt modelId="{C310E982-3A56-4EA4-B19A-F6BF94E707F9}" type="sibTrans" cxnId="{AE9571DC-1BA9-492C-9385-093703CF6BD9}">
      <dgm:prSet/>
      <dgm:spPr/>
      <dgm:t>
        <a:bodyPr/>
        <a:lstStyle/>
        <a:p>
          <a:endParaRPr lang="zh-TW" altLang="en-US"/>
        </a:p>
      </dgm:t>
    </dgm:pt>
    <dgm:pt modelId="{D593D8A4-F671-442F-8A1F-74841F3C84D0}">
      <dgm:prSet phldrT="[文字]"/>
      <dgm:spPr/>
      <dgm:t>
        <a:bodyPr/>
        <a:lstStyle/>
        <a:p>
          <a:r>
            <a:rPr lang="zh-TW" altLang="en-US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背景</a:t>
          </a:r>
        </a:p>
      </dgm:t>
    </dgm:pt>
    <dgm:pt modelId="{04833CBD-2AED-4EF4-B900-12BF352A097D}" type="parTrans" cxnId="{5049B7A4-4A4D-48FB-A3C3-E1821189168F}">
      <dgm:prSet/>
      <dgm:spPr/>
      <dgm:t>
        <a:bodyPr/>
        <a:lstStyle/>
        <a:p>
          <a:endParaRPr lang="zh-TW" altLang="en-US"/>
        </a:p>
      </dgm:t>
    </dgm:pt>
    <dgm:pt modelId="{5FDA7344-539D-4D4B-BB54-FB31448C61DB}" type="sibTrans" cxnId="{5049B7A4-4A4D-48FB-A3C3-E1821189168F}">
      <dgm:prSet/>
      <dgm:spPr/>
      <dgm:t>
        <a:bodyPr/>
        <a:lstStyle/>
        <a:p>
          <a:endParaRPr lang="zh-TW" altLang="en-US"/>
        </a:p>
      </dgm:t>
    </dgm:pt>
    <dgm:pt modelId="{62876C51-34F9-4875-9811-AA634C524718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角色</a:t>
          </a:r>
        </a:p>
      </dgm:t>
    </dgm:pt>
    <dgm:pt modelId="{3A0C4070-E15E-466B-B653-94BBAF0B31F2}" type="parTrans" cxnId="{71C40E06-0F6B-4712-B6A9-C651D3D3EC56}">
      <dgm:prSet/>
      <dgm:spPr/>
      <dgm:t>
        <a:bodyPr/>
        <a:lstStyle/>
        <a:p>
          <a:endParaRPr lang="zh-TW" altLang="en-US"/>
        </a:p>
      </dgm:t>
    </dgm:pt>
    <dgm:pt modelId="{BE0ACA46-934C-43D9-BF81-4D916D0D74BD}" type="sibTrans" cxnId="{71C40E06-0F6B-4712-B6A9-C651D3D3EC56}">
      <dgm:prSet/>
      <dgm:spPr/>
      <dgm:t>
        <a:bodyPr/>
        <a:lstStyle/>
        <a:p>
          <a:endParaRPr lang="zh-TW" altLang="en-US"/>
        </a:p>
      </dgm:t>
    </dgm:pt>
    <dgm:pt modelId="{4D5F5BAC-B53A-4ED8-8EC9-D0DAFF0C4FF8}">
      <dgm:prSet phldrT="[文字]"/>
      <dgm:spPr/>
      <dgm:t>
        <a:bodyPr/>
        <a:lstStyle/>
        <a:p>
          <a:r>
            <a:rPr lang="zh-TW" altLang="en-US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主題</a:t>
          </a:r>
          <a:r>
            <a:rPr lang="en-US" altLang="zh-TW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核心價值</a:t>
          </a:r>
          <a:r>
            <a:rPr lang="en-US" altLang="zh-TW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b="1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BA80618-8C61-48D4-A8BE-2D00CC965E69}" type="parTrans" cxnId="{73F6D156-4C52-4EF6-BE5D-066908F005A1}">
      <dgm:prSet/>
      <dgm:spPr/>
      <dgm:t>
        <a:bodyPr/>
        <a:lstStyle/>
        <a:p>
          <a:endParaRPr lang="zh-TW" altLang="en-US"/>
        </a:p>
      </dgm:t>
    </dgm:pt>
    <dgm:pt modelId="{ACEF4D4F-E58B-4808-8D05-0CCF7A273468}" type="sibTrans" cxnId="{73F6D156-4C52-4EF6-BE5D-066908F005A1}">
      <dgm:prSet/>
      <dgm:spPr/>
      <dgm:t>
        <a:bodyPr/>
        <a:lstStyle/>
        <a:p>
          <a:endParaRPr lang="zh-TW" altLang="en-US"/>
        </a:p>
      </dgm:t>
    </dgm:pt>
    <dgm:pt modelId="{8B751F78-436D-4D22-992A-C0D9E4E669FC}">
      <dgm:prSet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情節</a:t>
          </a:r>
        </a:p>
      </dgm:t>
    </dgm:pt>
    <dgm:pt modelId="{6229871D-76BB-4F70-9044-4DDC67E36BFB}" type="parTrans" cxnId="{BA7A2CAF-72CF-488B-BAFF-86B136AC48B1}">
      <dgm:prSet/>
      <dgm:spPr/>
      <dgm:t>
        <a:bodyPr/>
        <a:lstStyle/>
        <a:p>
          <a:endParaRPr lang="zh-TW" altLang="en-US"/>
        </a:p>
      </dgm:t>
    </dgm:pt>
    <dgm:pt modelId="{E8280738-1D43-41AF-AE77-7514B02E5C4F}" type="sibTrans" cxnId="{BA7A2CAF-72CF-488B-BAFF-86B136AC48B1}">
      <dgm:prSet/>
      <dgm:spPr/>
      <dgm:t>
        <a:bodyPr/>
        <a:lstStyle/>
        <a:p>
          <a:endParaRPr lang="zh-TW" altLang="en-US"/>
        </a:p>
      </dgm:t>
    </dgm:pt>
    <dgm:pt modelId="{66867049-A702-47C3-B16A-6CB0D9215323}" type="pres">
      <dgm:prSet presAssocID="{1C695395-7509-4D08-BCF5-21100D6C7B17}" presName="hierChild1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</dgm:pt>
    <dgm:pt modelId="{428A18DE-C643-4332-B54E-CA0A527E2294}" type="pres">
      <dgm:prSet presAssocID="{4698274C-237B-469E-A754-559B29F026E1}" presName="hierRoot1" presStyleCnt="0"/>
      <dgm:spPr/>
    </dgm:pt>
    <dgm:pt modelId="{40723770-2D80-4BA4-AE78-A71D8CC8041B}" type="pres">
      <dgm:prSet presAssocID="{4698274C-237B-469E-A754-559B29F026E1}" presName="composite" presStyleCnt="0"/>
      <dgm:spPr/>
    </dgm:pt>
    <dgm:pt modelId="{A6346A08-42EC-48C3-8F68-64D6F5797BC2}" type="pres">
      <dgm:prSet presAssocID="{4698274C-237B-469E-A754-559B29F026E1}" presName="background" presStyleLbl="node0" presStyleIdx="0" presStyleCnt="1"/>
      <dgm:spPr/>
    </dgm:pt>
    <dgm:pt modelId="{04657B42-1C8C-4A45-B63E-BCE3177BBD8E}" type="pres">
      <dgm:prSet presAssocID="{4698274C-237B-469E-A754-559B29F026E1}" presName="text" presStyleLbl="fgAcc0" presStyleIdx="0" presStyleCnt="1" custScaleX="265408">
        <dgm:presLayoutVars>
          <dgm:chPref val="3"/>
        </dgm:presLayoutVars>
      </dgm:prSet>
      <dgm:spPr/>
    </dgm:pt>
    <dgm:pt modelId="{AC825A78-3E49-4193-BD51-EDAECAE129E6}" type="pres">
      <dgm:prSet presAssocID="{4698274C-237B-469E-A754-559B29F026E1}" presName="hierChild2" presStyleCnt="0"/>
      <dgm:spPr/>
    </dgm:pt>
    <dgm:pt modelId="{D8AE4672-9891-484F-A279-D683A9A10E41}" type="pres">
      <dgm:prSet presAssocID="{69DE233B-C877-4B6D-A10E-185E10DB9A1E}" presName="Name10" presStyleLbl="parChTrans1D2" presStyleIdx="0" presStyleCnt="2"/>
      <dgm:spPr/>
    </dgm:pt>
    <dgm:pt modelId="{F81CCB41-2CBA-48E8-9421-8E131FA791EF}" type="pres">
      <dgm:prSet presAssocID="{C47C5282-031E-480C-945A-C03A56983E9E}" presName="hierRoot2" presStyleCnt="0"/>
      <dgm:spPr/>
    </dgm:pt>
    <dgm:pt modelId="{275BB3F0-199C-476B-A205-8CFAF355471F}" type="pres">
      <dgm:prSet presAssocID="{C47C5282-031E-480C-945A-C03A56983E9E}" presName="composite2" presStyleCnt="0"/>
      <dgm:spPr/>
    </dgm:pt>
    <dgm:pt modelId="{BDECE44A-F510-4752-81AB-40B192FA9AD9}" type="pres">
      <dgm:prSet presAssocID="{C47C5282-031E-480C-945A-C03A56983E9E}" presName="background2" presStyleLbl="node2" presStyleIdx="0" presStyleCnt="2"/>
      <dgm:spPr/>
    </dgm:pt>
    <dgm:pt modelId="{34CE3E25-0C2D-4834-A510-BF7A11745FF1}" type="pres">
      <dgm:prSet presAssocID="{C47C5282-031E-480C-945A-C03A56983E9E}" presName="text2" presStyleLbl="fgAcc2" presStyleIdx="0" presStyleCnt="2" custScaleX="220718">
        <dgm:presLayoutVars>
          <dgm:chPref val="3"/>
        </dgm:presLayoutVars>
      </dgm:prSet>
      <dgm:spPr/>
    </dgm:pt>
    <dgm:pt modelId="{6EDBC4F3-9669-4C93-A66A-509A585B9FCC}" type="pres">
      <dgm:prSet presAssocID="{C47C5282-031E-480C-945A-C03A56983E9E}" presName="hierChild3" presStyleCnt="0"/>
      <dgm:spPr/>
    </dgm:pt>
    <dgm:pt modelId="{046D31F1-BCAB-4ED6-B31F-D945C3C92055}" type="pres">
      <dgm:prSet presAssocID="{04833CBD-2AED-4EF4-B900-12BF352A097D}" presName="Name17" presStyleLbl="parChTrans1D3" presStyleIdx="0" presStyleCnt="3"/>
      <dgm:spPr/>
    </dgm:pt>
    <dgm:pt modelId="{B028ACD7-F9B9-4445-8A83-F8688A90564E}" type="pres">
      <dgm:prSet presAssocID="{D593D8A4-F671-442F-8A1F-74841F3C84D0}" presName="hierRoot3" presStyleCnt="0"/>
      <dgm:spPr/>
    </dgm:pt>
    <dgm:pt modelId="{54D52468-9EAD-4FF3-BD47-2FAD996135CD}" type="pres">
      <dgm:prSet presAssocID="{D593D8A4-F671-442F-8A1F-74841F3C84D0}" presName="composite3" presStyleCnt="0"/>
      <dgm:spPr/>
    </dgm:pt>
    <dgm:pt modelId="{1B20B89E-31EA-44A8-890A-2EE8C828453D}" type="pres">
      <dgm:prSet presAssocID="{D593D8A4-F671-442F-8A1F-74841F3C84D0}" presName="background3" presStyleLbl="node3" presStyleIdx="0" presStyleCnt="3"/>
      <dgm:spPr/>
    </dgm:pt>
    <dgm:pt modelId="{EAFB90F2-139C-455A-99A4-D822D0487EC8}" type="pres">
      <dgm:prSet presAssocID="{D593D8A4-F671-442F-8A1F-74841F3C84D0}" presName="text3" presStyleLbl="fgAcc3" presStyleIdx="0" presStyleCnt="3">
        <dgm:presLayoutVars>
          <dgm:chPref val="3"/>
        </dgm:presLayoutVars>
      </dgm:prSet>
      <dgm:spPr/>
    </dgm:pt>
    <dgm:pt modelId="{C13C330E-B0DC-4359-8087-A005DFAAF033}" type="pres">
      <dgm:prSet presAssocID="{D593D8A4-F671-442F-8A1F-74841F3C84D0}" presName="hierChild4" presStyleCnt="0"/>
      <dgm:spPr/>
    </dgm:pt>
    <dgm:pt modelId="{92A58A7D-1C18-4EC1-9DFC-218003092769}" type="pres">
      <dgm:prSet presAssocID="{6229871D-76BB-4F70-9044-4DDC67E36BFB}" presName="Name17" presStyleLbl="parChTrans1D3" presStyleIdx="1" presStyleCnt="3"/>
      <dgm:spPr/>
    </dgm:pt>
    <dgm:pt modelId="{833FF78C-67AD-4670-AC10-F9A1EF47841C}" type="pres">
      <dgm:prSet presAssocID="{8B751F78-436D-4D22-992A-C0D9E4E669FC}" presName="hierRoot3" presStyleCnt="0"/>
      <dgm:spPr/>
    </dgm:pt>
    <dgm:pt modelId="{FADA414E-4A44-48F5-ABA4-112026B45D4C}" type="pres">
      <dgm:prSet presAssocID="{8B751F78-436D-4D22-992A-C0D9E4E669FC}" presName="composite3" presStyleCnt="0"/>
      <dgm:spPr/>
    </dgm:pt>
    <dgm:pt modelId="{066CB242-A0DB-4F7B-A937-A0FD9CF1E718}" type="pres">
      <dgm:prSet presAssocID="{8B751F78-436D-4D22-992A-C0D9E4E669FC}" presName="background3" presStyleLbl="node3" presStyleIdx="1" presStyleCnt="3"/>
      <dgm:spPr/>
    </dgm:pt>
    <dgm:pt modelId="{5D4C4C44-4F64-44D9-A2B0-168554B8F84D}" type="pres">
      <dgm:prSet presAssocID="{8B751F78-436D-4D22-992A-C0D9E4E669FC}" presName="text3" presStyleLbl="fgAcc3" presStyleIdx="1" presStyleCnt="3">
        <dgm:presLayoutVars>
          <dgm:chPref val="3"/>
        </dgm:presLayoutVars>
      </dgm:prSet>
      <dgm:spPr/>
    </dgm:pt>
    <dgm:pt modelId="{3B8D0764-D6BD-4651-AB3A-0BC974B1B721}" type="pres">
      <dgm:prSet presAssocID="{8B751F78-436D-4D22-992A-C0D9E4E669FC}" presName="hierChild4" presStyleCnt="0"/>
      <dgm:spPr/>
    </dgm:pt>
    <dgm:pt modelId="{E98E3080-550F-40F4-A60B-775A04C1FCE6}" type="pres">
      <dgm:prSet presAssocID="{3A0C4070-E15E-466B-B653-94BBAF0B31F2}" presName="Name17" presStyleLbl="parChTrans1D3" presStyleIdx="2" presStyleCnt="3"/>
      <dgm:spPr/>
    </dgm:pt>
    <dgm:pt modelId="{369E695E-282D-435C-A8A1-13BE4A3B9722}" type="pres">
      <dgm:prSet presAssocID="{62876C51-34F9-4875-9811-AA634C524718}" presName="hierRoot3" presStyleCnt="0"/>
      <dgm:spPr/>
    </dgm:pt>
    <dgm:pt modelId="{70A3CAE8-DC37-492E-962D-75FB6E338E3C}" type="pres">
      <dgm:prSet presAssocID="{62876C51-34F9-4875-9811-AA634C524718}" presName="composite3" presStyleCnt="0"/>
      <dgm:spPr/>
    </dgm:pt>
    <dgm:pt modelId="{12D999BA-CB6D-4B05-9E07-39E2392B0AF4}" type="pres">
      <dgm:prSet presAssocID="{62876C51-34F9-4875-9811-AA634C524718}" presName="background3" presStyleLbl="node3" presStyleIdx="2" presStyleCnt="3"/>
      <dgm:spPr/>
    </dgm:pt>
    <dgm:pt modelId="{4747584D-78E1-45E0-AA60-6978188DE366}" type="pres">
      <dgm:prSet presAssocID="{62876C51-34F9-4875-9811-AA634C524718}" presName="text3" presStyleLbl="fgAcc3" presStyleIdx="2" presStyleCnt="3">
        <dgm:presLayoutVars>
          <dgm:chPref val="3"/>
        </dgm:presLayoutVars>
      </dgm:prSet>
      <dgm:spPr/>
    </dgm:pt>
    <dgm:pt modelId="{95B5CCBE-8B15-42EF-95F4-18ABE7408E41}" type="pres">
      <dgm:prSet presAssocID="{62876C51-34F9-4875-9811-AA634C524718}" presName="hierChild4" presStyleCnt="0"/>
      <dgm:spPr/>
    </dgm:pt>
    <dgm:pt modelId="{9F15A60C-6F70-44A5-804D-1B5B975B20E7}" type="pres">
      <dgm:prSet presAssocID="{8BA80618-8C61-48D4-A8BE-2D00CC965E69}" presName="Name10" presStyleLbl="parChTrans1D2" presStyleIdx="1" presStyleCnt="2"/>
      <dgm:spPr/>
    </dgm:pt>
    <dgm:pt modelId="{A7FD3F51-5876-4D62-A0BF-646560C1178D}" type="pres">
      <dgm:prSet presAssocID="{4D5F5BAC-B53A-4ED8-8EC9-D0DAFF0C4FF8}" presName="hierRoot2" presStyleCnt="0"/>
      <dgm:spPr/>
    </dgm:pt>
    <dgm:pt modelId="{7ADD8869-14D0-4AD4-A52B-46B360B7ADFE}" type="pres">
      <dgm:prSet presAssocID="{4D5F5BAC-B53A-4ED8-8EC9-D0DAFF0C4FF8}" presName="composite2" presStyleCnt="0"/>
      <dgm:spPr/>
    </dgm:pt>
    <dgm:pt modelId="{B07C797A-0BA7-4676-9386-B647E4E96B05}" type="pres">
      <dgm:prSet presAssocID="{4D5F5BAC-B53A-4ED8-8EC9-D0DAFF0C4FF8}" presName="background2" presStyleLbl="node2" presStyleIdx="1" presStyleCnt="2"/>
      <dgm:spPr/>
    </dgm:pt>
    <dgm:pt modelId="{BACAFECC-9ADA-4958-AFC7-D2D03077D037}" type="pres">
      <dgm:prSet presAssocID="{4D5F5BAC-B53A-4ED8-8EC9-D0DAFF0C4FF8}" presName="text2" presStyleLbl="fgAcc2" presStyleIdx="1" presStyleCnt="2" custScaleX="186559">
        <dgm:presLayoutVars>
          <dgm:chPref val="3"/>
        </dgm:presLayoutVars>
      </dgm:prSet>
      <dgm:spPr/>
    </dgm:pt>
    <dgm:pt modelId="{B2DB4144-2242-4575-A3FC-29AE2C3997A2}" type="pres">
      <dgm:prSet presAssocID="{4D5F5BAC-B53A-4ED8-8EC9-D0DAFF0C4FF8}" presName="hierChild3" presStyleCnt="0"/>
      <dgm:spPr/>
    </dgm:pt>
  </dgm:ptLst>
  <dgm:cxnLst>
    <dgm:cxn modelId="{71C40E06-0F6B-4712-B6A9-C651D3D3EC56}" srcId="{C47C5282-031E-480C-945A-C03A56983E9E}" destId="{62876C51-34F9-4875-9811-AA634C524718}" srcOrd="2" destOrd="0" parTransId="{3A0C4070-E15E-466B-B653-94BBAF0B31F2}" sibTransId="{BE0ACA46-934C-43D9-BF81-4D916D0D74BD}"/>
    <dgm:cxn modelId="{B9B22A14-7A72-42A5-AC41-C786A94EF359}" type="presOf" srcId="{4D5F5BAC-B53A-4ED8-8EC9-D0DAFF0C4FF8}" destId="{BACAFECC-9ADA-4958-AFC7-D2D03077D037}" srcOrd="0" destOrd="0" presId="urn:microsoft.com/office/officeart/2005/8/layout/hierarchy1"/>
    <dgm:cxn modelId="{4B3E791B-6AB5-4217-8291-6B3FE1604E5E}" type="presOf" srcId="{69DE233B-C877-4B6D-A10E-185E10DB9A1E}" destId="{D8AE4672-9891-484F-A279-D683A9A10E41}" srcOrd="0" destOrd="0" presId="urn:microsoft.com/office/officeart/2005/8/layout/hierarchy1"/>
    <dgm:cxn modelId="{EB40191F-7F7E-4ACF-9982-CAA1937B206E}" type="presOf" srcId="{6229871D-76BB-4F70-9044-4DDC67E36BFB}" destId="{92A58A7D-1C18-4EC1-9DFC-218003092769}" srcOrd="0" destOrd="0" presId="urn:microsoft.com/office/officeart/2005/8/layout/hierarchy1"/>
    <dgm:cxn modelId="{F4E3FB2B-1AB3-41B2-95EB-F89B899A93ED}" type="presOf" srcId="{8BA80618-8C61-48D4-A8BE-2D00CC965E69}" destId="{9F15A60C-6F70-44A5-804D-1B5B975B20E7}" srcOrd="0" destOrd="0" presId="urn:microsoft.com/office/officeart/2005/8/layout/hierarchy1"/>
    <dgm:cxn modelId="{C6C68460-A4C8-4535-91ED-CD3E433528A1}" type="presOf" srcId="{04833CBD-2AED-4EF4-B900-12BF352A097D}" destId="{046D31F1-BCAB-4ED6-B31F-D945C3C92055}" srcOrd="0" destOrd="0" presId="urn:microsoft.com/office/officeart/2005/8/layout/hierarchy1"/>
    <dgm:cxn modelId="{2286EE62-9493-4875-A3F0-C934EF01EF3D}" type="presOf" srcId="{1C695395-7509-4D08-BCF5-21100D6C7B17}" destId="{66867049-A702-47C3-B16A-6CB0D9215323}" srcOrd="0" destOrd="0" presId="urn:microsoft.com/office/officeart/2005/8/layout/hierarchy1"/>
    <dgm:cxn modelId="{73F6D156-4C52-4EF6-BE5D-066908F005A1}" srcId="{4698274C-237B-469E-A754-559B29F026E1}" destId="{4D5F5BAC-B53A-4ED8-8EC9-D0DAFF0C4FF8}" srcOrd="1" destOrd="0" parTransId="{8BA80618-8C61-48D4-A8BE-2D00CC965E69}" sibTransId="{ACEF4D4F-E58B-4808-8D05-0CCF7A273468}"/>
    <dgm:cxn modelId="{B6AC0CA3-46F0-408B-B5B8-BFBC15C2F5B8}" type="presOf" srcId="{3A0C4070-E15E-466B-B653-94BBAF0B31F2}" destId="{E98E3080-550F-40F4-A60B-775A04C1FCE6}" srcOrd="0" destOrd="0" presId="urn:microsoft.com/office/officeart/2005/8/layout/hierarchy1"/>
    <dgm:cxn modelId="{5049B7A4-4A4D-48FB-A3C3-E1821189168F}" srcId="{C47C5282-031E-480C-945A-C03A56983E9E}" destId="{D593D8A4-F671-442F-8A1F-74841F3C84D0}" srcOrd="0" destOrd="0" parTransId="{04833CBD-2AED-4EF4-B900-12BF352A097D}" sibTransId="{5FDA7344-539D-4D4B-BB54-FB31448C61DB}"/>
    <dgm:cxn modelId="{E84BBAA6-A367-4DFF-BF65-B96C5E355CAE}" type="presOf" srcId="{8B751F78-436D-4D22-992A-C0D9E4E669FC}" destId="{5D4C4C44-4F64-44D9-A2B0-168554B8F84D}" srcOrd="0" destOrd="0" presId="urn:microsoft.com/office/officeart/2005/8/layout/hierarchy1"/>
    <dgm:cxn modelId="{BA7A2CAF-72CF-488B-BAFF-86B136AC48B1}" srcId="{C47C5282-031E-480C-945A-C03A56983E9E}" destId="{8B751F78-436D-4D22-992A-C0D9E4E669FC}" srcOrd="1" destOrd="0" parTransId="{6229871D-76BB-4F70-9044-4DDC67E36BFB}" sibTransId="{E8280738-1D43-41AF-AE77-7514B02E5C4F}"/>
    <dgm:cxn modelId="{78754CB6-C7FA-4CCE-9F83-6922881C7634}" type="presOf" srcId="{C47C5282-031E-480C-945A-C03A56983E9E}" destId="{34CE3E25-0C2D-4834-A510-BF7A11745FF1}" srcOrd="0" destOrd="0" presId="urn:microsoft.com/office/officeart/2005/8/layout/hierarchy1"/>
    <dgm:cxn modelId="{F698B3DA-D0CE-48FE-960C-275B3C1C9D75}" type="presOf" srcId="{D593D8A4-F671-442F-8A1F-74841F3C84D0}" destId="{EAFB90F2-139C-455A-99A4-D822D0487EC8}" srcOrd="0" destOrd="0" presId="urn:microsoft.com/office/officeart/2005/8/layout/hierarchy1"/>
    <dgm:cxn modelId="{AE9571DC-1BA9-492C-9385-093703CF6BD9}" srcId="{4698274C-237B-469E-A754-559B29F026E1}" destId="{C47C5282-031E-480C-945A-C03A56983E9E}" srcOrd="0" destOrd="0" parTransId="{69DE233B-C877-4B6D-A10E-185E10DB9A1E}" sibTransId="{C310E982-3A56-4EA4-B19A-F6BF94E707F9}"/>
    <dgm:cxn modelId="{7E6C32DD-2446-496D-9AAE-E02036FB9B79}" type="presOf" srcId="{62876C51-34F9-4875-9811-AA634C524718}" destId="{4747584D-78E1-45E0-AA60-6978188DE366}" srcOrd="0" destOrd="0" presId="urn:microsoft.com/office/officeart/2005/8/layout/hierarchy1"/>
    <dgm:cxn modelId="{60E11FF5-6B9C-40D7-B73C-590D7E99322F}" type="presOf" srcId="{4698274C-237B-469E-A754-559B29F026E1}" destId="{04657B42-1C8C-4A45-B63E-BCE3177BBD8E}" srcOrd="0" destOrd="0" presId="urn:microsoft.com/office/officeart/2005/8/layout/hierarchy1"/>
    <dgm:cxn modelId="{0275CAF8-4AC3-4E3B-963E-7C58A21C3556}" srcId="{1C695395-7509-4D08-BCF5-21100D6C7B17}" destId="{4698274C-237B-469E-A754-559B29F026E1}" srcOrd="0" destOrd="0" parTransId="{CBA34079-330A-4775-B8FA-886F86B1AB15}" sibTransId="{743D7A1F-0B50-4746-8FF1-A9D5F24D91E2}"/>
    <dgm:cxn modelId="{7F714DBC-A791-48EC-9B60-9BA86FEE3DFB}" type="presParOf" srcId="{66867049-A702-47C3-B16A-6CB0D9215323}" destId="{428A18DE-C643-4332-B54E-CA0A527E2294}" srcOrd="0" destOrd="0" presId="urn:microsoft.com/office/officeart/2005/8/layout/hierarchy1"/>
    <dgm:cxn modelId="{B73450BC-B4FD-4181-8B6A-BB7515140116}" type="presParOf" srcId="{428A18DE-C643-4332-B54E-CA0A527E2294}" destId="{40723770-2D80-4BA4-AE78-A71D8CC8041B}" srcOrd="0" destOrd="0" presId="urn:microsoft.com/office/officeart/2005/8/layout/hierarchy1"/>
    <dgm:cxn modelId="{FC48C5DC-F32A-4194-8EAF-10323E77450C}" type="presParOf" srcId="{40723770-2D80-4BA4-AE78-A71D8CC8041B}" destId="{A6346A08-42EC-48C3-8F68-64D6F5797BC2}" srcOrd="0" destOrd="0" presId="urn:microsoft.com/office/officeart/2005/8/layout/hierarchy1"/>
    <dgm:cxn modelId="{8F86755F-E4D2-4BAB-AB84-FB4D1A64A481}" type="presParOf" srcId="{40723770-2D80-4BA4-AE78-A71D8CC8041B}" destId="{04657B42-1C8C-4A45-B63E-BCE3177BBD8E}" srcOrd="1" destOrd="0" presId="urn:microsoft.com/office/officeart/2005/8/layout/hierarchy1"/>
    <dgm:cxn modelId="{598D862E-4550-47C5-B6E3-593479DE6D1E}" type="presParOf" srcId="{428A18DE-C643-4332-B54E-CA0A527E2294}" destId="{AC825A78-3E49-4193-BD51-EDAECAE129E6}" srcOrd="1" destOrd="0" presId="urn:microsoft.com/office/officeart/2005/8/layout/hierarchy1"/>
    <dgm:cxn modelId="{05DAF898-31F3-4086-B909-98FC3633FFF1}" type="presParOf" srcId="{AC825A78-3E49-4193-BD51-EDAECAE129E6}" destId="{D8AE4672-9891-484F-A279-D683A9A10E41}" srcOrd="0" destOrd="0" presId="urn:microsoft.com/office/officeart/2005/8/layout/hierarchy1"/>
    <dgm:cxn modelId="{92F81FF1-70D2-42D1-9F4C-25558BBA8391}" type="presParOf" srcId="{AC825A78-3E49-4193-BD51-EDAECAE129E6}" destId="{F81CCB41-2CBA-48E8-9421-8E131FA791EF}" srcOrd="1" destOrd="0" presId="urn:microsoft.com/office/officeart/2005/8/layout/hierarchy1"/>
    <dgm:cxn modelId="{A9AA5C51-E2C4-403A-A62D-F0C12D1A9588}" type="presParOf" srcId="{F81CCB41-2CBA-48E8-9421-8E131FA791EF}" destId="{275BB3F0-199C-476B-A205-8CFAF355471F}" srcOrd="0" destOrd="0" presId="urn:microsoft.com/office/officeart/2005/8/layout/hierarchy1"/>
    <dgm:cxn modelId="{D114F329-74BB-4EE3-A806-3F5C4B17FB1C}" type="presParOf" srcId="{275BB3F0-199C-476B-A205-8CFAF355471F}" destId="{BDECE44A-F510-4752-81AB-40B192FA9AD9}" srcOrd="0" destOrd="0" presId="urn:microsoft.com/office/officeart/2005/8/layout/hierarchy1"/>
    <dgm:cxn modelId="{5C793144-1CD8-46E8-BD3A-8C3F5CFE0D27}" type="presParOf" srcId="{275BB3F0-199C-476B-A205-8CFAF355471F}" destId="{34CE3E25-0C2D-4834-A510-BF7A11745FF1}" srcOrd="1" destOrd="0" presId="urn:microsoft.com/office/officeart/2005/8/layout/hierarchy1"/>
    <dgm:cxn modelId="{671B2123-FE96-48FA-81CC-D7284A2D48B8}" type="presParOf" srcId="{F81CCB41-2CBA-48E8-9421-8E131FA791EF}" destId="{6EDBC4F3-9669-4C93-A66A-509A585B9FCC}" srcOrd="1" destOrd="0" presId="urn:microsoft.com/office/officeart/2005/8/layout/hierarchy1"/>
    <dgm:cxn modelId="{6324A41D-5990-49BB-87DD-5DD4ED936F59}" type="presParOf" srcId="{6EDBC4F3-9669-4C93-A66A-509A585B9FCC}" destId="{046D31F1-BCAB-4ED6-B31F-D945C3C92055}" srcOrd="0" destOrd="0" presId="urn:microsoft.com/office/officeart/2005/8/layout/hierarchy1"/>
    <dgm:cxn modelId="{A0FA9C03-9CEB-4CE4-A1A0-6D8A0ABD8D51}" type="presParOf" srcId="{6EDBC4F3-9669-4C93-A66A-509A585B9FCC}" destId="{B028ACD7-F9B9-4445-8A83-F8688A90564E}" srcOrd="1" destOrd="0" presId="urn:microsoft.com/office/officeart/2005/8/layout/hierarchy1"/>
    <dgm:cxn modelId="{D3A58474-F455-4B3C-952F-FB29AD712080}" type="presParOf" srcId="{B028ACD7-F9B9-4445-8A83-F8688A90564E}" destId="{54D52468-9EAD-4FF3-BD47-2FAD996135CD}" srcOrd="0" destOrd="0" presId="urn:microsoft.com/office/officeart/2005/8/layout/hierarchy1"/>
    <dgm:cxn modelId="{4FACC4B8-8668-45F5-A1DB-EA38498698D9}" type="presParOf" srcId="{54D52468-9EAD-4FF3-BD47-2FAD996135CD}" destId="{1B20B89E-31EA-44A8-890A-2EE8C828453D}" srcOrd="0" destOrd="0" presId="urn:microsoft.com/office/officeart/2005/8/layout/hierarchy1"/>
    <dgm:cxn modelId="{1CB0EB95-CFEF-4895-A279-6774834BF86D}" type="presParOf" srcId="{54D52468-9EAD-4FF3-BD47-2FAD996135CD}" destId="{EAFB90F2-139C-455A-99A4-D822D0487EC8}" srcOrd="1" destOrd="0" presId="urn:microsoft.com/office/officeart/2005/8/layout/hierarchy1"/>
    <dgm:cxn modelId="{548411A8-9536-4741-9BC8-3F26B82A3FC7}" type="presParOf" srcId="{B028ACD7-F9B9-4445-8A83-F8688A90564E}" destId="{C13C330E-B0DC-4359-8087-A005DFAAF033}" srcOrd="1" destOrd="0" presId="urn:microsoft.com/office/officeart/2005/8/layout/hierarchy1"/>
    <dgm:cxn modelId="{74590402-0AF3-47AD-80EC-08FD318ED7AD}" type="presParOf" srcId="{6EDBC4F3-9669-4C93-A66A-509A585B9FCC}" destId="{92A58A7D-1C18-4EC1-9DFC-218003092769}" srcOrd="2" destOrd="0" presId="urn:microsoft.com/office/officeart/2005/8/layout/hierarchy1"/>
    <dgm:cxn modelId="{CD02FD89-E7EC-4686-A771-925C2E1723FD}" type="presParOf" srcId="{6EDBC4F3-9669-4C93-A66A-509A585B9FCC}" destId="{833FF78C-67AD-4670-AC10-F9A1EF47841C}" srcOrd="3" destOrd="0" presId="urn:microsoft.com/office/officeart/2005/8/layout/hierarchy1"/>
    <dgm:cxn modelId="{C3479A87-880B-43D4-B2F0-676EE0DDD8EE}" type="presParOf" srcId="{833FF78C-67AD-4670-AC10-F9A1EF47841C}" destId="{FADA414E-4A44-48F5-ABA4-112026B45D4C}" srcOrd="0" destOrd="0" presId="urn:microsoft.com/office/officeart/2005/8/layout/hierarchy1"/>
    <dgm:cxn modelId="{CF0D0F5F-64D8-4706-8299-1E7F68BEF4F6}" type="presParOf" srcId="{FADA414E-4A44-48F5-ABA4-112026B45D4C}" destId="{066CB242-A0DB-4F7B-A937-A0FD9CF1E718}" srcOrd="0" destOrd="0" presId="urn:microsoft.com/office/officeart/2005/8/layout/hierarchy1"/>
    <dgm:cxn modelId="{A452C5DC-5030-4A23-955A-EDC42CB5F6CF}" type="presParOf" srcId="{FADA414E-4A44-48F5-ABA4-112026B45D4C}" destId="{5D4C4C44-4F64-44D9-A2B0-168554B8F84D}" srcOrd="1" destOrd="0" presId="urn:microsoft.com/office/officeart/2005/8/layout/hierarchy1"/>
    <dgm:cxn modelId="{076D3BF6-2AD4-454C-A50E-D4B4AAFDB7FE}" type="presParOf" srcId="{833FF78C-67AD-4670-AC10-F9A1EF47841C}" destId="{3B8D0764-D6BD-4651-AB3A-0BC974B1B721}" srcOrd="1" destOrd="0" presId="urn:microsoft.com/office/officeart/2005/8/layout/hierarchy1"/>
    <dgm:cxn modelId="{9DBDF173-A0E8-4ED4-B090-BB59AFC30B39}" type="presParOf" srcId="{6EDBC4F3-9669-4C93-A66A-509A585B9FCC}" destId="{E98E3080-550F-40F4-A60B-775A04C1FCE6}" srcOrd="4" destOrd="0" presId="urn:microsoft.com/office/officeart/2005/8/layout/hierarchy1"/>
    <dgm:cxn modelId="{8E580517-85C8-4BDF-9C7D-F18D061DC5FC}" type="presParOf" srcId="{6EDBC4F3-9669-4C93-A66A-509A585B9FCC}" destId="{369E695E-282D-435C-A8A1-13BE4A3B9722}" srcOrd="5" destOrd="0" presId="urn:microsoft.com/office/officeart/2005/8/layout/hierarchy1"/>
    <dgm:cxn modelId="{01B4FE73-9A1A-4940-B24D-C56645B8A8E0}" type="presParOf" srcId="{369E695E-282D-435C-A8A1-13BE4A3B9722}" destId="{70A3CAE8-DC37-492E-962D-75FB6E338E3C}" srcOrd="0" destOrd="0" presId="urn:microsoft.com/office/officeart/2005/8/layout/hierarchy1"/>
    <dgm:cxn modelId="{CA4836C0-EE48-4028-8500-4D70375CBCEC}" type="presParOf" srcId="{70A3CAE8-DC37-492E-962D-75FB6E338E3C}" destId="{12D999BA-CB6D-4B05-9E07-39E2392B0AF4}" srcOrd="0" destOrd="0" presId="urn:microsoft.com/office/officeart/2005/8/layout/hierarchy1"/>
    <dgm:cxn modelId="{A4EE1924-AB00-4830-8E55-E982C90A6466}" type="presParOf" srcId="{70A3CAE8-DC37-492E-962D-75FB6E338E3C}" destId="{4747584D-78E1-45E0-AA60-6978188DE366}" srcOrd="1" destOrd="0" presId="urn:microsoft.com/office/officeart/2005/8/layout/hierarchy1"/>
    <dgm:cxn modelId="{F309D057-F89B-493C-9019-A1A137641D44}" type="presParOf" srcId="{369E695E-282D-435C-A8A1-13BE4A3B9722}" destId="{95B5CCBE-8B15-42EF-95F4-18ABE7408E41}" srcOrd="1" destOrd="0" presId="urn:microsoft.com/office/officeart/2005/8/layout/hierarchy1"/>
    <dgm:cxn modelId="{C709C7A5-94FF-4D49-A22A-195224C23A22}" type="presParOf" srcId="{AC825A78-3E49-4193-BD51-EDAECAE129E6}" destId="{9F15A60C-6F70-44A5-804D-1B5B975B20E7}" srcOrd="2" destOrd="0" presId="urn:microsoft.com/office/officeart/2005/8/layout/hierarchy1"/>
    <dgm:cxn modelId="{4E32308C-193F-476A-96CB-17AD2870E2D0}" type="presParOf" srcId="{AC825A78-3E49-4193-BD51-EDAECAE129E6}" destId="{A7FD3F51-5876-4D62-A0BF-646560C1178D}" srcOrd="3" destOrd="0" presId="urn:microsoft.com/office/officeart/2005/8/layout/hierarchy1"/>
    <dgm:cxn modelId="{E9DA3BD6-B171-4FBF-BB22-F79E1F355A39}" type="presParOf" srcId="{A7FD3F51-5876-4D62-A0BF-646560C1178D}" destId="{7ADD8869-14D0-4AD4-A52B-46B360B7ADFE}" srcOrd="0" destOrd="0" presId="urn:microsoft.com/office/officeart/2005/8/layout/hierarchy1"/>
    <dgm:cxn modelId="{B0EBA5D5-F434-4C1A-8372-54B62973914C}" type="presParOf" srcId="{7ADD8869-14D0-4AD4-A52B-46B360B7ADFE}" destId="{B07C797A-0BA7-4676-9386-B647E4E96B05}" srcOrd="0" destOrd="0" presId="urn:microsoft.com/office/officeart/2005/8/layout/hierarchy1"/>
    <dgm:cxn modelId="{69EECE0D-D037-4841-810E-7B211F6A4B46}" type="presParOf" srcId="{7ADD8869-14D0-4AD4-A52B-46B360B7ADFE}" destId="{BACAFECC-9ADA-4958-AFC7-D2D03077D037}" srcOrd="1" destOrd="0" presId="urn:microsoft.com/office/officeart/2005/8/layout/hierarchy1"/>
    <dgm:cxn modelId="{535A9C0F-2A42-4908-BE36-12D084660578}" type="presParOf" srcId="{A7FD3F51-5876-4D62-A0BF-646560C1178D}" destId="{B2DB4144-2242-4575-A3FC-29AE2C3997A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15A60C-6F70-44A5-804D-1B5B975B20E7}">
      <dsp:nvSpPr>
        <dsp:cNvPr id="0" name=""/>
        <dsp:cNvSpPr/>
      </dsp:nvSpPr>
      <dsp:spPr>
        <a:xfrm>
          <a:off x="1699268" y="996615"/>
          <a:ext cx="1902378" cy="455482"/>
        </a:xfrm>
        <a:custGeom>
          <a:avLst/>
          <a:gdLst/>
          <a:ahLst/>
          <a:cxnLst/>
          <a:rect l="0" t="0" r="0" b="0"/>
          <a:pathLst>
            <a:path>
              <a:moveTo>
                <a:pt x="1902378" y="0"/>
              </a:moveTo>
              <a:lnTo>
                <a:pt x="1902378" y="310397"/>
              </a:lnTo>
              <a:lnTo>
                <a:pt x="0" y="310397"/>
              </a:lnTo>
              <a:lnTo>
                <a:pt x="0" y="45548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8E3080-550F-40F4-A60B-775A04C1FCE6}">
      <dsp:nvSpPr>
        <dsp:cNvPr id="0" name=""/>
        <dsp:cNvSpPr/>
      </dsp:nvSpPr>
      <dsp:spPr>
        <a:xfrm>
          <a:off x="3322380" y="2446589"/>
          <a:ext cx="1914157" cy="455482"/>
        </a:xfrm>
        <a:custGeom>
          <a:avLst/>
          <a:gdLst/>
          <a:ahLst/>
          <a:cxnLst/>
          <a:rect l="0" t="0" r="0" b="0"/>
          <a:pathLst>
            <a:path>
              <a:moveTo>
                <a:pt x="1914157" y="0"/>
              </a:moveTo>
              <a:lnTo>
                <a:pt x="1914157" y="310397"/>
              </a:lnTo>
              <a:lnTo>
                <a:pt x="0" y="310397"/>
              </a:lnTo>
              <a:lnTo>
                <a:pt x="0" y="45548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A58A7D-1C18-4EC1-9DFC-218003092769}">
      <dsp:nvSpPr>
        <dsp:cNvPr id="0" name=""/>
        <dsp:cNvSpPr/>
      </dsp:nvSpPr>
      <dsp:spPr>
        <a:xfrm>
          <a:off x="5190817" y="2446589"/>
          <a:ext cx="91440" cy="4554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548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6D31F1-BCAB-4ED6-B31F-D945C3C92055}">
      <dsp:nvSpPr>
        <dsp:cNvPr id="0" name=""/>
        <dsp:cNvSpPr/>
      </dsp:nvSpPr>
      <dsp:spPr>
        <a:xfrm>
          <a:off x="5236537" y="2446589"/>
          <a:ext cx="1914157" cy="4554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397"/>
              </a:lnTo>
              <a:lnTo>
                <a:pt x="1914157" y="310397"/>
              </a:lnTo>
              <a:lnTo>
                <a:pt x="1914157" y="45548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AE4672-9891-484F-A279-D683A9A10E41}">
      <dsp:nvSpPr>
        <dsp:cNvPr id="0" name=""/>
        <dsp:cNvSpPr/>
      </dsp:nvSpPr>
      <dsp:spPr>
        <a:xfrm>
          <a:off x="3601646" y="996615"/>
          <a:ext cx="1634891" cy="4554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397"/>
              </a:lnTo>
              <a:lnTo>
                <a:pt x="1634891" y="310397"/>
              </a:lnTo>
              <a:lnTo>
                <a:pt x="1634891" y="45548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46A08-42EC-48C3-8F68-64D6F5797BC2}">
      <dsp:nvSpPr>
        <dsp:cNvPr id="0" name=""/>
        <dsp:cNvSpPr/>
      </dsp:nvSpPr>
      <dsp:spPr>
        <a:xfrm>
          <a:off x="1523331" y="2123"/>
          <a:ext cx="4156630" cy="9944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4657B42-1C8C-4A45-B63E-BCE3177BBD8E}">
      <dsp:nvSpPr>
        <dsp:cNvPr id="0" name=""/>
        <dsp:cNvSpPr/>
      </dsp:nvSpPr>
      <dsp:spPr>
        <a:xfrm>
          <a:off x="1697345" y="167436"/>
          <a:ext cx="4156630" cy="994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從小說的</a:t>
          </a:r>
          <a:r>
            <a:rPr lang="zh-TW" altLang="en-US" sz="32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內容</a:t>
          </a:r>
          <a:r>
            <a:rPr lang="zh-TW" altLang="en-US" sz="3200" b="1" kern="1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著手</a:t>
          </a:r>
        </a:p>
      </dsp:txBody>
      <dsp:txXfrm>
        <a:off x="1726473" y="196564"/>
        <a:ext cx="4098374" cy="936235"/>
      </dsp:txXfrm>
    </dsp:sp>
    <dsp:sp modelId="{BDECE44A-F510-4752-81AB-40B192FA9AD9}">
      <dsp:nvSpPr>
        <dsp:cNvPr id="0" name=""/>
        <dsp:cNvSpPr/>
      </dsp:nvSpPr>
      <dsp:spPr>
        <a:xfrm>
          <a:off x="3508173" y="1452097"/>
          <a:ext cx="3456727" cy="9944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4CE3E25-0C2D-4834-A510-BF7A11745FF1}">
      <dsp:nvSpPr>
        <dsp:cNvPr id="0" name=""/>
        <dsp:cNvSpPr/>
      </dsp:nvSpPr>
      <dsp:spPr>
        <a:xfrm>
          <a:off x="3682188" y="1617410"/>
          <a:ext cx="3456727" cy="994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小說三要素</a:t>
          </a:r>
        </a:p>
      </dsp:txBody>
      <dsp:txXfrm>
        <a:off x="3711316" y="1646538"/>
        <a:ext cx="3398471" cy="936235"/>
      </dsp:txXfrm>
    </dsp:sp>
    <dsp:sp modelId="{1B20B89E-31EA-44A8-890A-2EE8C828453D}">
      <dsp:nvSpPr>
        <dsp:cNvPr id="0" name=""/>
        <dsp:cNvSpPr/>
      </dsp:nvSpPr>
      <dsp:spPr>
        <a:xfrm>
          <a:off x="6367630" y="2902071"/>
          <a:ext cx="1566128" cy="9944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AFB90F2-139C-455A-99A4-D822D0487EC8}">
      <dsp:nvSpPr>
        <dsp:cNvPr id="0" name=""/>
        <dsp:cNvSpPr/>
      </dsp:nvSpPr>
      <dsp:spPr>
        <a:xfrm>
          <a:off x="6541644" y="3067384"/>
          <a:ext cx="1566128" cy="994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背景</a:t>
          </a:r>
        </a:p>
      </dsp:txBody>
      <dsp:txXfrm>
        <a:off x="6570772" y="3096512"/>
        <a:ext cx="1507872" cy="936235"/>
      </dsp:txXfrm>
    </dsp:sp>
    <dsp:sp modelId="{066CB242-A0DB-4F7B-A937-A0FD9CF1E718}">
      <dsp:nvSpPr>
        <dsp:cNvPr id="0" name=""/>
        <dsp:cNvSpPr/>
      </dsp:nvSpPr>
      <dsp:spPr>
        <a:xfrm>
          <a:off x="4453473" y="2902071"/>
          <a:ext cx="1566128" cy="9944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D4C4C44-4F64-44D9-A2B0-168554B8F84D}">
      <dsp:nvSpPr>
        <dsp:cNvPr id="0" name=""/>
        <dsp:cNvSpPr/>
      </dsp:nvSpPr>
      <dsp:spPr>
        <a:xfrm>
          <a:off x="4627487" y="3067384"/>
          <a:ext cx="1566128" cy="994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情節</a:t>
          </a:r>
        </a:p>
      </dsp:txBody>
      <dsp:txXfrm>
        <a:off x="4656615" y="3096512"/>
        <a:ext cx="1507872" cy="936235"/>
      </dsp:txXfrm>
    </dsp:sp>
    <dsp:sp modelId="{12D999BA-CB6D-4B05-9E07-39E2392B0AF4}">
      <dsp:nvSpPr>
        <dsp:cNvPr id="0" name=""/>
        <dsp:cNvSpPr/>
      </dsp:nvSpPr>
      <dsp:spPr>
        <a:xfrm>
          <a:off x="2539316" y="2902071"/>
          <a:ext cx="1566128" cy="9944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747584D-78E1-45E0-AA60-6978188DE366}">
      <dsp:nvSpPr>
        <dsp:cNvPr id="0" name=""/>
        <dsp:cNvSpPr/>
      </dsp:nvSpPr>
      <dsp:spPr>
        <a:xfrm>
          <a:off x="2713330" y="3067384"/>
          <a:ext cx="1566128" cy="994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角色</a:t>
          </a:r>
        </a:p>
      </dsp:txBody>
      <dsp:txXfrm>
        <a:off x="2742458" y="3096512"/>
        <a:ext cx="1507872" cy="936235"/>
      </dsp:txXfrm>
    </dsp:sp>
    <dsp:sp modelId="{B07C797A-0BA7-4676-9386-B647E4E96B05}">
      <dsp:nvSpPr>
        <dsp:cNvPr id="0" name=""/>
        <dsp:cNvSpPr/>
      </dsp:nvSpPr>
      <dsp:spPr>
        <a:xfrm>
          <a:off x="238391" y="1452097"/>
          <a:ext cx="2921753" cy="9944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ACAFECC-9ADA-4958-AFC7-D2D03077D037}">
      <dsp:nvSpPr>
        <dsp:cNvPr id="0" name=""/>
        <dsp:cNvSpPr/>
      </dsp:nvSpPr>
      <dsp:spPr>
        <a:xfrm>
          <a:off x="412405" y="1617410"/>
          <a:ext cx="2921753" cy="994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主題</a:t>
          </a:r>
          <a:r>
            <a:rPr lang="en-US" altLang="zh-TW" sz="3200" b="1" kern="1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200" b="1" kern="1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核心價值</a:t>
          </a:r>
          <a:r>
            <a:rPr lang="en-US" altLang="zh-TW" sz="3200" b="1" kern="1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3200" b="1" kern="1200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41533" y="1646538"/>
        <a:ext cx="2863497" cy="9362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80F52-CB3C-4201-8311-841B1A2CC156}" type="datetimeFigureOut">
              <a:rPr lang="zh-TW" altLang="en-US" smtClean="0"/>
              <a:t>2021/11/19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5D1BF-EAC4-41DA-A0FE-79446082E8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1747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D1BF-EAC4-41DA-A0FE-79446082E8EF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9080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9234" y="6459100"/>
            <a:ext cx="3328073" cy="290096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289240" y="6502528"/>
            <a:ext cx="2396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閱3-1兒童小說真精彩</a:t>
            </a:r>
          </a:p>
        </p:txBody>
      </p:sp>
    </p:spTree>
    <p:extLst>
      <p:ext uri="{BB962C8B-B14F-4D97-AF65-F5344CB8AC3E}">
        <p14:creationId xmlns:p14="http://schemas.microsoft.com/office/powerpoint/2010/main" val="1158397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217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8716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7290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5652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3036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130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9050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0163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7939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5491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0" y="-29105"/>
            <a:ext cx="9144000" cy="1213955"/>
          </a:xfrm>
          <a:prstGeom prst="rect">
            <a:avLst/>
          </a:prstGeom>
          <a:solidFill>
            <a:srgbClr val="A3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329454"/>
            <a:ext cx="9144000" cy="528546"/>
          </a:xfrm>
          <a:prstGeom prst="rect">
            <a:avLst/>
          </a:prstGeom>
          <a:solidFill>
            <a:srgbClr val="A3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4032" y="8227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4032" y="1581483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4216" y="6419475"/>
            <a:ext cx="662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2CCA5788-24B1-4ED8-A585-92EBC2ACDFDE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939" b="43367" l="83877" r="96136">
                        <a14:backgroundMark x1="88008" y1="31426" x2="85476" y2="37396"/>
                        <a14:backgroundMark x1="87209" y1="31426" x2="91805" y2="31426"/>
                        <a14:backgroundMark x1="86076" y1="34909" x2="87075" y2="4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663" t="28302" r="2721" b="49018"/>
          <a:stretch/>
        </p:blipFill>
        <p:spPr>
          <a:xfrm>
            <a:off x="90764" y="52457"/>
            <a:ext cx="998448" cy="1442202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243994" y="6409061"/>
            <a:ext cx="2396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閱3-1兒童小說真精彩</a:t>
            </a:r>
          </a:p>
        </p:txBody>
      </p:sp>
    </p:spTree>
    <p:extLst>
      <p:ext uri="{BB962C8B-B14F-4D97-AF65-F5344CB8AC3E}">
        <p14:creationId xmlns:p14="http://schemas.microsoft.com/office/powerpoint/2010/main" val="47067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215576" y="2328985"/>
            <a:ext cx="7288305" cy="1218510"/>
          </a:xfrm>
        </p:spPr>
        <p:txBody>
          <a:bodyPr rtlCol="0">
            <a:normAutofit/>
          </a:bodyPr>
          <a:lstStyle/>
          <a:p>
            <a:pPr algn="l">
              <a:spcBef>
                <a:spcPts val="1800"/>
              </a:spcBef>
              <a:spcAft>
                <a:spcPts val="1800"/>
              </a:spcAft>
              <a:defRPr/>
            </a:pPr>
            <a:r>
              <a:rPr lang="zh-TW" altLang="en-US" sz="2800" dirty="0">
                <a:solidFill>
                  <a:sysClr val="windowText" lastClr="000000"/>
                </a:solidFill>
              </a:rPr>
              <a:t>閱</a:t>
            </a:r>
            <a:r>
              <a:rPr lang="en-US" altLang="zh-TW" sz="2800" dirty="0">
                <a:solidFill>
                  <a:sysClr val="windowText" lastClr="000000"/>
                </a:solidFill>
              </a:rPr>
              <a:t>3-1</a:t>
            </a:r>
            <a:br>
              <a:rPr lang="en-US" altLang="zh-TW" sz="2800" dirty="0">
                <a:solidFill>
                  <a:sysClr val="windowText" lastClr="000000"/>
                </a:solidFill>
              </a:rPr>
            </a:br>
            <a:r>
              <a:rPr lang="zh-TW" altLang="en-US" sz="4800" dirty="0">
                <a:solidFill>
                  <a:sysClr val="windowText" lastClr="000000"/>
                </a:solidFill>
              </a:rPr>
              <a:t>兒童小說真精彩</a:t>
            </a:r>
            <a:endParaRPr lang="zh-TW" altLang="en-US" sz="4800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299759" y="3677879"/>
            <a:ext cx="6218641" cy="1846262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000" dirty="0">
                <a:solidFill>
                  <a:srgbClr val="595959"/>
                </a:solidFill>
              </a:rPr>
              <a:t>教育部增置國小圖書教師輔導與教育訓練計畫</a:t>
            </a:r>
            <a:endParaRPr lang="en-US" altLang="zh-TW" sz="2000" dirty="0">
              <a:solidFill>
                <a:srgbClr val="595959"/>
              </a:solidFill>
            </a:endParaRPr>
          </a:p>
          <a:p>
            <a:pPr algn="l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000" dirty="0">
                <a:solidFill>
                  <a:srgbClr val="595959"/>
                </a:solidFill>
              </a:rPr>
              <a:t>圖書資訊利用教育教學綱要及教學設計小組</a:t>
            </a:r>
            <a:endParaRPr lang="en-US" altLang="zh-TW" sz="2000" dirty="0">
              <a:solidFill>
                <a:srgbClr val="595959"/>
              </a:solidFill>
            </a:endParaRPr>
          </a:p>
          <a:p>
            <a:pPr algn="l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>
                <a:solidFill>
                  <a:srgbClr val="FF0000"/>
                </a:solidFill>
              </a:rPr>
              <a:t>設計者：閱讀素養小組</a:t>
            </a:r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5817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「鐵橋下的鰻魚王」的圖片搜尋結果&quot;">
            <a:extLst>
              <a:ext uri="{FF2B5EF4-FFF2-40B4-BE49-F238E27FC236}">
                <a16:creationId xmlns:a16="http://schemas.microsoft.com/office/drawing/2014/main" id="{B537DC97-D045-42A7-ACBE-A5E2EA99CF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66"/>
          <a:stretch/>
        </p:blipFill>
        <p:spPr bwMode="auto">
          <a:xfrm>
            <a:off x="137691" y="1277125"/>
            <a:ext cx="2205704" cy="284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「迷霧幻想湖」的圖片搜尋結果&quot;">
            <a:extLst>
              <a:ext uri="{FF2B5EF4-FFF2-40B4-BE49-F238E27FC236}">
                <a16:creationId xmlns:a16="http://schemas.microsoft.com/office/drawing/2014/main" id="{9D2B26FB-EFD9-41CC-B987-11DC473C65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5881" r="5073" b="7097"/>
          <a:stretch/>
        </p:blipFill>
        <p:spPr bwMode="auto">
          <a:xfrm>
            <a:off x="4817542" y="1380565"/>
            <a:ext cx="4264812" cy="459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10</a:t>
            </a:fld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160684" y="625078"/>
            <a:ext cx="906050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5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這些台灣出版的兒童小說放在圖書館哪裡</a:t>
            </a:r>
            <a:r>
              <a:rPr lang="en-US" altLang="zh-TW" sz="35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35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449607" y="6088571"/>
            <a:ext cx="3000681" cy="416396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張友漁</a:t>
            </a:r>
            <a:r>
              <a: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小頭目優瑪五部曲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093444" y="3539656"/>
            <a:ext cx="1084979" cy="416396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1600" b="1" dirty="0">
                <a:solidFill>
                  <a:srgbClr val="00206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李潼作品</a:t>
            </a:r>
          </a:p>
        </p:txBody>
      </p:sp>
      <p:pic>
        <p:nvPicPr>
          <p:cNvPr id="3080" name="Picture 8" descr="ãå°å¹´å»ä¿ ãçåçæå°çµæ">
            <a:extLst>
              <a:ext uri="{FF2B5EF4-FFF2-40B4-BE49-F238E27FC236}">
                <a16:creationId xmlns:a16="http://schemas.microsoft.com/office/drawing/2014/main" id="{4A74E85A-E4D1-4F74-BA23-7E0129D35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3" y="4207963"/>
            <a:ext cx="2195452" cy="248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A158C0EB-2DAB-42D7-A3B7-F0F00CBB37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2" r="17048"/>
          <a:stretch/>
        </p:blipFill>
        <p:spPr bwMode="auto">
          <a:xfrm>
            <a:off x="2495484" y="4207963"/>
            <a:ext cx="2195452" cy="248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字方塊 17"/>
          <p:cNvSpPr txBox="1"/>
          <p:nvPr/>
        </p:nvSpPr>
        <p:spPr>
          <a:xfrm>
            <a:off x="1709411" y="6191711"/>
            <a:ext cx="1392656" cy="416396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鄭宗弦作品</a:t>
            </a:r>
          </a:p>
        </p:txBody>
      </p:sp>
      <p:pic>
        <p:nvPicPr>
          <p:cNvPr id="4" name="Picture 6" descr="「晴空小侍郎」的圖片搜尋結果&quot;">
            <a:extLst>
              <a:ext uri="{FF2B5EF4-FFF2-40B4-BE49-F238E27FC236}">
                <a16:creationId xmlns:a16="http://schemas.microsoft.com/office/drawing/2014/main" id="{01BB7557-0F91-4F81-9E49-E5D7D7010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9" t="4967" r="15490" b="6394"/>
          <a:stretch/>
        </p:blipFill>
        <p:spPr bwMode="auto">
          <a:xfrm>
            <a:off x="2431715" y="1277125"/>
            <a:ext cx="2242866" cy="274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601FE72F-7BF0-4616-A94D-D13D68C191A2}"/>
              </a:ext>
            </a:extLst>
          </p:cNvPr>
          <p:cNvSpPr txBox="1"/>
          <p:nvPr/>
        </p:nvSpPr>
        <p:spPr>
          <a:xfrm>
            <a:off x="3010658" y="3536292"/>
            <a:ext cx="1084979" cy="416396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1600" b="1" dirty="0">
                <a:solidFill>
                  <a:srgbClr val="00206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哲也作品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AB23AB97-5BFD-42E1-B8FE-1DB6C32734A1}"/>
              </a:ext>
            </a:extLst>
          </p:cNvPr>
          <p:cNvSpPr txBox="1"/>
          <p:nvPr/>
        </p:nvSpPr>
        <p:spPr>
          <a:xfrm>
            <a:off x="827866" y="21056"/>
            <a:ext cx="8797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1-3</a:t>
            </a: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找一找圖書館裡的兒童小說</a:t>
            </a:r>
            <a:endParaRPr lang="zh-TW" altLang="en-US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5201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11</a:t>
            </a:fld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A0AFB90-0E37-45D5-A8F3-785E9B58ED0E}"/>
              </a:ext>
            </a:extLst>
          </p:cNvPr>
          <p:cNvSpPr txBox="1"/>
          <p:nvPr/>
        </p:nvSpPr>
        <p:spPr>
          <a:xfrm>
            <a:off x="147943" y="267857"/>
            <a:ext cx="906050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5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這些翻譯的小說放在圖書館哪裡</a:t>
            </a:r>
            <a:r>
              <a:rPr lang="en-US" altLang="zh-TW" sz="35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35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6" name="Picture 8" descr="「手斧男孩」的圖片搜尋結果&quot;">
            <a:extLst>
              <a:ext uri="{FF2B5EF4-FFF2-40B4-BE49-F238E27FC236}">
                <a16:creationId xmlns:a16="http://schemas.microsoft.com/office/drawing/2014/main" id="{F88D085D-7E96-44A9-B684-B271A7988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704" y="3805857"/>
            <a:ext cx="2006412" cy="268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14"/>
          <p:cNvSpPr txBox="1"/>
          <p:nvPr/>
        </p:nvSpPr>
        <p:spPr>
          <a:xfrm>
            <a:off x="5270664" y="6306738"/>
            <a:ext cx="1467465" cy="416396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蓋瑞伯森作品</a:t>
            </a:r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9D1872B1-77E8-443D-A4C9-0C8A0ED28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875" y="3989898"/>
            <a:ext cx="1990608" cy="274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字方塊 19"/>
          <p:cNvSpPr txBox="1"/>
          <p:nvPr/>
        </p:nvSpPr>
        <p:spPr>
          <a:xfrm>
            <a:off x="7527656" y="6173747"/>
            <a:ext cx="1481586" cy="416396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尼爾</a:t>
            </a:r>
            <a:r>
              <a: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蓋曼作品 </a:t>
            </a:r>
          </a:p>
        </p:txBody>
      </p:sp>
      <p:pic>
        <p:nvPicPr>
          <p:cNvPr id="2062" name="Picture 14">
            <a:extLst>
              <a:ext uri="{FF2B5EF4-FFF2-40B4-BE49-F238E27FC236}">
                <a16:creationId xmlns:a16="http://schemas.microsoft.com/office/drawing/2014/main" id="{1EAFCC02-B45D-462A-BA70-58081110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456" y="1231999"/>
            <a:ext cx="2052935" cy="245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「愛德華的神奇旅行」的圖片搜尋結果&quot;">
            <a:extLst>
              <a:ext uri="{FF2B5EF4-FFF2-40B4-BE49-F238E27FC236}">
                <a16:creationId xmlns:a16="http://schemas.microsoft.com/office/drawing/2014/main" id="{F896B6B4-AF52-4BE5-9D43-AF9FFA34C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624" y="1264677"/>
            <a:ext cx="1927170" cy="242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3B181F14-C335-4366-A718-D32FDCABD486}"/>
              </a:ext>
            </a:extLst>
          </p:cNvPr>
          <p:cNvSpPr txBox="1"/>
          <p:nvPr/>
        </p:nvSpPr>
        <p:spPr>
          <a:xfrm>
            <a:off x="6339647" y="3458290"/>
            <a:ext cx="1880412" cy="416396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凱特狄卡密歐作品</a:t>
            </a:r>
          </a:p>
        </p:txBody>
      </p:sp>
      <p:pic>
        <p:nvPicPr>
          <p:cNvPr id="2070" name="Picture 22" descr="「羅德達爾」的圖片搜尋結果&quot;">
            <a:extLst>
              <a:ext uri="{FF2B5EF4-FFF2-40B4-BE49-F238E27FC236}">
                <a16:creationId xmlns:a16="http://schemas.microsoft.com/office/drawing/2014/main" id="{9725F5FA-BD78-4353-A98F-21157E205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948" y="3769672"/>
            <a:ext cx="2253637" cy="270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瑪蒂達（羅德達爾百年誕辰紀念版）">
            <a:extLst>
              <a:ext uri="{FF2B5EF4-FFF2-40B4-BE49-F238E27FC236}">
                <a16:creationId xmlns:a16="http://schemas.microsoft.com/office/drawing/2014/main" id="{296B9662-C6B5-406B-9376-488D01E67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39" y="3774024"/>
            <a:ext cx="1996887" cy="275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巧克力冒險工廠（羅德達爾百年誕辰紀念版）">
            <a:extLst>
              <a:ext uri="{FF2B5EF4-FFF2-40B4-BE49-F238E27FC236}">
                <a16:creationId xmlns:a16="http://schemas.microsoft.com/office/drawing/2014/main" id="{FA7B25C8-F603-4DCC-82FE-9A7125232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311" y="1231999"/>
            <a:ext cx="2094254" cy="242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神奇的玻璃升降機（羅德達爾百年誕辰紀念版）">
            <a:extLst>
              <a:ext uri="{FF2B5EF4-FFF2-40B4-BE49-F238E27FC236}">
                <a16:creationId xmlns:a16="http://schemas.microsoft.com/office/drawing/2014/main" id="{984CFA0F-E66D-4A3E-A4C4-4F96440B6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42" y="1231999"/>
            <a:ext cx="2019107" cy="242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字方塊 16"/>
          <p:cNvSpPr txBox="1"/>
          <p:nvPr/>
        </p:nvSpPr>
        <p:spPr>
          <a:xfrm>
            <a:off x="1293568" y="6319937"/>
            <a:ext cx="2006412" cy="416396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羅德達爾系列作品</a:t>
            </a:r>
          </a:p>
        </p:txBody>
      </p:sp>
    </p:spTree>
    <p:extLst>
      <p:ext uri="{BB962C8B-B14F-4D97-AF65-F5344CB8AC3E}">
        <p14:creationId xmlns:p14="http://schemas.microsoft.com/office/powerpoint/2010/main" val="3805413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12</a:t>
            </a:fld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A0AFB90-0E37-45D5-A8F3-785E9B58ED0E}"/>
              </a:ext>
            </a:extLst>
          </p:cNvPr>
          <p:cNvSpPr txBox="1"/>
          <p:nvPr/>
        </p:nvSpPr>
        <p:spPr>
          <a:xfrm>
            <a:off x="147943" y="267857"/>
            <a:ext cx="906050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5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延伸閱讀</a:t>
            </a:r>
            <a:r>
              <a:rPr lang="en-US" altLang="zh-TW" sz="35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35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臺灣九歌現代少兒文學獎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3B181F14-C335-4366-A718-D32FDCABD486}"/>
              </a:ext>
            </a:extLst>
          </p:cNvPr>
          <p:cNvSpPr txBox="1"/>
          <p:nvPr/>
        </p:nvSpPr>
        <p:spPr>
          <a:xfrm>
            <a:off x="318922" y="5407775"/>
            <a:ext cx="2259279" cy="142077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作者：陳素宜</a:t>
            </a:r>
            <a:endParaRPr lang="en-US" altLang="zh-TW" sz="2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第三屆九歌現代少兒文學獎第三名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F34F68E-24D5-45B5-BDDE-592108B6FEFE}"/>
              </a:ext>
            </a:extLst>
          </p:cNvPr>
          <p:cNvSpPr/>
          <p:nvPr/>
        </p:nvSpPr>
        <p:spPr>
          <a:xfrm>
            <a:off x="204539" y="1184783"/>
            <a:ext cx="8734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少兒文學獎適合十歲至十五歲兒童及少年閱讀，文字內容富趣味性，主要人物及情節貼近少兒生活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75A10E-85F9-40A7-8719-853C9CBFD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5" y="2282976"/>
            <a:ext cx="2259279" cy="299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B58BB33-5E4C-4FAD-AE93-5811B4CCB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402" y="2282976"/>
            <a:ext cx="2451434" cy="299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BFE9A1EE-EFC0-4D54-BD9E-A386D2306139}"/>
              </a:ext>
            </a:extLst>
          </p:cNvPr>
          <p:cNvSpPr txBox="1"/>
          <p:nvPr/>
        </p:nvSpPr>
        <p:spPr>
          <a:xfrm>
            <a:off x="3117403" y="5407775"/>
            <a:ext cx="2451434" cy="142077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作者：薩芙</a:t>
            </a:r>
            <a:endParaRPr lang="en-US" altLang="zh-TW" sz="2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第二十七屆九歌現代少兒文學獎首獎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2B6B729-88DF-4F3B-8BA5-DE002F7C2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144" y="2260802"/>
            <a:ext cx="2537501" cy="299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A739CC4B-6CA8-40E4-841D-43C3B09AE890}"/>
              </a:ext>
            </a:extLst>
          </p:cNvPr>
          <p:cNvSpPr txBox="1"/>
          <p:nvPr/>
        </p:nvSpPr>
        <p:spPr>
          <a:xfrm>
            <a:off x="5908442" y="5361543"/>
            <a:ext cx="2606907" cy="142077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作者：李光福</a:t>
            </a:r>
            <a:endParaRPr lang="en-US" altLang="zh-TW" sz="2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第二十五屆九歌現代少兒文學獎榮譽獎</a:t>
            </a:r>
          </a:p>
        </p:txBody>
      </p:sp>
    </p:spTree>
    <p:extLst>
      <p:ext uri="{BB962C8B-B14F-4D97-AF65-F5344CB8AC3E}">
        <p14:creationId xmlns:p14="http://schemas.microsoft.com/office/powerpoint/2010/main" val="2017332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739C8A-A2DE-4E19-8C8B-91B68AC1A4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206" y="3003176"/>
            <a:ext cx="6835588" cy="153894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zh-TW" altLang="en-US" sz="4000" dirty="0">
                <a:solidFill>
                  <a:srgbClr val="002060"/>
                </a:solidFill>
              </a:rPr>
              <a:t>找一本自己喜歡的兒童小說</a:t>
            </a:r>
            <a:br>
              <a:rPr lang="en-US" altLang="zh-TW" sz="4000" dirty="0">
                <a:solidFill>
                  <a:srgbClr val="002060"/>
                </a:solidFill>
              </a:rPr>
            </a:br>
            <a:r>
              <a:rPr lang="zh-TW" altLang="en-US" sz="4000" dirty="0">
                <a:solidFill>
                  <a:srgbClr val="002060"/>
                </a:solidFill>
              </a:rPr>
              <a:t>坐下來閱讀吧！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05C5EB0-DB64-4A41-8887-5998E4D40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3463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14</a:t>
            </a:fld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8BAA358-BEA8-46A3-84D7-E2ED14906C88}"/>
              </a:ext>
            </a:extLst>
          </p:cNvPr>
          <p:cNvSpPr txBox="1"/>
          <p:nvPr/>
        </p:nvSpPr>
        <p:spPr>
          <a:xfrm>
            <a:off x="230801" y="1245450"/>
            <a:ext cx="8485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2-1 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認識中國四大名著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7">
            <a:extLst>
              <a:ext uri="{FF2B5EF4-FFF2-40B4-BE49-F238E27FC236}">
                <a16:creationId xmlns:a16="http://schemas.microsoft.com/office/drawing/2014/main" id="{4B64F00E-F9CD-4B11-9C65-A222509FAAF2}"/>
              </a:ext>
            </a:extLst>
          </p:cNvPr>
          <p:cNvSpPr txBox="1">
            <a:spLocks/>
          </p:cNvSpPr>
          <p:nvPr/>
        </p:nvSpPr>
        <p:spPr>
          <a:xfrm>
            <a:off x="1037217" y="219397"/>
            <a:ext cx="6739241" cy="8066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7030A0"/>
                </a:solidFill>
              </a:rPr>
              <a:t>活動二：經典西遊記</a:t>
            </a:r>
          </a:p>
        </p:txBody>
      </p:sp>
      <p:pic>
        <p:nvPicPr>
          <p:cNvPr id="1026" name="Picture 2" descr="æ°´æ»¸å³">
            <a:extLst>
              <a:ext uri="{FF2B5EF4-FFF2-40B4-BE49-F238E27FC236}">
                <a16:creationId xmlns:a16="http://schemas.microsoft.com/office/drawing/2014/main" id="{6AD9B9F4-58BB-46A7-91F6-2C46608290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2" t="9781" r="21062" b="9837"/>
          <a:stretch/>
        </p:blipFill>
        <p:spPr bwMode="auto">
          <a:xfrm>
            <a:off x="230801" y="2511684"/>
            <a:ext cx="2510082" cy="3518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ä¸åæ¼ç¾©(ä¸)">
            <a:extLst>
              <a:ext uri="{FF2B5EF4-FFF2-40B4-BE49-F238E27FC236}">
                <a16:creationId xmlns:a16="http://schemas.microsoft.com/office/drawing/2014/main" id="{868C4072-A6AA-4F1F-B07E-483FFD545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1" t="9567" r="23192" b="9567"/>
          <a:stretch/>
        </p:blipFill>
        <p:spPr bwMode="auto">
          <a:xfrm>
            <a:off x="2962784" y="2097563"/>
            <a:ext cx="2739771" cy="3684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ãè¥¿éè¨ æ±æ¹ãçåçæå°çµæ">
            <a:extLst>
              <a:ext uri="{FF2B5EF4-FFF2-40B4-BE49-F238E27FC236}">
                <a16:creationId xmlns:a16="http://schemas.microsoft.com/office/drawing/2014/main" id="{866296A4-2C19-4BDC-952A-2730E0938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051" y="0"/>
            <a:ext cx="2376815" cy="2915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ç´æ¨å¤¢ï¼ä¸ãä¸ï¼ï¼ä¸çï¼">
            <a:extLst>
              <a:ext uri="{FF2B5EF4-FFF2-40B4-BE49-F238E27FC236}">
                <a16:creationId xmlns:a16="http://schemas.microsoft.com/office/drawing/2014/main" id="{439334A6-2858-4351-B84B-5584B2E2A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4" t="3920" r="12947" b="4750"/>
          <a:stretch/>
        </p:blipFill>
        <p:spPr bwMode="auto">
          <a:xfrm>
            <a:off x="5832689" y="2664084"/>
            <a:ext cx="3118036" cy="3810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BD47AE12-8375-43A3-A498-8069EDC02115}"/>
              </a:ext>
            </a:extLst>
          </p:cNvPr>
          <p:cNvSpPr txBox="1"/>
          <p:nvPr/>
        </p:nvSpPr>
        <p:spPr>
          <a:xfrm>
            <a:off x="5832394" y="6441407"/>
            <a:ext cx="2352118" cy="375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參考來源：東方出版社網站</a:t>
            </a:r>
          </a:p>
        </p:txBody>
      </p:sp>
    </p:spTree>
    <p:extLst>
      <p:ext uri="{BB962C8B-B14F-4D97-AF65-F5344CB8AC3E}">
        <p14:creationId xmlns:p14="http://schemas.microsoft.com/office/powerpoint/2010/main" val="2582331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15</a:t>
            </a:fld>
            <a:endParaRPr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8BAA358-BEA8-46A3-84D7-E2ED14906C88}"/>
              </a:ext>
            </a:extLst>
          </p:cNvPr>
          <p:cNvSpPr txBox="1"/>
          <p:nvPr/>
        </p:nvSpPr>
        <p:spPr>
          <a:xfrm>
            <a:off x="283046" y="1140301"/>
            <a:ext cx="8485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2-2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西遊記的真實性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場景與人物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750E80D4-9E32-4173-A1D9-24B785D702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" t="7828" r="10150" b="3785"/>
          <a:stretch/>
        </p:blipFill>
        <p:spPr>
          <a:xfrm>
            <a:off x="602610" y="1924889"/>
            <a:ext cx="3578098" cy="4082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標題 7">
            <a:extLst>
              <a:ext uri="{FF2B5EF4-FFF2-40B4-BE49-F238E27FC236}">
                <a16:creationId xmlns:a16="http://schemas.microsoft.com/office/drawing/2014/main" id="{4B64F00E-F9CD-4B11-9C65-A222509FAAF2}"/>
              </a:ext>
            </a:extLst>
          </p:cNvPr>
          <p:cNvSpPr txBox="1">
            <a:spLocks/>
          </p:cNvSpPr>
          <p:nvPr/>
        </p:nvSpPr>
        <p:spPr>
          <a:xfrm>
            <a:off x="811088" y="199085"/>
            <a:ext cx="6739241" cy="8066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7030A0"/>
                </a:solidFill>
              </a:rPr>
              <a:t>活動二：經典西遊記</a:t>
            </a:r>
          </a:p>
        </p:txBody>
      </p:sp>
      <p:pic>
        <p:nvPicPr>
          <p:cNvPr id="4" name="圖片 3" descr="一張含有 文字, 書 的圖片&#10;&#10;自動產生的描述">
            <a:extLst>
              <a:ext uri="{FF2B5EF4-FFF2-40B4-BE49-F238E27FC236}">
                <a16:creationId xmlns:a16="http://schemas.microsoft.com/office/drawing/2014/main" id="{D8F00DE8-1FAC-4846-A8D6-A542C93FD0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" t="1569" r="6427" b="2957"/>
          <a:stretch/>
        </p:blipFill>
        <p:spPr>
          <a:xfrm>
            <a:off x="4669491" y="1924888"/>
            <a:ext cx="3514725" cy="4082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88C0F3D-DAFF-4127-B6AD-77EACF8ED54F}"/>
              </a:ext>
            </a:extLst>
          </p:cNvPr>
          <p:cNvSpPr/>
          <p:nvPr/>
        </p:nvSpPr>
        <p:spPr>
          <a:xfrm>
            <a:off x="5492564" y="6374571"/>
            <a:ext cx="28894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林清玄</a:t>
            </a:r>
            <a:r>
              <a:rPr lang="en-US" altLang="zh-TW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《</a:t>
            </a:r>
            <a:r>
              <a:rPr lang="zh-TW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萬里取經路</a:t>
            </a:r>
            <a:r>
              <a:rPr lang="en-US" altLang="zh-TW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》</a:t>
            </a:r>
            <a:r>
              <a:rPr lang="zh-TW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。格林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81AFA4F-FC08-48E5-B38B-6A7514F20D11}"/>
              </a:ext>
            </a:extLst>
          </p:cNvPr>
          <p:cNvSpPr/>
          <p:nvPr/>
        </p:nvSpPr>
        <p:spPr>
          <a:xfrm>
            <a:off x="2394135" y="637457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《</a:t>
            </a:r>
            <a:r>
              <a:rPr lang="zh-TW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西遊記之旅</a:t>
            </a:r>
            <a:r>
              <a:rPr lang="en-US" altLang="zh-TW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》</a:t>
            </a:r>
            <a:r>
              <a:rPr lang="zh-TW" altLang="en-US" sz="1600" dirty="0">
                <a:latin typeface="細明體" panose="02020509000000000000" pitchFamily="49" charset="-120"/>
                <a:ea typeface="細明體" panose="02020509000000000000" pitchFamily="49" charset="-120"/>
              </a:rPr>
              <a:t>。喜美出版社</a:t>
            </a:r>
          </a:p>
        </p:txBody>
      </p:sp>
    </p:spTree>
    <p:extLst>
      <p:ext uri="{BB962C8B-B14F-4D97-AF65-F5344CB8AC3E}">
        <p14:creationId xmlns:p14="http://schemas.microsoft.com/office/powerpoint/2010/main" val="4165866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16</a:t>
            </a:fld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8BAA358-BEA8-46A3-84D7-E2ED14906C88}"/>
              </a:ext>
            </a:extLst>
          </p:cNvPr>
          <p:cNvSpPr txBox="1"/>
          <p:nvPr/>
        </p:nvSpPr>
        <p:spPr>
          <a:xfrm>
            <a:off x="256724" y="1296898"/>
            <a:ext cx="8485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2-3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為什麼要讀西遊記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(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生活中的西遊記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2" descr="獨眼孫悟空">
            <a:extLst>
              <a:ext uri="{FF2B5EF4-FFF2-40B4-BE49-F238E27FC236}">
                <a16:creationId xmlns:a16="http://schemas.microsoft.com/office/drawing/2014/main" id="{7AF10CCB-CA79-4C63-9174-38F79676F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r="14889"/>
          <a:stretch/>
        </p:blipFill>
        <p:spPr bwMode="auto">
          <a:xfrm>
            <a:off x="256724" y="2816400"/>
            <a:ext cx="2295421" cy="324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ãå¼µæ¼å¨å¥å¹»å­¸å ï¼çæä¸åäºè®ãçåçæå°çµæ">
            <a:extLst>
              <a:ext uri="{FF2B5EF4-FFF2-40B4-BE49-F238E27FC236}">
                <a16:creationId xmlns:a16="http://schemas.microsoft.com/office/drawing/2014/main" id="{EC84438F-125B-42A4-B904-D6CCDDE2A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3" t="8384" r="16873" b="8042"/>
          <a:stretch/>
        </p:blipFill>
        <p:spPr bwMode="auto">
          <a:xfrm>
            <a:off x="6079291" y="40040"/>
            <a:ext cx="2381095" cy="2978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標題 7">
            <a:extLst>
              <a:ext uri="{FF2B5EF4-FFF2-40B4-BE49-F238E27FC236}">
                <a16:creationId xmlns:a16="http://schemas.microsoft.com/office/drawing/2014/main" id="{0D948D7A-1018-4FFD-B4AC-3FACB7A2A779}"/>
              </a:ext>
            </a:extLst>
          </p:cNvPr>
          <p:cNvSpPr txBox="1">
            <a:spLocks/>
          </p:cNvSpPr>
          <p:nvPr/>
        </p:nvSpPr>
        <p:spPr>
          <a:xfrm>
            <a:off x="789990" y="212758"/>
            <a:ext cx="6739241" cy="8066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7030A0"/>
                </a:solidFill>
              </a:rPr>
              <a:t>活動二：經典西遊記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54448C2-AFFB-4EC0-A924-0E143EC76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9" r="9996"/>
          <a:stretch/>
        </p:blipFill>
        <p:spPr bwMode="auto">
          <a:xfrm>
            <a:off x="6917172" y="3024488"/>
            <a:ext cx="2209520" cy="316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CF51AC6-D810-437D-A34C-91B9256ED7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5" r="67770"/>
          <a:stretch/>
        </p:blipFill>
        <p:spPr bwMode="auto">
          <a:xfrm>
            <a:off x="4521032" y="2909993"/>
            <a:ext cx="2486200" cy="339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CA00AB5-4654-413C-9472-4A1D42393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6" r="39225"/>
          <a:stretch/>
        </p:blipFill>
        <p:spPr bwMode="auto">
          <a:xfrm>
            <a:off x="2414443" y="2897820"/>
            <a:ext cx="2381096" cy="339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6E8814B5-7C96-48C4-B3A4-4A3E2DE6E428}"/>
              </a:ext>
            </a:extLst>
          </p:cNvPr>
          <p:cNvSpPr txBox="1"/>
          <p:nvPr/>
        </p:nvSpPr>
        <p:spPr>
          <a:xfrm>
            <a:off x="7111380" y="6062704"/>
            <a:ext cx="1467465" cy="416396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張嘉驊作品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CCCFEBB-BD25-42A8-8286-A5B317B40BF8}"/>
              </a:ext>
            </a:extLst>
          </p:cNvPr>
          <p:cNvSpPr txBox="1"/>
          <p:nvPr/>
        </p:nvSpPr>
        <p:spPr>
          <a:xfrm>
            <a:off x="7462643" y="2532550"/>
            <a:ext cx="1467465" cy="416396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張曼娟作品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67F21F6-7177-4CF4-9BE4-2E5425E5CF2C}"/>
              </a:ext>
            </a:extLst>
          </p:cNvPr>
          <p:cNvSpPr txBox="1"/>
          <p:nvPr/>
        </p:nvSpPr>
        <p:spPr>
          <a:xfrm>
            <a:off x="992824" y="5865807"/>
            <a:ext cx="1467465" cy="416396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張嘉驊作品</a:t>
            </a:r>
          </a:p>
        </p:txBody>
      </p:sp>
    </p:spTree>
    <p:extLst>
      <p:ext uri="{BB962C8B-B14F-4D97-AF65-F5344CB8AC3E}">
        <p14:creationId xmlns:p14="http://schemas.microsoft.com/office/powerpoint/2010/main" val="3802508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17</a:t>
            </a:fld>
            <a:endParaRPr lang="zh-TW" altLang="en-US"/>
          </a:p>
        </p:txBody>
      </p:sp>
      <p:sp>
        <p:nvSpPr>
          <p:cNvPr id="8" name="標題 7">
            <a:extLst>
              <a:ext uri="{FF2B5EF4-FFF2-40B4-BE49-F238E27FC236}">
                <a16:creationId xmlns:a16="http://schemas.microsoft.com/office/drawing/2014/main" id="{C01FFCDB-3896-485E-9585-FE1E5298DD27}"/>
              </a:ext>
            </a:extLst>
          </p:cNvPr>
          <p:cNvSpPr txBox="1">
            <a:spLocks/>
          </p:cNvSpPr>
          <p:nvPr/>
        </p:nvSpPr>
        <p:spPr>
          <a:xfrm>
            <a:off x="935774" y="254367"/>
            <a:ext cx="6739241" cy="8066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7030A0"/>
                </a:solidFill>
              </a:rPr>
              <a:t>活動二：經典西遊記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85B082C-2591-4D34-B13F-65D73851E40B}"/>
              </a:ext>
            </a:extLst>
          </p:cNvPr>
          <p:cNvSpPr/>
          <p:nvPr/>
        </p:nvSpPr>
        <p:spPr>
          <a:xfrm>
            <a:off x="2117968" y="4124224"/>
            <a:ext cx="321744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4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西遊記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譯者：王蘊純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出版日期：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2010-05-01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ISBN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978-957-570-951-8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版本：無注音</a:t>
            </a:r>
          </a:p>
        </p:txBody>
      </p:sp>
      <p:pic>
        <p:nvPicPr>
          <p:cNvPr id="2054" name="Picture 6" descr="ãè¥¿éè¨ æ±æ¹ãçåçæå°çµæ">
            <a:extLst>
              <a:ext uri="{FF2B5EF4-FFF2-40B4-BE49-F238E27FC236}">
                <a16:creationId xmlns:a16="http://schemas.microsoft.com/office/drawing/2014/main" id="{FEE585CA-ACCB-4200-978A-8A07021E9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628" y="1552044"/>
            <a:ext cx="3181855" cy="45118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BBE1599-9C4B-4B68-963A-DFAADFDD07FF}"/>
              </a:ext>
            </a:extLst>
          </p:cNvPr>
          <p:cNvSpPr txBox="1"/>
          <p:nvPr/>
        </p:nvSpPr>
        <p:spPr>
          <a:xfrm>
            <a:off x="297517" y="1564225"/>
            <a:ext cx="84851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2-4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共讀西遊記</a:t>
            </a:r>
          </a:p>
          <a:p>
            <a:r>
              <a:rPr lang="zh-TW" altLang="en-US" sz="3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（以東方出版社版本為例）</a:t>
            </a:r>
          </a:p>
        </p:txBody>
      </p:sp>
    </p:spTree>
    <p:extLst>
      <p:ext uri="{BB962C8B-B14F-4D97-AF65-F5344CB8AC3E}">
        <p14:creationId xmlns:p14="http://schemas.microsoft.com/office/powerpoint/2010/main" val="2938154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18</a:t>
            </a:fld>
            <a:endParaRPr lang="zh-TW" altLang="en-US" dirty="0"/>
          </a:p>
        </p:txBody>
      </p:sp>
      <p:sp>
        <p:nvSpPr>
          <p:cNvPr id="4" name="標題 7"/>
          <p:cNvSpPr txBox="1">
            <a:spLocks/>
          </p:cNvSpPr>
          <p:nvPr/>
        </p:nvSpPr>
        <p:spPr>
          <a:xfrm>
            <a:off x="870672" y="212082"/>
            <a:ext cx="6739241" cy="8066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7030A0"/>
                </a:solidFill>
              </a:rPr>
              <a:t>活動二：經典西遊記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73442" y="1180832"/>
            <a:ext cx="8797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2-5</a:t>
            </a:r>
            <a:r>
              <a:rPr lang="zh-TW" altLang="en-US" sz="3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六何法剖析小說結構</a:t>
            </a:r>
            <a:r>
              <a:rPr lang="zh-TW" altLang="en-US" sz="3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（從內容著手）</a:t>
            </a:r>
          </a:p>
          <a:p>
            <a:endParaRPr lang="zh-TW" altLang="en-US" sz="36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3029507" y="6419475"/>
            <a:ext cx="55695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參考書目：王淑芬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(2019)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少年小說怎麼讀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?》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。臺北：親子天下。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4C64C104-D6EB-4A84-A3EA-9CEBFF8E4D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309557"/>
              </p:ext>
            </p:extLst>
          </p:nvPr>
        </p:nvGraphicFramePr>
        <p:xfrm>
          <a:off x="393015" y="2023764"/>
          <a:ext cx="8577543" cy="385691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009526">
                  <a:extLst>
                    <a:ext uri="{9D8B030D-6E8A-4147-A177-3AD203B41FA5}">
                      <a16:colId xmlns:a16="http://schemas.microsoft.com/office/drawing/2014/main" val="3008261761"/>
                    </a:ext>
                  </a:extLst>
                </a:gridCol>
                <a:gridCol w="2826094">
                  <a:extLst>
                    <a:ext uri="{9D8B030D-6E8A-4147-A177-3AD203B41FA5}">
                      <a16:colId xmlns:a16="http://schemas.microsoft.com/office/drawing/2014/main" val="1580160839"/>
                    </a:ext>
                  </a:extLst>
                </a:gridCol>
                <a:gridCol w="3741923">
                  <a:extLst>
                    <a:ext uri="{9D8B030D-6E8A-4147-A177-3AD203B41FA5}">
                      <a16:colId xmlns:a16="http://schemas.microsoft.com/office/drawing/2014/main" val="4006574376"/>
                    </a:ext>
                  </a:extLst>
                </a:gridCol>
              </a:tblGrid>
              <a:tr h="63801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小說結構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六何法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以西遊記為例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459444"/>
                  </a:ext>
                </a:extLst>
              </a:tr>
              <a:tr h="160945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主題</a:t>
                      </a:r>
                      <a:endParaRPr lang="en-US" altLang="zh-TW" sz="28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en-US" altLang="zh-TW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小說的核心價值</a:t>
                      </a:r>
                      <a:r>
                        <a:rPr lang="en-US" altLang="zh-TW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WHY</a:t>
                      </a:r>
                    </a:p>
                    <a:p>
                      <a:pPr algn="l"/>
                      <a:r>
                        <a:rPr lang="en-US" altLang="zh-TW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小說裡每次事件呈現的關鍵因素</a:t>
                      </a:r>
                      <a:r>
                        <a:rPr lang="en-US" altLang="zh-TW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角色們彼此同心協力戰勝考驗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624034"/>
                  </a:ext>
                </a:extLst>
              </a:tr>
              <a:tr h="160945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角色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WHO</a:t>
                      </a:r>
                    </a:p>
                    <a:p>
                      <a:pPr algn="l"/>
                      <a:r>
                        <a:rPr lang="en-US" altLang="zh-TW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主要人物</a:t>
                      </a:r>
                      <a:r>
                        <a:rPr lang="en-US" altLang="zh-TW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高僧唐三藏和他的徒弟孫悟空、豬八戒、沙悟淨及白龍馬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036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5735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19</a:t>
            </a:fld>
            <a:endParaRPr lang="zh-TW" altLang="en-US" dirty="0"/>
          </a:p>
        </p:txBody>
      </p:sp>
      <p:sp>
        <p:nvSpPr>
          <p:cNvPr id="4" name="標題 7"/>
          <p:cNvSpPr txBox="1">
            <a:spLocks/>
          </p:cNvSpPr>
          <p:nvPr/>
        </p:nvSpPr>
        <p:spPr>
          <a:xfrm>
            <a:off x="870672" y="212082"/>
            <a:ext cx="6739241" cy="8066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7030A0"/>
                </a:solidFill>
              </a:rPr>
              <a:t>活動二：經典西遊記</a:t>
            </a:r>
          </a:p>
        </p:txBody>
      </p:sp>
      <p:sp>
        <p:nvSpPr>
          <p:cNvPr id="42" name="文字方塊 41"/>
          <p:cNvSpPr txBox="1"/>
          <p:nvPr/>
        </p:nvSpPr>
        <p:spPr>
          <a:xfrm>
            <a:off x="3059203" y="6408728"/>
            <a:ext cx="6338048" cy="375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參考書目：王淑芬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(2019)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少年小說怎麼讀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?》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。臺北：親子天下。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4C64C104-D6EB-4A84-A3EA-9CEBFF8E4D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446346"/>
              </p:ext>
            </p:extLst>
          </p:nvPr>
        </p:nvGraphicFramePr>
        <p:xfrm>
          <a:off x="283228" y="1414164"/>
          <a:ext cx="8577543" cy="4515989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733831">
                  <a:extLst>
                    <a:ext uri="{9D8B030D-6E8A-4147-A177-3AD203B41FA5}">
                      <a16:colId xmlns:a16="http://schemas.microsoft.com/office/drawing/2014/main" val="300826176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1580160839"/>
                    </a:ext>
                  </a:extLst>
                </a:gridCol>
                <a:gridCol w="3871912">
                  <a:extLst>
                    <a:ext uri="{9D8B030D-6E8A-4147-A177-3AD203B41FA5}">
                      <a16:colId xmlns:a16="http://schemas.microsoft.com/office/drawing/2014/main" val="4006574376"/>
                    </a:ext>
                  </a:extLst>
                </a:gridCol>
              </a:tblGrid>
              <a:tr h="7340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小說結構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六何法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以西遊記為例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459444"/>
                  </a:ext>
                </a:extLst>
              </a:tr>
              <a:tr h="1851777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情節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WHAT</a:t>
                      </a:r>
                    </a:p>
                    <a:p>
                      <a:pPr algn="l"/>
                      <a:r>
                        <a:rPr lang="en-US" altLang="zh-TW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重要的關鍵物與事件</a:t>
                      </a:r>
                      <a:r>
                        <a:rPr lang="en-US" altLang="zh-TW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主要情節簡介</a:t>
                      </a:r>
                      <a:endParaRPr lang="en-US" altLang="zh-TW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en-US" altLang="zh-TW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重要關鍵物</a:t>
                      </a:r>
                      <a:endParaRPr lang="en-US" altLang="zh-TW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en-US" altLang="zh-TW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</a:t>
                      </a: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重要事件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624034"/>
                  </a:ext>
                </a:extLst>
              </a:tr>
              <a:tr h="1930132">
                <a:tc vMerge="1">
                  <a:txBody>
                    <a:bodyPr/>
                    <a:lstStyle/>
                    <a:p>
                      <a:pPr algn="l"/>
                      <a:endParaRPr lang="zh-TW" altLang="en-US" sz="28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HOW</a:t>
                      </a:r>
                    </a:p>
                    <a:p>
                      <a:pPr algn="l"/>
                      <a:r>
                        <a:rPr lang="en-US" altLang="zh-TW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衝突與解決的方法、結局</a:t>
                      </a:r>
                      <a:r>
                        <a:rPr lang="en-US" altLang="zh-TW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在西遊記的八十一難中，師徒們依自己的專長化解的方式與主角們的結局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036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9763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5835" y="230655"/>
            <a:ext cx="8673353" cy="939239"/>
          </a:xfrm>
        </p:spPr>
        <p:txBody>
          <a:bodyPr>
            <a:normAutofit/>
          </a:bodyPr>
          <a:lstStyle/>
          <a:p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國小圖書資訊利用教育課程綱要及教案設計小組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</a:t>
            </a:fld>
            <a:endParaRPr lang="zh-TW" altLang="en-US"/>
          </a:p>
        </p:txBody>
      </p:sp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628649" y="1371604"/>
            <a:ext cx="8217834" cy="505046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u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主持人：國立臺灣師範大學圖資所陳昭珍教授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u"/>
            </a:pPr>
            <a:r>
              <a:rPr lang="zh-TW" altLang="en-US" dirty="0"/>
              <a:t>圖書館利用小組：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臺北市萬興國民小學曾品方老師</a:t>
            </a:r>
            <a:endParaRPr lang="en-US" altLang="zh-TW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900" dirty="0"/>
              <a:t>　　　　　　　　　新北市土城國民小學謝春貞老師</a:t>
            </a:r>
            <a:endParaRPr lang="en-US" altLang="zh-TW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900" dirty="0"/>
              <a:t>　　　　　　　　　桃園市建德國民小學郭靜如老師</a:t>
            </a:r>
            <a:endParaRPr lang="en-US" altLang="zh-TW" sz="29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900" dirty="0"/>
              <a:t>　　　　　　　　　臺中市九德國民小學廖英秀老師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u"/>
            </a:pPr>
            <a:r>
              <a:rPr lang="zh-TW" altLang="en-US" dirty="0"/>
              <a:t>閱 讀 素 養 小組：臺北市私立再興小學廖淑霞老師</a:t>
            </a:r>
            <a:endParaRPr lang="en-US" altLang="zh-TW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dirty="0"/>
              <a:t>　　　　　　　　    臺北市民生國民小學黃宏輝老師</a:t>
            </a:r>
            <a:endParaRPr lang="en-US" altLang="zh-TW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dirty="0"/>
              <a:t>　　　　　　　　    臺北市龍安國民小學高毓屏老師</a:t>
            </a:r>
            <a:endParaRPr lang="en-US" altLang="zh-TW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dirty="0"/>
              <a:t>　　　　　　　    　新北市海山國民小學邱薏婷老師</a:t>
            </a:r>
            <a:endParaRPr lang="en-US" altLang="zh-TW" dirty="0"/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u"/>
            </a:pPr>
            <a:r>
              <a:rPr lang="zh-TW" altLang="en-US" dirty="0"/>
              <a:t>資 訊 素 養 小組：桃園市石門國民小學陳芳雅老師</a:t>
            </a:r>
            <a:endParaRPr lang="en-US" altLang="zh-TW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dirty="0"/>
              <a:t>　　　　　　　　    基隆市仁愛國民小學林心茹老師</a:t>
            </a:r>
            <a:endParaRPr lang="en-US" altLang="zh-TW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dirty="0"/>
              <a:t>　　　　　　　　    桃園市龍星國民小學傅宓慧老師</a:t>
            </a:r>
            <a:endParaRPr lang="en-US" altLang="zh-TW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dirty="0"/>
              <a:t>　　　　　　　　    臺南市文化國民小學林秀娟老師</a:t>
            </a:r>
            <a:endParaRPr lang="en-US" altLang="zh-TW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dirty="0"/>
              <a:t>　　　　　　　    　臺東縣新生國民小學朱惠美老師</a:t>
            </a:r>
            <a:endParaRPr lang="en-US" altLang="zh-TW" dirty="0"/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u"/>
            </a:pPr>
            <a:r>
              <a:rPr lang="zh-TW" altLang="en-US" dirty="0"/>
              <a:t>臺  師  大  團  隊：國立臺灣師範大學圖資所鄭水柔助理</a:t>
            </a:r>
            <a:endParaRPr lang="en-US" altLang="zh-TW" dirty="0"/>
          </a:p>
          <a:p>
            <a:pPr marL="16129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dirty="0"/>
              <a:t>        國立臺灣師範大學圖資所趙子萱助理</a:t>
            </a:r>
            <a:endParaRPr lang="en-US" altLang="zh-TW" dirty="0"/>
          </a:p>
          <a:p>
            <a:pPr marL="16129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dirty="0"/>
              <a:t>        國立臺灣師範大學圖資所温宜琳助理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09541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20</a:t>
            </a:fld>
            <a:endParaRPr lang="zh-TW" altLang="en-US" dirty="0"/>
          </a:p>
        </p:txBody>
      </p:sp>
      <p:sp>
        <p:nvSpPr>
          <p:cNvPr id="4" name="標題 7"/>
          <p:cNvSpPr txBox="1">
            <a:spLocks/>
          </p:cNvSpPr>
          <p:nvPr/>
        </p:nvSpPr>
        <p:spPr>
          <a:xfrm>
            <a:off x="870672" y="212082"/>
            <a:ext cx="6739241" cy="8066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7030A0"/>
                </a:solidFill>
              </a:rPr>
              <a:t>活動二：經典西遊記</a:t>
            </a:r>
          </a:p>
        </p:txBody>
      </p:sp>
      <p:sp>
        <p:nvSpPr>
          <p:cNvPr id="42" name="文字方塊 41"/>
          <p:cNvSpPr txBox="1"/>
          <p:nvPr/>
        </p:nvSpPr>
        <p:spPr>
          <a:xfrm>
            <a:off x="2886073" y="6408728"/>
            <a:ext cx="6338048" cy="375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參考書目：王淑芬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(2019)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少年小說怎麼讀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?》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。臺北：親子天下。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4C64C104-D6EB-4A84-A3EA-9CEBFF8E4D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009524"/>
              </p:ext>
            </p:extLst>
          </p:nvPr>
        </p:nvGraphicFramePr>
        <p:xfrm>
          <a:off x="159932" y="1416423"/>
          <a:ext cx="8867528" cy="436581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077463">
                  <a:extLst>
                    <a:ext uri="{9D8B030D-6E8A-4147-A177-3AD203B41FA5}">
                      <a16:colId xmlns:a16="http://schemas.microsoft.com/office/drawing/2014/main" val="3008261761"/>
                    </a:ext>
                  </a:extLst>
                </a:gridCol>
                <a:gridCol w="2921637">
                  <a:extLst>
                    <a:ext uri="{9D8B030D-6E8A-4147-A177-3AD203B41FA5}">
                      <a16:colId xmlns:a16="http://schemas.microsoft.com/office/drawing/2014/main" val="1580160839"/>
                    </a:ext>
                  </a:extLst>
                </a:gridCol>
                <a:gridCol w="3868428">
                  <a:extLst>
                    <a:ext uri="{9D8B030D-6E8A-4147-A177-3AD203B41FA5}">
                      <a16:colId xmlns:a16="http://schemas.microsoft.com/office/drawing/2014/main" val="4006574376"/>
                    </a:ext>
                  </a:extLst>
                </a:gridCol>
              </a:tblGrid>
              <a:tr h="82956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小說結構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六何法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以西遊記為例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459444"/>
                  </a:ext>
                </a:extLst>
              </a:tr>
              <a:tr h="1574538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背景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WHEN</a:t>
                      </a:r>
                    </a:p>
                    <a:p>
                      <a:pPr algn="l"/>
                      <a:r>
                        <a:rPr lang="en-US" altLang="zh-TW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時間背景</a:t>
                      </a:r>
                      <a:r>
                        <a:rPr lang="en-US" altLang="zh-TW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中國古代唐僧取經的背景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624034"/>
                  </a:ext>
                </a:extLst>
              </a:tr>
              <a:tr h="1961707">
                <a:tc vMerge="1">
                  <a:txBody>
                    <a:bodyPr/>
                    <a:lstStyle/>
                    <a:p>
                      <a:pPr algn="l"/>
                      <a:endParaRPr lang="zh-TW" altLang="en-US" sz="28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8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WHERE</a:t>
                      </a:r>
                    </a:p>
                    <a:p>
                      <a:pPr algn="l"/>
                      <a:r>
                        <a:rPr lang="en-US" altLang="zh-TW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空間背景</a:t>
                      </a:r>
                      <a:r>
                        <a:rPr lang="en-US" altLang="zh-TW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天庭神界：孫悟空大鬧天宮</a:t>
                      </a:r>
                      <a:endParaRPr lang="en-US" altLang="zh-TW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en-US" altLang="zh-TW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凡間：從唐代長安城到天竺國，再返長安城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036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5128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21</a:t>
            </a:fld>
            <a:endParaRPr lang="zh-TW" altLang="en-US"/>
          </a:p>
        </p:txBody>
      </p:sp>
      <p:sp>
        <p:nvSpPr>
          <p:cNvPr id="8" name="標題 7">
            <a:extLst>
              <a:ext uri="{FF2B5EF4-FFF2-40B4-BE49-F238E27FC236}">
                <a16:creationId xmlns:a16="http://schemas.microsoft.com/office/drawing/2014/main" id="{C01FFCDB-3896-485E-9585-FE1E5298DD27}"/>
              </a:ext>
            </a:extLst>
          </p:cNvPr>
          <p:cNvSpPr txBox="1">
            <a:spLocks/>
          </p:cNvSpPr>
          <p:nvPr/>
        </p:nvSpPr>
        <p:spPr>
          <a:xfrm>
            <a:off x="848885" y="186711"/>
            <a:ext cx="6739241" cy="8066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7030A0"/>
                </a:solidFill>
              </a:rPr>
              <a:t>活動二：經典西遊記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8BAA358-BEA8-46A3-84D7-E2ED14906C88}"/>
              </a:ext>
            </a:extLst>
          </p:cNvPr>
          <p:cNvSpPr txBox="1"/>
          <p:nvPr/>
        </p:nvSpPr>
        <p:spPr>
          <a:xfrm>
            <a:off x="185987" y="1212663"/>
            <a:ext cx="848515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2-6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運用概念圖分析小說情節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0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請同學使用概念圖，共同討論繪製西遊記八十一難情節中令小組印象最深刻的事件</a:t>
            </a:r>
            <a:br>
              <a:rPr lang="en-US" altLang="zh-TW" sz="3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30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B403E27C-3878-4540-A4CE-B5B8376D21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564479"/>
              </p:ext>
            </p:extLst>
          </p:nvPr>
        </p:nvGraphicFramePr>
        <p:xfrm>
          <a:off x="185987" y="2850776"/>
          <a:ext cx="5766577" cy="3417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4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2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0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參考</a:t>
                      </a:r>
                      <a:r>
                        <a:rPr lang="zh-TW" sz="2000" b="0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頁數</a:t>
                      </a:r>
                      <a:endParaRPr lang="zh-TW" sz="2000" b="0" kern="100" dirty="0">
                        <a:solidFill>
                          <a:srgbClr val="00206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0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參考</a:t>
                      </a:r>
                      <a:r>
                        <a:rPr lang="zh-TW" sz="2000" b="0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篇目</a:t>
                      </a:r>
                      <a:endParaRPr lang="zh-TW" sz="2000" b="0" kern="100" dirty="0">
                        <a:solidFill>
                          <a:srgbClr val="00206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123~131</a:t>
                      </a:r>
                      <a:endParaRPr lang="zh-TW" sz="2000" b="0" kern="100" dirty="0">
                        <a:solidFill>
                          <a:srgbClr val="00206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紅孩兒</a:t>
                      </a:r>
                      <a:endParaRPr lang="zh-TW" sz="2000" b="0" kern="100" dirty="0">
                        <a:solidFill>
                          <a:srgbClr val="00206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146~152</a:t>
                      </a:r>
                      <a:endParaRPr lang="zh-TW" sz="2000" b="0" kern="100" dirty="0">
                        <a:solidFill>
                          <a:srgbClr val="00206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通天河怪</a:t>
                      </a:r>
                      <a:r>
                        <a:rPr lang="en-US" sz="2000" b="0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r>
                        <a:rPr lang="zh-TW" sz="2000" b="0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靈感大王</a:t>
                      </a:r>
                      <a:endParaRPr lang="zh-TW" sz="2000" b="0" kern="100" dirty="0">
                        <a:solidFill>
                          <a:srgbClr val="00206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153~164</a:t>
                      </a:r>
                      <a:endParaRPr lang="zh-TW" sz="2000" b="0" kern="100" dirty="0">
                        <a:solidFill>
                          <a:srgbClr val="00206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火焰山取芭蕉扇</a:t>
                      </a:r>
                      <a:endParaRPr lang="zh-TW" sz="2000" b="0" kern="100" dirty="0">
                        <a:solidFill>
                          <a:srgbClr val="00206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170~181</a:t>
                      </a:r>
                      <a:endParaRPr lang="zh-TW" sz="2000" b="0" kern="100" dirty="0">
                        <a:solidFill>
                          <a:srgbClr val="00206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黃花觀多目怪</a:t>
                      </a:r>
                      <a:endParaRPr lang="zh-TW" sz="2000" b="0" kern="100" dirty="0">
                        <a:solidFill>
                          <a:srgbClr val="00206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235~242</a:t>
                      </a:r>
                      <a:endParaRPr lang="zh-TW" sz="2000" b="0" kern="100" dirty="0">
                        <a:solidFill>
                          <a:srgbClr val="00206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真假公主</a:t>
                      </a:r>
                      <a:endParaRPr lang="zh-TW" sz="2000" b="0" kern="100" dirty="0">
                        <a:solidFill>
                          <a:srgbClr val="00206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114~122</a:t>
                      </a:r>
                      <a:endParaRPr lang="zh-TW" sz="2000" b="0" kern="100" dirty="0">
                        <a:solidFill>
                          <a:srgbClr val="00206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鬼王顯靈血冤</a:t>
                      </a:r>
                      <a:endParaRPr lang="zh-TW" sz="2000" b="0" kern="100" dirty="0">
                        <a:solidFill>
                          <a:srgbClr val="00206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132~145</a:t>
                      </a:r>
                      <a:endParaRPr lang="zh-TW" sz="2000" b="0" kern="100" dirty="0">
                        <a:solidFill>
                          <a:srgbClr val="00206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悟空車遲國除妖道</a:t>
                      </a:r>
                      <a:endParaRPr lang="zh-TW" sz="2000" b="0" kern="100" dirty="0">
                        <a:solidFill>
                          <a:srgbClr val="00206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9" name="Picture 6" descr="ãè¥¿éè¨ æ±æ¹ãçåçæå°çµæ">
            <a:extLst>
              <a:ext uri="{FF2B5EF4-FFF2-40B4-BE49-F238E27FC236}">
                <a16:creationId xmlns:a16="http://schemas.microsoft.com/office/drawing/2014/main" id="{FE0A4462-910E-4EAC-95EB-0EC7E1FA8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769" y="2554940"/>
            <a:ext cx="2516714" cy="35686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04019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22</a:t>
            </a:fld>
            <a:endParaRPr lang="zh-TW" altLang="en-US"/>
          </a:p>
        </p:txBody>
      </p:sp>
      <p:sp>
        <p:nvSpPr>
          <p:cNvPr id="8" name="標題 7">
            <a:extLst>
              <a:ext uri="{FF2B5EF4-FFF2-40B4-BE49-F238E27FC236}">
                <a16:creationId xmlns:a16="http://schemas.microsoft.com/office/drawing/2014/main" id="{C01FFCDB-3896-485E-9585-FE1E5298DD27}"/>
              </a:ext>
            </a:extLst>
          </p:cNvPr>
          <p:cNvSpPr txBox="1">
            <a:spLocks/>
          </p:cNvSpPr>
          <p:nvPr/>
        </p:nvSpPr>
        <p:spPr>
          <a:xfrm>
            <a:off x="819233" y="289465"/>
            <a:ext cx="6739241" cy="8066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7030A0"/>
                </a:solidFill>
              </a:rPr>
              <a:t>活動二：經典西遊記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8BBF232-4807-4E2B-84C5-EA14C594E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" y="2317190"/>
            <a:ext cx="8943975" cy="344468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49E9D44-0A26-4976-B6D0-4F688803505B}"/>
              </a:ext>
            </a:extLst>
          </p:cNvPr>
          <p:cNvSpPr/>
          <p:nvPr/>
        </p:nvSpPr>
        <p:spPr>
          <a:xfrm>
            <a:off x="351343" y="1357881"/>
            <a:ext cx="5314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概念圖繪製與小組分享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0397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23</a:t>
            </a:fld>
            <a:endParaRPr lang="zh-TW" altLang="en-US"/>
          </a:p>
        </p:txBody>
      </p:sp>
      <p:sp>
        <p:nvSpPr>
          <p:cNvPr id="8" name="標題 7">
            <a:extLst>
              <a:ext uri="{FF2B5EF4-FFF2-40B4-BE49-F238E27FC236}">
                <a16:creationId xmlns:a16="http://schemas.microsoft.com/office/drawing/2014/main" id="{C01FFCDB-3896-485E-9585-FE1E5298DD27}"/>
              </a:ext>
            </a:extLst>
          </p:cNvPr>
          <p:cNvSpPr txBox="1">
            <a:spLocks/>
          </p:cNvSpPr>
          <p:nvPr/>
        </p:nvSpPr>
        <p:spPr>
          <a:xfrm>
            <a:off x="1006932" y="281119"/>
            <a:ext cx="6739241" cy="8066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7030A0"/>
                </a:solidFill>
              </a:rPr>
              <a:t>活動二：經典西遊記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49E9D44-0A26-4976-B6D0-4F688803505B}"/>
              </a:ext>
            </a:extLst>
          </p:cNvPr>
          <p:cNvSpPr/>
          <p:nvPr/>
        </p:nvSpPr>
        <p:spPr>
          <a:xfrm>
            <a:off x="260551" y="1336651"/>
            <a:ext cx="67392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2-7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文本評析與延伸閱讀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31C4A51-224B-46AC-8B1F-56BA159CC041}"/>
              </a:ext>
            </a:extLst>
          </p:cNvPr>
          <p:cNvSpPr/>
          <p:nvPr/>
        </p:nvSpPr>
        <p:spPr>
          <a:xfrm>
            <a:off x="363070" y="2044537"/>
            <a:ext cx="841785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zh-TW" altLang="en-US" sz="4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這本小說和你曾經讀過的西遊記版本內容有何異同？寫作的方式有沒有不同？</a:t>
            </a:r>
            <a:endParaRPr lang="en-US" altLang="zh-TW" sz="40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lang="zh-TW" altLang="en-US" sz="4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你想推薦哪些西遊記的版本</a:t>
            </a:r>
            <a:r>
              <a:rPr lang="en-US" altLang="zh-TW" sz="4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4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為什麼？</a:t>
            </a:r>
            <a:endParaRPr lang="en-US" altLang="zh-TW" sz="40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lang="zh-TW" altLang="en-US" sz="4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你曾經看過哪些改編自西遊記的文學作品？</a:t>
            </a:r>
            <a:endParaRPr lang="en-US" altLang="zh-TW" sz="40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6229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ãå¥æ³è¥¿éè¨ãçåçæå°çµæ">
            <a:extLst>
              <a:ext uri="{FF2B5EF4-FFF2-40B4-BE49-F238E27FC236}">
                <a16:creationId xmlns:a16="http://schemas.microsoft.com/office/drawing/2014/main" id="{B89C013C-80C3-4D29-9299-DE61FA0CBF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3" t="6208" r="5218" b="5284"/>
          <a:stretch/>
        </p:blipFill>
        <p:spPr bwMode="auto">
          <a:xfrm>
            <a:off x="1751798" y="1867301"/>
            <a:ext cx="3706471" cy="397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5739C8A-A2DE-4E19-8C8B-91B68AC1A4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1734" y="1867301"/>
            <a:ext cx="2569920" cy="332449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br>
              <a:rPr lang="en-US" altLang="zh-TW" sz="2400" dirty="0">
                <a:solidFill>
                  <a:srgbClr val="002060"/>
                </a:solidFill>
              </a:rPr>
            </a:br>
            <a:br>
              <a:rPr lang="en-US" altLang="zh-TW" sz="2400" dirty="0">
                <a:solidFill>
                  <a:srgbClr val="002060"/>
                </a:solidFill>
              </a:rPr>
            </a:br>
            <a:br>
              <a:rPr lang="en-US" altLang="zh-TW" sz="2400" dirty="0">
                <a:solidFill>
                  <a:srgbClr val="002060"/>
                </a:solidFill>
              </a:rPr>
            </a:br>
            <a:r>
              <a:rPr lang="zh-TW" altLang="en-US" sz="2400" dirty="0">
                <a:solidFill>
                  <a:srgbClr val="002060"/>
                </a:solidFill>
              </a:rPr>
              <a:t>找找看</a:t>
            </a:r>
            <a:br>
              <a:rPr lang="en-US" altLang="zh-TW" sz="2400" dirty="0">
                <a:solidFill>
                  <a:srgbClr val="002060"/>
                </a:solidFill>
              </a:rPr>
            </a:br>
            <a:r>
              <a:rPr lang="zh-TW" altLang="en-US" sz="2400" dirty="0">
                <a:solidFill>
                  <a:srgbClr val="002060"/>
                </a:solidFill>
              </a:rPr>
              <a:t>圖書館裡有不同版本的西遊記</a:t>
            </a:r>
            <a:br>
              <a:rPr lang="en-US" altLang="zh-TW" sz="2400" dirty="0">
                <a:solidFill>
                  <a:srgbClr val="002060"/>
                </a:solidFill>
              </a:rPr>
            </a:br>
            <a:r>
              <a:rPr lang="zh-TW" altLang="en-US" sz="2400" dirty="0">
                <a:solidFill>
                  <a:srgbClr val="002060"/>
                </a:solidFill>
              </a:rPr>
              <a:t>或改編自西遊記的文學作品</a:t>
            </a:r>
            <a:br>
              <a:rPr lang="en-US" altLang="zh-TW" sz="2400" dirty="0">
                <a:solidFill>
                  <a:srgbClr val="002060"/>
                </a:solidFill>
              </a:rPr>
            </a:br>
            <a:r>
              <a:rPr lang="zh-TW" altLang="en-US" sz="2400" dirty="0">
                <a:solidFill>
                  <a:srgbClr val="002060"/>
                </a:solidFill>
              </a:rPr>
              <a:t>坐下來閱讀吧！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05C5EB0-DB64-4A41-8887-5998E4D40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7744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25</a:t>
            </a:fld>
            <a:endParaRPr lang="zh-TW" altLang="en-US"/>
          </a:p>
        </p:txBody>
      </p:sp>
      <p:sp>
        <p:nvSpPr>
          <p:cNvPr id="8" name="標題 7">
            <a:extLst>
              <a:ext uri="{FF2B5EF4-FFF2-40B4-BE49-F238E27FC236}">
                <a16:creationId xmlns:a16="http://schemas.microsoft.com/office/drawing/2014/main" id="{C01FFCDB-3896-485E-9585-FE1E5298DD27}"/>
              </a:ext>
            </a:extLst>
          </p:cNvPr>
          <p:cNvSpPr txBox="1">
            <a:spLocks/>
          </p:cNvSpPr>
          <p:nvPr/>
        </p:nvSpPr>
        <p:spPr>
          <a:xfrm>
            <a:off x="881986" y="222667"/>
            <a:ext cx="6739241" cy="8066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7030A0"/>
                </a:solidFill>
              </a:rPr>
              <a:t>活動三：奇想西遊趣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8BAA358-BEA8-46A3-84D7-E2ED14906C88}"/>
              </a:ext>
            </a:extLst>
          </p:cNvPr>
          <p:cNvSpPr txBox="1"/>
          <p:nvPr/>
        </p:nvSpPr>
        <p:spPr>
          <a:xfrm>
            <a:off x="329423" y="1308826"/>
            <a:ext cx="848515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3-1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分組設計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神奇寶物大拍賣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  <a:p>
            <a:r>
              <a:rPr lang="zh-TW" altLang="en-US" sz="30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西遊記裡的寶物個個神奇，如果應用在現代生活，可以如何使用呢？請小組討論選擇一樣寶物，設計網路拍賣海報</a:t>
            </a:r>
            <a:r>
              <a:rPr lang="en-US" altLang="zh-TW" sz="30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〪</a:t>
            </a:r>
          </a:p>
        </p:txBody>
      </p:sp>
      <p:pic>
        <p:nvPicPr>
          <p:cNvPr id="4" name="圖片 3" descr="一張含有 文字, 白板 的圖片&#10;&#10;自動產生的描述">
            <a:extLst>
              <a:ext uri="{FF2B5EF4-FFF2-40B4-BE49-F238E27FC236}">
                <a16:creationId xmlns:a16="http://schemas.microsoft.com/office/drawing/2014/main" id="{855578F3-6C64-4D11-9499-72F1366721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4" t="5477" r="55785" b="25359"/>
          <a:stretch/>
        </p:blipFill>
        <p:spPr>
          <a:xfrm rot="5400000">
            <a:off x="1130954" y="2505493"/>
            <a:ext cx="2481011" cy="4526584"/>
          </a:xfrm>
          <a:prstGeom prst="rect">
            <a:avLst/>
          </a:prstGeom>
        </p:spPr>
      </p:pic>
      <p:pic>
        <p:nvPicPr>
          <p:cNvPr id="6" name="圖片 5" descr="一張含有 文字, 白板 的圖片&#10;&#10;自動產生的描述">
            <a:extLst>
              <a:ext uri="{FF2B5EF4-FFF2-40B4-BE49-F238E27FC236}">
                <a16:creationId xmlns:a16="http://schemas.microsoft.com/office/drawing/2014/main" id="{BCCEEC3D-C8D7-43D5-8D1F-898DB193C7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3" t="10850" r="55000" b="19346"/>
          <a:stretch/>
        </p:blipFill>
        <p:spPr>
          <a:xfrm rot="5400000">
            <a:off x="5594071" y="2367691"/>
            <a:ext cx="2514852" cy="4223055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BED794E6-3CA5-41D8-823C-1147C6D2F1FC}"/>
              </a:ext>
            </a:extLst>
          </p:cNvPr>
          <p:cNvSpPr txBox="1"/>
          <p:nvPr/>
        </p:nvSpPr>
        <p:spPr>
          <a:xfrm>
            <a:off x="5271247" y="5809235"/>
            <a:ext cx="3543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例：</a:t>
            </a:r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芭蕉扇</a:t>
            </a:r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金箍棒</a:t>
            </a:r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 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</a:t>
            </a:r>
            <a:endParaRPr lang="en-US" altLang="zh-TW" sz="2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68F493E-3F4D-4F64-9D13-68794EA525EF}"/>
              </a:ext>
            </a:extLst>
          </p:cNvPr>
          <p:cNvSpPr txBox="1"/>
          <p:nvPr/>
        </p:nvSpPr>
        <p:spPr>
          <a:xfrm>
            <a:off x="3376301" y="6401982"/>
            <a:ext cx="5139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教學活動原創者：北市國語實小林玫玲校長</a:t>
            </a:r>
            <a:r>
              <a:rPr lang="en-US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</a:t>
            </a:r>
            <a:endParaRPr lang="en-US" altLang="zh-TW" sz="20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90364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26</a:t>
            </a:fld>
            <a:endParaRPr lang="zh-TW" altLang="en-US"/>
          </a:p>
        </p:txBody>
      </p:sp>
      <p:sp>
        <p:nvSpPr>
          <p:cNvPr id="8" name="標題 7">
            <a:extLst>
              <a:ext uri="{FF2B5EF4-FFF2-40B4-BE49-F238E27FC236}">
                <a16:creationId xmlns:a16="http://schemas.microsoft.com/office/drawing/2014/main" id="{C01FFCDB-3896-485E-9585-FE1E5298DD27}"/>
              </a:ext>
            </a:extLst>
          </p:cNvPr>
          <p:cNvSpPr txBox="1">
            <a:spLocks/>
          </p:cNvSpPr>
          <p:nvPr/>
        </p:nvSpPr>
        <p:spPr>
          <a:xfrm>
            <a:off x="810269" y="223197"/>
            <a:ext cx="6739241" cy="8066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7030A0"/>
                </a:solidFill>
              </a:rPr>
              <a:t>活動三：奇想西遊趣</a:t>
            </a:r>
          </a:p>
        </p:txBody>
      </p:sp>
      <p:pic>
        <p:nvPicPr>
          <p:cNvPr id="5" name="圖片 4" descr="西遊記神奇寶物大拍賣 - Word">
            <a:extLst>
              <a:ext uri="{FF2B5EF4-FFF2-40B4-BE49-F238E27FC236}">
                <a16:creationId xmlns:a16="http://schemas.microsoft.com/office/drawing/2014/main" id="{60269CE6-A2B3-47E2-8E3C-685E5F2CFB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30148" r="50000" b="7123"/>
          <a:stretch/>
        </p:blipFill>
        <p:spPr>
          <a:xfrm>
            <a:off x="98610" y="1264024"/>
            <a:ext cx="4276166" cy="5520576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0129926B-6068-458A-AAF7-79C969B56013}"/>
              </a:ext>
            </a:extLst>
          </p:cNvPr>
          <p:cNvSpPr txBox="1"/>
          <p:nvPr/>
        </p:nvSpPr>
        <p:spPr>
          <a:xfrm>
            <a:off x="4267200" y="2823983"/>
            <a:ext cx="477819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設計</a:t>
            </a:r>
            <a:r>
              <a:rPr lang="en-US" altLang="zh-TW" sz="3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神奇寶物大拍賣</a:t>
            </a:r>
            <a:r>
              <a:rPr lang="en-US" altLang="zh-TW" sz="3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  <a:p>
            <a:r>
              <a:rPr lang="zh-TW" altLang="en-US" sz="3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網路拍賣海報注意事項：</a:t>
            </a:r>
            <a:endParaRPr lang="en-US" altLang="zh-TW" sz="30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0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請本著</a:t>
            </a:r>
            <a:r>
              <a:rPr lang="zh-TW" altLang="en-US" sz="3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良善</a:t>
            </a:r>
            <a:r>
              <a:rPr lang="zh-TW" altLang="en-US" sz="3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的心意</a:t>
            </a:r>
            <a:endParaRPr lang="en-US" altLang="zh-TW" sz="30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將寶物應用在</a:t>
            </a:r>
            <a:r>
              <a:rPr lang="zh-TW" altLang="en-US" sz="3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有意義</a:t>
            </a:r>
            <a:r>
              <a:rPr lang="zh-TW" altLang="en-US" sz="3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的地方</a:t>
            </a:r>
            <a:endParaRPr lang="en-US" altLang="zh-TW" sz="30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212799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B537F4A-9261-4E7F-B32E-35A2F2940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27</a:t>
            </a:fld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A908D9E-3CF2-4826-A0AA-C3BC19F21CC2}"/>
              </a:ext>
            </a:extLst>
          </p:cNvPr>
          <p:cNvSpPr txBox="1"/>
          <p:nvPr/>
        </p:nvSpPr>
        <p:spPr>
          <a:xfrm>
            <a:off x="4572000" y="6401982"/>
            <a:ext cx="3821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學生作品範例：台北市龍安國小　　</a:t>
            </a:r>
            <a:endParaRPr lang="en-US" altLang="zh-TW" sz="20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9E10B260-325B-4805-B2F7-5E9BC0145201}"/>
              </a:ext>
            </a:extLst>
          </p:cNvPr>
          <p:cNvGrpSpPr/>
          <p:nvPr/>
        </p:nvGrpSpPr>
        <p:grpSpPr>
          <a:xfrm>
            <a:off x="358588" y="959223"/>
            <a:ext cx="8426823" cy="5303404"/>
            <a:chOff x="205068" y="73400"/>
            <a:chExt cx="8840320" cy="6081651"/>
          </a:xfrm>
        </p:grpSpPr>
        <p:pic>
          <p:nvPicPr>
            <p:cNvPr id="5" name="圖片 4" descr="一張含有 文字 的圖片&#10;&#10;自動產生的描述">
              <a:extLst>
                <a:ext uri="{FF2B5EF4-FFF2-40B4-BE49-F238E27FC236}">
                  <a16:creationId xmlns:a16="http://schemas.microsoft.com/office/drawing/2014/main" id="{11B5E0D0-63E8-47D0-A9E0-8B80E09CD9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5" t="44886" r="3986" b="12157"/>
            <a:stretch/>
          </p:blipFill>
          <p:spPr>
            <a:xfrm>
              <a:off x="205068" y="73400"/>
              <a:ext cx="8840320" cy="608165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</p:pic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CF2FB2D3-3B3D-4AE7-939A-3036413EAAEF}"/>
                </a:ext>
              </a:extLst>
            </p:cNvPr>
            <p:cNvSpPr txBox="1"/>
            <p:nvPr/>
          </p:nvSpPr>
          <p:spPr>
            <a:xfrm>
              <a:off x="4903694" y="5405717"/>
              <a:ext cx="313765" cy="4001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近　　</a:t>
              </a:r>
              <a:endPara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07A8CCD3-61BC-4C97-AE97-725B41CA5A08}"/>
              </a:ext>
            </a:extLst>
          </p:cNvPr>
          <p:cNvSpPr/>
          <p:nvPr/>
        </p:nvSpPr>
        <p:spPr>
          <a:xfrm>
            <a:off x="926244" y="241430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小組分享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1513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B537F4A-9261-4E7F-B32E-35A2F2940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28</a:t>
            </a:fld>
            <a:endParaRPr lang="zh-TW" altLang="en-US"/>
          </a:p>
        </p:txBody>
      </p:sp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1626DB4F-D373-497F-BCBB-2C9BFC0179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3" t="45041" r="5730" b="8104"/>
          <a:stretch/>
        </p:blipFill>
        <p:spPr>
          <a:xfrm>
            <a:off x="297517" y="1085000"/>
            <a:ext cx="8449903" cy="533447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79334E0-B916-452C-A6B8-E3BF16B612FF}"/>
              </a:ext>
            </a:extLst>
          </p:cNvPr>
          <p:cNvSpPr txBox="1"/>
          <p:nvPr/>
        </p:nvSpPr>
        <p:spPr>
          <a:xfrm>
            <a:off x="4572000" y="6401982"/>
            <a:ext cx="3821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學生作品範例：台北市龍安國小　　</a:t>
            </a:r>
            <a:endParaRPr lang="en-US" altLang="zh-TW" sz="20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7F2EA6F-F8BF-46FD-BC63-E13332BFFBB8}"/>
              </a:ext>
            </a:extLst>
          </p:cNvPr>
          <p:cNvSpPr/>
          <p:nvPr/>
        </p:nvSpPr>
        <p:spPr>
          <a:xfrm>
            <a:off x="926244" y="241430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小組分享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42698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739C8A-A2DE-4E19-8C8B-91B68AC1A4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524" y="2496669"/>
            <a:ext cx="8060951" cy="1595719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br>
              <a:rPr lang="en-US" altLang="zh-TW" sz="4000" dirty="0">
                <a:solidFill>
                  <a:srgbClr val="002060"/>
                </a:solidFill>
              </a:rPr>
            </a:br>
            <a:r>
              <a:rPr lang="zh-TW" altLang="en-US" sz="5100" dirty="0">
                <a:solidFill>
                  <a:srgbClr val="002060"/>
                </a:solidFill>
              </a:rPr>
              <a:t>西遊寶物拍賣大會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05C5EB0-DB64-4A41-8887-5998E4D40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9421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900032" y="-25003"/>
            <a:ext cx="6585124" cy="1325563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大綱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539750" y="1423194"/>
            <a:ext cx="7886700" cy="461269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defRPr/>
            </a:pPr>
            <a:r>
              <a:rPr lang="zh-TW" altLang="en-US" sz="3600" dirty="0"/>
              <a:t>綱要構面：閱讀素養</a:t>
            </a:r>
          </a:p>
          <a:p>
            <a:pPr>
              <a:lnSpc>
                <a:spcPct val="150000"/>
              </a:lnSpc>
              <a:defRPr/>
            </a:pPr>
            <a:r>
              <a:rPr lang="zh-TW" altLang="en-US" sz="3600" dirty="0"/>
              <a:t>學習單元：</a:t>
            </a:r>
            <a:r>
              <a:rPr lang="zh-TW" altLang="en-US" sz="3600" dirty="0">
                <a:solidFill>
                  <a:srgbClr val="FF0000"/>
                </a:solidFill>
              </a:rPr>
              <a:t>閱讀媒材</a:t>
            </a:r>
            <a:r>
              <a:rPr lang="en-US" altLang="zh-TW" sz="3600" dirty="0">
                <a:solidFill>
                  <a:srgbClr val="FF0000"/>
                </a:solidFill>
              </a:rPr>
              <a:t>&amp;</a:t>
            </a:r>
            <a:r>
              <a:rPr lang="zh-TW" altLang="en-US" sz="3600" dirty="0">
                <a:solidFill>
                  <a:srgbClr val="FF0000"/>
                </a:solidFill>
              </a:rPr>
              <a:t>閱讀活動</a:t>
            </a:r>
            <a:r>
              <a:rPr lang="en-US" altLang="zh-TW" sz="3600" dirty="0">
                <a:solidFill>
                  <a:srgbClr val="FF0000"/>
                </a:solidFill>
              </a:rPr>
              <a:t>&amp;</a:t>
            </a:r>
            <a:r>
              <a:rPr lang="zh-TW" altLang="en-US" sz="3600" dirty="0">
                <a:solidFill>
                  <a:srgbClr val="FF0000"/>
                </a:solidFill>
              </a:rPr>
              <a:t>閱讀態度</a:t>
            </a:r>
          </a:p>
          <a:p>
            <a:pPr>
              <a:lnSpc>
                <a:spcPct val="150000"/>
              </a:lnSpc>
              <a:defRPr/>
            </a:pPr>
            <a:r>
              <a:rPr lang="zh-TW" altLang="en-US" sz="3600" dirty="0"/>
              <a:t>綱要編號：閱</a:t>
            </a:r>
            <a:r>
              <a:rPr lang="en-US" altLang="zh-TW" sz="3600" dirty="0"/>
              <a:t>3-1</a:t>
            </a:r>
          </a:p>
          <a:p>
            <a:pPr>
              <a:lnSpc>
                <a:spcPct val="150000"/>
              </a:lnSpc>
              <a:defRPr/>
            </a:pPr>
            <a:r>
              <a:rPr lang="zh-TW" altLang="en-US" sz="3600" dirty="0"/>
              <a:t>授課年級：五年級</a:t>
            </a:r>
          </a:p>
          <a:p>
            <a:pPr>
              <a:lnSpc>
                <a:spcPct val="150000"/>
              </a:lnSpc>
              <a:defRPr/>
            </a:pPr>
            <a:r>
              <a:rPr lang="zh-TW" altLang="en-US" sz="3600"/>
              <a:t>教學主題</a:t>
            </a:r>
            <a:r>
              <a:rPr lang="zh-TW" altLang="en-US" sz="3600" dirty="0"/>
              <a:t>：嘗試閱讀兒童小說（長篇小說）</a:t>
            </a:r>
          </a:p>
          <a:p>
            <a:pPr>
              <a:lnSpc>
                <a:spcPct val="150000"/>
              </a:lnSpc>
              <a:defRPr/>
            </a:pPr>
            <a:r>
              <a:rPr lang="zh-TW" altLang="en-US" sz="3600" dirty="0"/>
              <a:t>教學活動：兒童小說真精彩（共六節）</a:t>
            </a:r>
          </a:p>
          <a:p>
            <a:pPr>
              <a:lnSpc>
                <a:spcPct val="80000"/>
              </a:lnSpc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3</a:t>
            </a:fld>
            <a:endParaRPr lang="zh-TW" altLang="en-US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539750" y="1341438"/>
            <a:ext cx="8229600" cy="4525962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endParaRPr lang="zh-TW" altLang="en-US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1663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30</a:t>
            </a:fld>
            <a:endParaRPr lang="zh-TW" altLang="en-US"/>
          </a:p>
        </p:txBody>
      </p:sp>
      <p:sp>
        <p:nvSpPr>
          <p:cNvPr id="8" name="標題 7">
            <a:extLst>
              <a:ext uri="{FF2B5EF4-FFF2-40B4-BE49-F238E27FC236}">
                <a16:creationId xmlns:a16="http://schemas.microsoft.com/office/drawing/2014/main" id="{C01FFCDB-3896-485E-9585-FE1E5298DD27}"/>
              </a:ext>
            </a:extLst>
          </p:cNvPr>
          <p:cNvSpPr txBox="1">
            <a:spLocks/>
          </p:cNvSpPr>
          <p:nvPr/>
        </p:nvSpPr>
        <p:spPr>
          <a:xfrm>
            <a:off x="873021" y="227657"/>
            <a:ext cx="6739241" cy="8066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7030A0"/>
                </a:solidFill>
              </a:rPr>
              <a:t>活動三：奇想西遊趣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8BAA358-BEA8-46A3-84D7-E2ED14906C88}"/>
              </a:ext>
            </a:extLst>
          </p:cNvPr>
          <p:cNvSpPr txBox="1"/>
          <p:nvPr/>
        </p:nvSpPr>
        <p:spPr>
          <a:xfrm>
            <a:off x="150129" y="1182254"/>
            <a:ext cx="7586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3-2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人物寫真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西遊人物履歷表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</p:txBody>
      </p:sp>
      <p:pic>
        <p:nvPicPr>
          <p:cNvPr id="1026" name="Picture 2" descr="ãä¸­åå°èªªå²ç¥ãçåçæå°çµæ">
            <a:extLst>
              <a:ext uri="{FF2B5EF4-FFF2-40B4-BE49-F238E27FC236}">
                <a16:creationId xmlns:a16="http://schemas.microsoft.com/office/drawing/2014/main" id="{4F864B45-AAF7-46A0-906C-974A90C84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2498"/>
          <a:stretch/>
        </p:blipFill>
        <p:spPr bwMode="auto">
          <a:xfrm>
            <a:off x="5753659" y="2038080"/>
            <a:ext cx="3092824" cy="410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5383132-3957-4495-9FBB-6C31705F1459}"/>
              </a:ext>
            </a:extLst>
          </p:cNvPr>
          <p:cNvSpPr/>
          <p:nvPr/>
        </p:nvSpPr>
        <p:spPr>
          <a:xfrm>
            <a:off x="297517" y="2112566"/>
            <a:ext cx="535024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西遊記在書中刻畫的許多角色既神奇又有強烈的現實感。</a:t>
            </a:r>
            <a:r>
              <a:rPr lang="en-US" altLang="zh-TW" sz="30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0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中國小說史略</a:t>
            </a:r>
            <a:r>
              <a:rPr lang="en-US" altLang="zh-TW" sz="30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30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一書形容西遊記：</a:t>
            </a:r>
            <a:r>
              <a:rPr lang="en-US" altLang="zh-TW" sz="3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3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神魔皆有人情，精魅亦通世故</a:t>
            </a:r>
            <a:r>
              <a:rPr lang="en-US" altLang="zh-TW" sz="3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</a:p>
          <a:p>
            <a:endParaRPr lang="en-US" altLang="zh-TW" sz="30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請同學任選一位「</a:t>
            </a:r>
            <a:r>
              <a:rPr lang="zh-TW" altLang="en-US" sz="3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與自己性格最接近</a:t>
            </a:r>
            <a:r>
              <a:rPr lang="zh-TW" altLang="en-US" sz="30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」的角色，為他設計求職履歷表</a:t>
            </a:r>
            <a:r>
              <a:rPr lang="zh-TW" altLang="en-US" sz="3000" dirty="0">
                <a:solidFill>
                  <a:schemeClr val="accent6">
                    <a:lumMod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〪</a:t>
            </a:r>
            <a:r>
              <a:rPr lang="zh-TW" altLang="en-US" sz="30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392ACB4-2544-40C0-947F-EA0B0B15B4B0}"/>
              </a:ext>
            </a:extLst>
          </p:cNvPr>
          <p:cNvSpPr txBox="1"/>
          <p:nvPr/>
        </p:nvSpPr>
        <p:spPr>
          <a:xfrm>
            <a:off x="3376301" y="6419475"/>
            <a:ext cx="5139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教學活動原創者：北市國語實小林玫玲校長</a:t>
            </a:r>
            <a:r>
              <a:rPr lang="en-US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</a:t>
            </a:r>
            <a:endParaRPr lang="en-US" altLang="zh-TW" sz="20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7817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31</a:t>
            </a:fld>
            <a:endParaRPr lang="zh-TW" altLang="en-US"/>
          </a:p>
        </p:txBody>
      </p:sp>
      <p:sp>
        <p:nvSpPr>
          <p:cNvPr id="8" name="標題 7">
            <a:extLst>
              <a:ext uri="{FF2B5EF4-FFF2-40B4-BE49-F238E27FC236}">
                <a16:creationId xmlns:a16="http://schemas.microsoft.com/office/drawing/2014/main" id="{C01FFCDB-3896-485E-9585-FE1E5298DD27}"/>
              </a:ext>
            </a:extLst>
          </p:cNvPr>
          <p:cNvSpPr txBox="1">
            <a:spLocks/>
          </p:cNvSpPr>
          <p:nvPr/>
        </p:nvSpPr>
        <p:spPr>
          <a:xfrm>
            <a:off x="855093" y="196303"/>
            <a:ext cx="6739241" cy="8066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7030A0"/>
                </a:solidFill>
              </a:rPr>
              <a:t>活動三：奇想西遊趣</a:t>
            </a:r>
          </a:p>
        </p:txBody>
      </p:sp>
      <p:pic>
        <p:nvPicPr>
          <p:cNvPr id="6" name="圖片 5" descr="西遊人物履歷表 - Word">
            <a:extLst>
              <a:ext uri="{FF2B5EF4-FFF2-40B4-BE49-F238E27FC236}">
                <a16:creationId xmlns:a16="http://schemas.microsoft.com/office/drawing/2014/main" id="{95BF0492-A074-493A-A3BA-D762B0BA5A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1" t="25253" r="21569" b="6217"/>
          <a:stretch/>
        </p:blipFill>
        <p:spPr>
          <a:xfrm>
            <a:off x="197224" y="1182254"/>
            <a:ext cx="8794376" cy="481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954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B537F4A-9261-4E7F-B32E-35A2F2940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32</a:t>
            </a:fld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79334E0-B916-452C-A6B8-E3BF16B612FF}"/>
              </a:ext>
            </a:extLst>
          </p:cNvPr>
          <p:cNvSpPr txBox="1"/>
          <p:nvPr/>
        </p:nvSpPr>
        <p:spPr>
          <a:xfrm>
            <a:off x="4572000" y="6401982"/>
            <a:ext cx="3821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學生作品範例：台北市龍安國小　　</a:t>
            </a:r>
            <a:endParaRPr lang="en-US" altLang="zh-TW" sz="20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7F2EA6F-F8BF-46FD-BC63-E13332BFFBB8}"/>
              </a:ext>
            </a:extLst>
          </p:cNvPr>
          <p:cNvSpPr/>
          <p:nvPr/>
        </p:nvSpPr>
        <p:spPr>
          <a:xfrm>
            <a:off x="926243" y="241430"/>
            <a:ext cx="49725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求職者分享履歷表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 descr="一張含有 文字, 白板 的圖片&#10;&#10;自動產生的描述">
            <a:extLst>
              <a:ext uri="{FF2B5EF4-FFF2-40B4-BE49-F238E27FC236}">
                <a16:creationId xmlns:a16="http://schemas.microsoft.com/office/drawing/2014/main" id="{C91EA066-2564-4D4F-A6E3-F12F19F406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6" r="2353" b="5098"/>
          <a:stretch/>
        </p:blipFill>
        <p:spPr>
          <a:xfrm>
            <a:off x="134471" y="966809"/>
            <a:ext cx="8892988" cy="532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157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739C8A-A2DE-4E19-8C8B-91B68AC1A4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524" y="2631140"/>
            <a:ext cx="8060951" cy="1595719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br>
              <a:rPr lang="en-US" altLang="zh-TW" sz="4000" dirty="0">
                <a:solidFill>
                  <a:srgbClr val="002060"/>
                </a:solidFill>
              </a:rPr>
            </a:br>
            <a:r>
              <a:rPr lang="zh-TW" altLang="en-US" sz="5100" dirty="0">
                <a:solidFill>
                  <a:srgbClr val="002060"/>
                </a:solidFill>
              </a:rPr>
              <a:t>西遊人物求職面試大會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05C5EB0-DB64-4A41-8887-5998E4D40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1596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3959" y="1411741"/>
            <a:ext cx="8423786" cy="477390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/>
              <a:t>活動一：</a:t>
            </a:r>
            <a:r>
              <a:rPr lang="zh-TW" altLang="en-US" sz="3200" dirty="0">
                <a:solidFill>
                  <a:srgbClr val="FF0000"/>
                </a:solidFill>
              </a:rPr>
              <a:t>小說真精彩</a:t>
            </a:r>
            <a:r>
              <a:rPr lang="en-US" altLang="zh-TW" sz="3200" dirty="0"/>
              <a:t>(</a:t>
            </a:r>
            <a:r>
              <a:rPr lang="zh-TW" altLang="en-US" sz="3200" dirty="0"/>
              <a:t>一節課</a:t>
            </a:r>
            <a:r>
              <a:rPr lang="en-US" altLang="zh-TW" sz="3200" dirty="0"/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sz="3200" dirty="0"/>
              <a:t>活動二：</a:t>
            </a:r>
            <a:r>
              <a:rPr lang="zh-TW" altLang="en-US" sz="3200" dirty="0">
                <a:solidFill>
                  <a:srgbClr val="FF0000"/>
                </a:solidFill>
              </a:rPr>
              <a:t>經典西遊記</a:t>
            </a:r>
            <a:r>
              <a:rPr lang="en-US" altLang="zh-TW" sz="3200" dirty="0"/>
              <a:t>(</a:t>
            </a:r>
            <a:r>
              <a:rPr lang="zh-TW" altLang="en-US" sz="3200" dirty="0"/>
              <a:t>三節課</a:t>
            </a:r>
            <a:r>
              <a:rPr lang="en-US" altLang="zh-TW" sz="3200" dirty="0"/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sz="3200" dirty="0"/>
              <a:t>活動三：</a:t>
            </a:r>
            <a:r>
              <a:rPr lang="zh-TW" altLang="en-US" sz="3200" dirty="0">
                <a:solidFill>
                  <a:srgbClr val="FF0000"/>
                </a:solidFill>
              </a:rPr>
              <a:t>奇想西遊趣</a:t>
            </a:r>
            <a:r>
              <a:rPr lang="en-US" altLang="zh-TW" sz="3200" dirty="0"/>
              <a:t>(</a:t>
            </a:r>
            <a:r>
              <a:rPr lang="zh-TW" altLang="en-US" sz="3200" dirty="0"/>
              <a:t>三節課</a:t>
            </a:r>
            <a:r>
              <a:rPr lang="en-US" altLang="zh-TW" sz="3200" dirty="0"/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sz="3200" dirty="0"/>
              <a:t>圖書館活動：</a:t>
            </a:r>
            <a:r>
              <a:rPr lang="zh-TW" altLang="en-US" sz="3200" dirty="0">
                <a:solidFill>
                  <a:srgbClr val="0000FF"/>
                </a:solidFill>
              </a:rPr>
              <a:t>西遊人物面試大會</a:t>
            </a:r>
            <a:endParaRPr lang="en-US" altLang="zh-TW" sz="3200" dirty="0">
              <a:solidFill>
                <a:srgbClr val="0000FF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3200" dirty="0"/>
              <a:t>                          </a:t>
            </a:r>
            <a:r>
              <a:rPr lang="zh-TW" altLang="en-US" sz="3200" dirty="0">
                <a:solidFill>
                  <a:srgbClr val="0000FF"/>
                </a:solidFill>
              </a:rPr>
              <a:t>西遊寶物網拍大會</a:t>
            </a:r>
            <a:endParaRPr lang="en-US" altLang="zh-TW" sz="3200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/>
              <a:t>主題書展：「</a:t>
            </a:r>
            <a:r>
              <a:rPr lang="zh-TW" altLang="en-US" sz="3200" dirty="0">
                <a:solidFill>
                  <a:srgbClr val="0000FF"/>
                </a:solidFill>
              </a:rPr>
              <a:t>經典小說大賞</a:t>
            </a:r>
            <a:r>
              <a:rPr lang="zh-TW" altLang="en-US" sz="3200" dirty="0"/>
              <a:t>」閱讀專區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4</a:t>
            </a:fld>
            <a:endParaRPr lang="zh-TW" altLang="en-US"/>
          </a:p>
        </p:txBody>
      </p:sp>
      <p:sp>
        <p:nvSpPr>
          <p:cNvPr id="5" name="標題 7"/>
          <p:cNvSpPr>
            <a:spLocks noGrp="1"/>
          </p:cNvSpPr>
          <p:nvPr>
            <p:ph type="title"/>
          </p:nvPr>
        </p:nvSpPr>
        <p:spPr>
          <a:xfrm>
            <a:off x="814069" y="9571"/>
            <a:ext cx="6769510" cy="1325563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教學內容</a:t>
            </a:r>
          </a:p>
        </p:txBody>
      </p:sp>
    </p:spTree>
    <p:extLst>
      <p:ext uri="{BB962C8B-B14F-4D97-AF65-F5344CB8AC3E}">
        <p14:creationId xmlns:p14="http://schemas.microsoft.com/office/powerpoint/2010/main" val="1033005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200" dirty="0"/>
              <a:t>運用概念圖策略，擷取情節事件的重點大意，能與人分享自己的觀點，培養對文學描寫的感受力。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200" dirty="0"/>
              <a:t>連結文本與生活中相關的知識和經驗，創作在指定的生活情境中，培養思考力和聯想力的正確表達。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A5788-24B1-4ED8-A585-92EBC2ACDFDE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標題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/>
              <a:t>學習目標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2168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2697" y="1408899"/>
            <a:ext cx="8423786" cy="5075028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>
                <a:solidFill>
                  <a:srgbClr val="7030A0"/>
                </a:solidFill>
              </a:rPr>
              <a:t>閱讀媒材</a:t>
            </a:r>
            <a:r>
              <a:rPr lang="zh-TW" altLang="zh-TW" sz="3200" dirty="0"/>
              <a:t>：</a:t>
            </a:r>
            <a:r>
              <a:rPr lang="zh-TW" altLang="en-US" sz="3200" dirty="0"/>
              <a:t>嘗試閱讀兒童小說</a:t>
            </a:r>
            <a:endParaRPr lang="en-US" altLang="zh-TW" sz="3200" dirty="0"/>
          </a:p>
          <a:p>
            <a:pPr>
              <a:lnSpc>
                <a:spcPct val="150000"/>
              </a:lnSpc>
            </a:pPr>
            <a:r>
              <a:rPr lang="zh-TW" altLang="en-US" sz="3200" dirty="0">
                <a:solidFill>
                  <a:srgbClr val="7030A0"/>
                </a:solidFill>
              </a:rPr>
              <a:t>閱讀活動</a:t>
            </a:r>
            <a:r>
              <a:rPr lang="zh-TW" altLang="zh-TW" sz="3200" dirty="0"/>
              <a:t>：</a:t>
            </a:r>
            <a:endParaRPr lang="en-US" altLang="zh-TW" sz="3200" dirty="0"/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3000" dirty="0"/>
              <a:t>　活動一：小說真精彩</a:t>
            </a:r>
            <a:r>
              <a:rPr lang="en-US" altLang="zh-TW" sz="3000" dirty="0">
                <a:solidFill>
                  <a:srgbClr val="0000FF"/>
                </a:solidFill>
              </a:rPr>
              <a:t>(</a:t>
            </a:r>
            <a:r>
              <a:rPr lang="zh-TW" altLang="en-US" sz="3000" dirty="0">
                <a:solidFill>
                  <a:srgbClr val="0000FF"/>
                </a:solidFill>
              </a:rPr>
              <a:t>認識兒童小說</a:t>
            </a:r>
            <a:r>
              <a:rPr lang="en-US" altLang="zh-TW" sz="3000" dirty="0">
                <a:solidFill>
                  <a:srgbClr val="0000FF"/>
                </a:solidFill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3000" dirty="0"/>
              <a:t>　活動二：經典西遊記</a:t>
            </a:r>
            <a:r>
              <a:rPr lang="en-US" altLang="zh-TW" sz="3000" dirty="0">
                <a:solidFill>
                  <a:srgbClr val="0000FF"/>
                </a:solidFill>
              </a:rPr>
              <a:t>(</a:t>
            </a:r>
            <a:r>
              <a:rPr lang="zh-TW" altLang="en-US" sz="3000" dirty="0">
                <a:solidFill>
                  <a:srgbClr val="0000FF"/>
                </a:solidFill>
              </a:rPr>
              <a:t>運用策略解析小說</a:t>
            </a:r>
            <a:r>
              <a:rPr lang="en-US" altLang="zh-TW" sz="3000" dirty="0">
                <a:solidFill>
                  <a:srgbClr val="0000FF"/>
                </a:solidFill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3000" dirty="0"/>
              <a:t>　活動三：奇想西遊趣</a:t>
            </a:r>
            <a:r>
              <a:rPr lang="en-US" altLang="zh-TW" sz="3000" dirty="0">
                <a:solidFill>
                  <a:srgbClr val="0000FF"/>
                </a:solidFill>
              </a:rPr>
              <a:t>(</a:t>
            </a:r>
            <a:r>
              <a:rPr lang="zh-TW" altLang="en-US" sz="3000" dirty="0">
                <a:solidFill>
                  <a:srgbClr val="0000FF"/>
                </a:solidFill>
              </a:rPr>
              <a:t>連結小說與生活經驗</a:t>
            </a:r>
            <a:r>
              <a:rPr lang="en-US" altLang="zh-TW" sz="3000" dirty="0">
                <a:solidFill>
                  <a:srgbClr val="0000FF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sz="3200" dirty="0">
                <a:solidFill>
                  <a:srgbClr val="7030A0"/>
                </a:solidFill>
              </a:rPr>
              <a:t>閱讀態度</a:t>
            </a:r>
            <a:r>
              <a:rPr lang="zh-TW" altLang="zh-TW" sz="3200" dirty="0"/>
              <a:t>：</a:t>
            </a:r>
            <a:r>
              <a:rPr lang="zh-TW" altLang="en-US" sz="3200" dirty="0"/>
              <a:t>能喜歡與他人分享閱讀小說後的想法</a:t>
            </a:r>
            <a:endParaRPr lang="en-US" altLang="zh-TW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6</a:t>
            </a:fld>
            <a:endParaRPr lang="zh-TW" altLang="en-US"/>
          </a:p>
        </p:txBody>
      </p:sp>
      <p:sp>
        <p:nvSpPr>
          <p:cNvPr id="5" name="標題 7"/>
          <p:cNvSpPr>
            <a:spLocks noGrp="1"/>
          </p:cNvSpPr>
          <p:nvPr>
            <p:ph type="title"/>
          </p:nvPr>
        </p:nvSpPr>
        <p:spPr>
          <a:xfrm>
            <a:off x="893032" y="-7282"/>
            <a:ext cx="6807088" cy="1325563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教學目標</a:t>
            </a:r>
          </a:p>
        </p:txBody>
      </p:sp>
    </p:spTree>
    <p:extLst>
      <p:ext uri="{BB962C8B-B14F-4D97-AF65-F5344CB8AC3E}">
        <p14:creationId xmlns:p14="http://schemas.microsoft.com/office/powerpoint/2010/main" val="1253071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7</a:t>
            </a:fld>
            <a:endParaRPr lang="zh-TW" altLang="en-US"/>
          </a:p>
        </p:txBody>
      </p:sp>
      <p:sp>
        <p:nvSpPr>
          <p:cNvPr id="4" name="標題 7"/>
          <p:cNvSpPr txBox="1">
            <a:spLocks/>
          </p:cNvSpPr>
          <p:nvPr/>
        </p:nvSpPr>
        <p:spPr>
          <a:xfrm>
            <a:off x="861389" y="213940"/>
            <a:ext cx="4469245" cy="806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dirty="0"/>
              <a:t>教學流程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116541" y="1351494"/>
            <a:ext cx="8910917" cy="4849821"/>
            <a:chOff x="896941" y="1679575"/>
            <a:chExt cx="7207247" cy="4081463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896941" y="1679575"/>
              <a:ext cx="2413004" cy="3740150"/>
              <a:chOff x="565" y="1296"/>
              <a:chExt cx="1520" cy="2356"/>
            </a:xfrm>
            <a:grpFill/>
          </p:grpSpPr>
          <p:sp>
            <p:nvSpPr>
              <p:cNvPr id="36" name="AutoShape 4"/>
              <p:cNvSpPr>
                <a:spLocks noChangeArrowheads="1"/>
              </p:cNvSpPr>
              <p:nvPr/>
            </p:nvSpPr>
            <p:spPr bwMode="gray">
              <a:xfrm>
                <a:off x="565" y="1490"/>
                <a:ext cx="1518" cy="2162"/>
              </a:xfrm>
              <a:prstGeom prst="roundRect">
                <a:avLst>
                  <a:gd name="adj" fmla="val 17509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7" name="AutoShape 5"/>
              <p:cNvSpPr>
                <a:spLocks noChangeArrowheads="1"/>
              </p:cNvSpPr>
              <p:nvPr/>
            </p:nvSpPr>
            <p:spPr bwMode="gray">
              <a:xfrm>
                <a:off x="741" y="1495"/>
                <a:ext cx="1322" cy="1766"/>
              </a:xfrm>
              <a:prstGeom prst="roundRect">
                <a:avLst>
                  <a:gd name="adj" fmla="val 16667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8" name="AutoShape 6"/>
              <p:cNvSpPr>
                <a:spLocks noChangeArrowheads="1"/>
              </p:cNvSpPr>
              <p:nvPr/>
            </p:nvSpPr>
            <p:spPr bwMode="gray">
              <a:xfrm>
                <a:off x="752" y="2795"/>
                <a:ext cx="1304" cy="447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grpSp>
            <p:nvGrpSpPr>
              <p:cNvPr id="42" name="Group 10"/>
              <p:cNvGrpSpPr>
                <a:grpSpLocks/>
              </p:cNvGrpSpPr>
              <p:nvPr/>
            </p:nvGrpSpPr>
            <p:grpSpPr bwMode="auto">
              <a:xfrm>
                <a:off x="1186" y="1296"/>
                <a:ext cx="403" cy="405"/>
                <a:chOff x="1289" y="582"/>
                <a:chExt cx="668" cy="668"/>
              </a:xfrm>
              <a:grpFill/>
            </p:grpSpPr>
            <p:sp>
              <p:nvSpPr>
                <p:cNvPr id="45" name="Oval 11"/>
                <p:cNvSpPr>
                  <a:spLocks noChangeArrowheads="1"/>
                </p:cNvSpPr>
                <p:nvPr/>
              </p:nvSpPr>
              <p:spPr bwMode="gray">
                <a:xfrm>
                  <a:off x="1289" y="582"/>
                  <a:ext cx="668" cy="668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13F71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6" name="Oval 12"/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13F71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7" name="Oval 13"/>
                <p:cNvSpPr>
                  <a:spLocks noChangeArrowheads="1"/>
                </p:cNvSpPr>
                <p:nvPr/>
              </p:nvSpPr>
              <p:spPr bwMode="gray">
                <a:xfrm>
                  <a:off x="1309" y="591"/>
                  <a:ext cx="634" cy="631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13F71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8" name="Oval 14"/>
                <p:cNvSpPr>
                  <a:spLocks noChangeArrowheads="1"/>
                </p:cNvSpPr>
                <p:nvPr/>
              </p:nvSpPr>
              <p:spPr bwMode="gray">
                <a:xfrm>
                  <a:off x="1312" y="597"/>
                  <a:ext cx="600" cy="589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13F71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9" name="Oval 15"/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13F71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sp>
            <p:nvSpPr>
              <p:cNvPr id="43" name="Text Box 16"/>
              <p:cNvSpPr txBox="1">
                <a:spLocks noChangeArrowheads="1"/>
              </p:cNvSpPr>
              <p:nvPr/>
            </p:nvSpPr>
            <p:spPr bwMode="gray">
              <a:xfrm>
                <a:off x="1276" y="1354"/>
                <a:ext cx="223" cy="288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1</a:t>
                </a:r>
                <a:endParaRPr kumimoji="0" lang="en-US" altLang="zh-TW" sz="18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4" name="Text Box 17"/>
              <p:cNvSpPr txBox="1">
                <a:spLocks noChangeArrowheads="1"/>
              </p:cNvSpPr>
              <p:nvPr/>
            </p:nvSpPr>
            <p:spPr bwMode="gray">
              <a:xfrm>
                <a:off x="670" y="2033"/>
                <a:ext cx="1415" cy="845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lvl="0">
                  <a:lnSpc>
                    <a:spcPts val="3000"/>
                  </a:lnSpc>
                </a:pPr>
                <a:r>
                  <a:rPr lang="en-US" altLang="zh-TW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1-1</a:t>
                </a: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淺談小說的類型</a:t>
                </a:r>
                <a:endPara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lvl="0">
                  <a:lnSpc>
                    <a:spcPts val="3000"/>
                  </a:lnSpc>
                </a:pPr>
                <a:r>
                  <a:rPr lang="en-US" altLang="zh-TW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1-2</a:t>
                </a: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怎麼讀小說</a:t>
                </a:r>
                <a:endPara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lvl="0">
                  <a:lnSpc>
                    <a:spcPts val="3000"/>
                  </a:lnSpc>
                </a:pPr>
                <a:r>
                  <a:rPr lang="en-US" altLang="zh-TW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1-3</a:t>
                </a: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找一找圖書館裡的兒童小說</a:t>
                </a:r>
                <a:endPara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9" name="AutoShape 7"/>
              <p:cNvSpPr>
                <a:spLocks noChangeArrowheads="1"/>
              </p:cNvSpPr>
              <p:nvPr/>
            </p:nvSpPr>
            <p:spPr bwMode="gray">
              <a:xfrm>
                <a:off x="654" y="1500"/>
                <a:ext cx="1411" cy="44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TW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TW" altLang="en-US" sz="3600" b="1" dirty="0">
                    <a:solidFill>
                      <a:srgbClr val="C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小說真精彩</a:t>
                </a:r>
                <a:endParaRPr kumimoji="0" lang="zh-TW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3419477" y="1679575"/>
              <a:ext cx="2427289" cy="4081463"/>
              <a:chOff x="2154" y="1296"/>
              <a:chExt cx="1529" cy="2571"/>
            </a:xfrm>
            <a:grpFill/>
          </p:grpSpPr>
          <p:sp>
            <p:nvSpPr>
              <p:cNvPr id="23" name="AutoShape 19"/>
              <p:cNvSpPr>
                <a:spLocks noChangeArrowheads="1"/>
              </p:cNvSpPr>
              <p:nvPr/>
            </p:nvSpPr>
            <p:spPr bwMode="gray">
              <a:xfrm>
                <a:off x="2208" y="1490"/>
                <a:ext cx="1363" cy="1800"/>
              </a:xfrm>
              <a:prstGeom prst="roundRect">
                <a:avLst>
                  <a:gd name="adj" fmla="val 17509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4" name="AutoShape 20"/>
              <p:cNvSpPr>
                <a:spLocks noChangeArrowheads="1"/>
              </p:cNvSpPr>
              <p:nvPr/>
            </p:nvSpPr>
            <p:spPr bwMode="gray">
              <a:xfrm>
                <a:off x="2154" y="1495"/>
                <a:ext cx="1475" cy="2372"/>
              </a:xfrm>
              <a:prstGeom prst="roundRect">
                <a:avLst>
                  <a:gd name="adj" fmla="val 16667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5" name="AutoShape 21"/>
              <p:cNvSpPr>
                <a:spLocks noChangeArrowheads="1"/>
              </p:cNvSpPr>
              <p:nvPr/>
            </p:nvSpPr>
            <p:spPr bwMode="gray">
              <a:xfrm>
                <a:off x="2240" y="2795"/>
                <a:ext cx="1304" cy="447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6" name="AutoShape 22"/>
              <p:cNvSpPr>
                <a:spLocks noChangeArrowheads="1"/>
              </p:cNvSpPr>
              <p:nvPr/>
            </p:nvSpPr>
            <p:spPr bwMode="gray">
              <a:xfrm>
                <a:off x="2242" y="1509"/>
                <a:ext cx="1304" cy="44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7" name="Oval 23"/>
              <p:cNvSpPr>
                <a:spLocks noChangeArrowheads="1"/>
              </p:cNvSpPr>
              <p:nvPr/>
            </p:nvSpPr>
            <p:spPr bwMode="gray">
              <a:xfrm>
                <a:off x="2677" y="1296"/>
                <a:ext cx="405" cy="405"/>
              </a:xfrm>
              <a:prstGeom prst="ellips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8" name="Oval 24"/>
              <p:cNvSpPr>
                <a:spLocks noChangeArrowheads="1"/>
              </p:cNvSpPr>
              <p:nvPr/>
            </p:nvSpPr>
            <p:spPr bwMode="gray">
              <a:xfrm>
                <a:off x="2681" y="1299"/>
                <a:ext cx="392" cy="392"/>
              </a:xfrm>
              <a:prstGeom prst="ellips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9" name="Oval 25"/>
              <p:cNvSpPr>
                <a:spLocks noChangeArrowheads="1"/>
              </p:cNvSpPr>
              <p:nvPr/>
            </p:nvSpPr>
            <p:spPr bwMode="gray">
              <a:xfrm>
                <a:off x="2686" y="1301"/>
                <a:ext cx="383" cy="383"/>
              </a:xfrm>
              <a:prstGeom prst="ellips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0" name="Oval 26"/>
              <p:cNvSpPr>
                <a:spLocks noChangeArrowheads="1"/>
              </p:cNvSpPr>
              <p:nvPr/>
            </p:nvSpPr>
            <p:spPr bwMode="gray">
              <a:xfrm>
                <a:off x="2690" y="1305"/>
                <a:ext cx="364" cy="357"/>
              </a:xfrm>
              <a:prstGeom prst="ellips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1" name="Oval 27"/>
              <p:cNvSpPr>
                <a:spLocks noChangeArrowheads="1"/>
              </p:cNvSpPr>
              <p:nvPr/>
            </p:nvSpPr>
            <p:spPr bwMode="gray">
              <a:xfrm>
                <a:off x="2712" y="1315"/>
                <a:ext cx="323" cy="290"/>
              </a:xfrm>
              <a:prstGeom prst="ellips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2" name="Text Box 28"/>
              <p:cNvSpPr txBox="1">
                <a:spLocks noChangeArrowheads="1"/>
              </p:cNvSpPr>
              <p:nvPr/>
            </p:nvSpPr>
            <p:spPr bwMode="gray">
              <a:xfrm>
                <a:off x="2764" y="1354"/>
                <a:ext cx="223" cy="288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2</a:t>
                </a:r>
                <a:endParaRPr kumimoji="0" lang="en-US" altLang="zh-TW" sz="18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3" name="Text Box 29"/>
              <p:cNvSpPr txBox="1">
                <a:spLocks noChangeArrowheads="1"/>
              </p:cNvSpPr>
              <p:nvPr/>
            </p:nvSpPr>
            <p:spPr bwMode="gray">
              <a:xfrm>
                <a:off x="2188" y="1925"/>
                <a:ext cx="1495" cy="18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lvl="0">
                  <a:lnSpc>
                    <a:spcPts val="3000"/>
                  </a:lnSpc>
                </a:pPr>
                <a:r>
                  <a:rPr lang="en-US" altLang="zh-TW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2-1 </a:t>
                </a: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認識中國四大名著</a:t>
                </a:r>
              </a:p>
              <a:p>
                <a:pPr lvl="0">
                  <a:lnSpc>
                    <a:spcPts val="3000"/>
                  </a:lnSpc>
                </a:pPr>
                <a:r>
                  <a:rPr lang="en-US" altLang="zh-TW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2-2</a:t>
                </a: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西遊記的真實性</a:t>
                </a:r>
                <a:endPara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lvl="0">
                  <a:lnSpc>
                    <a:spcPts val="3000"/>
                  </a:lnSpc>
                </a:pPr>
                <a:r>
                  <a:rPr lang="en-US" altLang="zh-TW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2-3</a:t>
                </a: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為什麼要讀西遊記</a:t>
                </a:r>
              </a:p>
              <a:p>
                <a:pPr lvl="0">
                  <a:lnSpc>
                    <a:spcPts val="3000"/>
                  </a:lnSpc>
                </a:pPr>
                <a:r>
                  <a:rPr lang="en-US" altLang="zh-TW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2-4</a:t>
                </a: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共讀西遊記</a:t>
                </a:r>
              </a:p>
              <a:p>
                <a:pPr lvl="0">
                  <a:lnSpc>
                    <a:spcPts val="3000"/>
                  </a:lnSpc>
                </a:pPr>
                <a:r>
                  <a:rPr lang="en-US" altLang="zh-TW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2-5</a:t>
                </a: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運用六何法剖析小說結構</a:t>
                </a:r>
                <a:endPara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lvl="0">
                  <a:lnSpc>
                    <a:spcPts val="3000"/>
                  </a:lnSpc>
                </a:pPr>
                <a:r>
                  <a:rPr lang="en-US" altLang="zh-TW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2-6</a:t>
                </a: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運用概念圖分析小說情節</a:t>
                </a:r>
                <a:endPara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lvl="0">
                  <a:lnSpc>
                    <a:spcPts val="3000"/>
                  </a:lnSpc>
                </a:pPr>
                <a:r>
                  <a:rPr lang="en-US" altLang="zh-TW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2-7</a:t>
                </a: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文本評析與延伸閱讀</a:t>
                </a:r>
                <a:endPara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8" name="Group 32"/>
            <p:cNvGrpSpPr>
              <a:grpSpLocks/>
            </p:cNvGrpSpPr>
            <p:nvPr/>
          </p:nvGrpSpPr>
          <p:grpSpPr bwMode="auto">
            <a:xfrm>
              <a:off x="5867400" y="1679575"/>
              <a:ext cx="2236788" cy="3679825"/>
              <a:chOff x="3696" y="1296"/>
              <a:chExt cx="1409" cy="2318"/>
            </a:xfrm>
            <a:grpFill/>
          </p:grpSpPr>
          <p:sp>
            <p:nvSpPr>
              <p:cNvPr id="9" name="AutoShape 33"/>
              <p:cNvSpPr>
                <a:spLocks noChangeArrowheads="1"/>
              </p:cNvSpPr>
              <p:nvPr/>
            </p:nvSpPr>
            <p:spPr bwMode="gray">
              <a:xfrm>
                <a:off x="3696" y="1490"/>
                <a:ext cx="1363" cy="1800"/>
              </a:xfrm>
              <a:prstGeom prst="roundRect">
                <a:avLst>
                  <a:gd name="adj" fmla="val 17509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0" name="AutoShape 34"/>
              <p:cNvSpPr>
                <a:spLocks noChangeArrowheads="1"/>
              </p:cNvSpPr>
              <p:nvPr/>
            </p:nvSpPr>
            <p:spPr bwMode="gray">
              <a:xfrm>
                <a:off x="3717" y="1495"/>
                <a:ext cx="1388" cy="2119"/>
              </a:xfrm>
              <a:prstGeom prst="roundRect">
                <a:avLst>
                  <a:gd name="adj" fmla="val 16667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2" name="AutoShape 36"/>
              <p:cNvSpPr>
                <a:spLocks noChangeArrowheads="1"/>
              </p:cNvSpPr>
              <p:nvPr/>
            </p:nvSpPr>
            <p:spPr bwMode="gray">
              <a:xfrm>
                <a:off x="3728" y="1509"/>
                <a:ext cx="1304" cy="44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grpSp>
            <p:nvGrpSpPr>
              <p:cNvPr id="13" name="Group 37"/>
              <p:cNvGrpSpPr>
                <a:grpSpLocks/>
              </p:cNvGrpSpPr>
              <p:nvPr/>
            </p:nvGrpSpPr>
            <p:grpSpPr bwMode="auto">
              <a:xfrm>
                <a:off x="4165" y="1296"/>
                <a:ext cx="405" cy="405"/>
                <a:chOff x="1289" y="582"/>
                <a:chExt cx="668" cy="668"/>
              </a:xfrm>
              <a:grpFill/>
            </p:grpSpPr>
            <p:sp>
              <p:nvSpPr>
                <p:cNvPr id="18" name="Oval 38"/>
                <p:cNvSpPr>
                  <a:spLocks noChangeArrowheads="1"/>
                </p:cNvSpPr>
                <p:nvPr/>
              </p:nvSpPr>
              <p:spPr bwMode="gray">
                <a:xfrm>
                  <a:off x="1289" y="582"/>
                  <a:ext cx="668" cy="668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13F71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19" name="Oval 39"/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13F71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0" name="Oval 40"/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13F71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1" name="Oval 41"/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13F71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2" name="Oval 42"/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13F71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sp>
            <p:nvSpPr>
              <p:cNvPr id="14" name="Text Box 43"/>
              <p:cNvSpPr txBox="1">
                <a:spLocks noChangeArrowheads="1"/>
              </p:cNvSpPr>
              <p:nvPr/>
            </p:nvSpPr>
            <p:spPr bwMode="gray">
              <a:xfrm>
                <a:off x="4252" y="1354"/>
                <a:ext cx="223" cy="288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3</a:t>
                </a:r>
                <a:endParaRPr kumimoji="0" lang="en-US" altLang="zh-TW" sz="18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5" name="Text Box 44"/>
              <p:cNvSpPr txBox="1">
                <a:spLocks noChangeArrowheads="1"/>
              </p:cNvSpPr>
              <p:nvPr/>
            </p:nvSpPr>
            <p:spPr bwMode="gray">
              <a:xfrm>
                <a:off x="3765" y="1995"/>
                <a:ext cx="1328" cy="437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R="0" lvl="0" fontAlgn="base">
                  <a:lnSpc>
                    <a:spcPts val="3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r>
                  <a:rPr lang="en-US" altLang="zh-TW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3-1</a:t>
                </a: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神奇寶物大拍賣</a:t>
                </a:r>
                <a:endPara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R="0" lvl="0" fontAlgn="base">
                  <a:lnSpc>
                    <a:spcPts val="3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r>
                  <a:rPr lang="en-US" altLang="zh-TW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3-2</a:t>
                </a: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西遊人物履歷表</a:t>
                </a:r>
                <a:endPara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sp>
        <p:nvSpPr>
          <p:cNvPr id="50" name="矩形 49"/>
          <p:cNvSpPr/>
          <p:nvPr/>
        </p:nvSpPr>
        <p:spPr>
          <a:xfrm>
            <a:off x="3367440" y="1993544"/>
            <a:ext cx="2672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經典西遊記</a:t>
            </a:r>
          </a:p>
        </p:txBody>
      </p:sp>
      <p:sp>
        <p:nvSpPr>
          <p:cNvPr id="51" name="矩形 50"/>
          <p:cNvSpPr/>
          <p:nvPr/>
        </p:nvSpPr>
        <p:spPr>
          <a:xfrm>
            <a:off x="6402686" y="2053251"/>
            <a:ext cx="2519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奇想西遊趣</a:t>
            </a:r>
          </a:p>
        </p:txBody>
      </p:sp>
    </p:spTree>
    <p:extLst>
      <p:ext uri="{BB962C8B-B14F-4D97-AF65-F5344CB8AC3E}">
        <p14:creationId xmlns:p14="http://schemas.microsoft.com/office/powerpoint/2010/main" val="2479412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8</a:t>
            </a:fld>
            <a:endParaRPr lang="zh-TW" altLang="en-US" dirty="0"/>
          </a:p>
        </p:txBody>
      </p:sp>
      <p:sp>
        <p:nvSpPr>
          <p:cNvPr id="4" name="標題 7"/>
          <p:cNvSpPr txBox="1">
            <a:spLocks/>
          </p:cNvSpPr>
          <p:nvPr/>
        </p:nvSpPr>
        <p:spPr>
          <a:xfrm>
            <a:off x="836634" y="177435"/>
            <a:ext cx="6739241" cy="8066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7030A0"/>
                </a:solidFill>
              </a:rPr>
              <a:t>活動一：小說真精彩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250630" y="1338035"/>
            <a:ext cx="6881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1-1</a:t>
            </a: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淺談小說的類型</a:t>
            </a: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DD53C8C1-2DD3-42AB-BBBB-509BEBBC81EA}"/>
              </a:ext>
            </a:extLst>
          </p:cNvPr>
          <p:cNvGrpSpPr/>
          <p:nvPr/>
        </p:nvGrpSpPr>
        <p:grpSpPr>
          <a:xfrm>
            <a:off x="250630" y="2045921"/>
            <a:ext cx="8712012" cy="4251114"/>
            <a:chOff x="1176341" y="1679575"/>
            <a:chExt cx="6891334" cy="3541714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12" name="Group 3">
              <a:extLst>
                <a:ext uri="{FF2B5EF4-FFF2-40B4-BE49-F238E27FC236}">
                  <a16:creationId xmlns:a16="http://schemas.microsoft.com/office/drawing/2014/main" id="{4014D06D-6DA9-44FE-962C-9CA94016C9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76341" y="1679575"/>
              <a:ext cx="2233616" cy="3541714"/>
              <a:chOff x="741" y="1296"/>
              <a:chExt cx="1407" cy="2231"/>
            </a:xfrm>
            <a:grpFill/>
          </p:grpSpPr>
          <p:sp>
            <p:nvSpPr>
              <p:cNvPr id="43" name="AutoShape 5">
                <a:extLst>
                  <a:ext uri="{FF2B5EF4-FFF2-40B4-BE49-F238E27FC236}">
                    <a16:creationId xmlns:a16="http://schemas.microsoft.com/office/drawing/2014/main" id="{B42A93C4-EBB5-4186-BDB6-5239866EF1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41" y="1495"/>
                <a:ext cx="1407" cy="2030"/>
              </a:xfrm>
              <a:prstGeom prst="roundRect">
                <a:avLst>
                  <a:gd name="adj" fmla="val 16667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grpSp>
            <p:nvGrpSpPr>
              <p:cNvPr id="48" name="Group 10">
                <a:extLst>
                  <a:ext uri="{FF2B5EF4-FFF2-40B4-BE49-F238E27FC236}">
                    <a16:creationId xmlns:a16="http://schemas.microsoft.com/office/drawing/2014/main" id="{480EB8FD-E903-464B-9ADE-D7FEB20085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6" y="1296"/>
                <a:ext cx="403" cy="405"/>
                <a:chOff x="1289" y="582"/>
                <a:chExt cx="668" cy="668"/>
              </a:xfrm>
              <a:grpFill/>
            </p:grpSpPr>
            <p:sp>
              <p:nvSpPr>
                <p:cNvPr id="51" name="Oval 11">
                  <a:extLst>
                    <a:ext uri="{FF2B5EF4-FFF2-40B4-BE49-F238E27FC236}">
                      <a16:creationId xmlns:a16="http://schemas.microsoft.com/office/drawing/2014/main" id="{E2774A89-0130-48E3-A1B9-51282385C7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2"/>
                  <a:ext cx="668" cy="668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13F71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2" name="Oval 12">
                  <a:extLst>
                    <a:ext uri="{FF2B5EF4-FFF2-40B4-BE49-F238E27FC236}">
                      <a16:creationId xmlns:a16="http://schemas.microsoft.com/office/drawing/2014/main" id="{BD39A247-EFEC-442B-8494-198375974C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13F71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3" name="Oval 13">
                  <a:extLst>
                    <a:ext uri="{FF2B5EF4-FFF2-40B4-BE49-F238E27FC236}">
                      <a16:creationId xmlns:a16="http://schemas.microsoft.com/office/drawing/2014/main" id="{2145C014-1892-49FF-B490-B53B76AA79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9" y="591"/>
                  <a:ext cx="634" cy="631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13F71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4" name="Oval 14">
                  <a:extLst>
                    <a:ext uri="{FF2B5EF4-FFF2-40B4-BE49-F238E27FC236}">
                      <a16:creationId xmlns:a16="http://schemas.microsoft.com/office/drawing/2014/main" id="{A6B92EA0-3237-433D-8C24-08D2E6D519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13F71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5" name="Oval 15">
                  <a:extLst>
                    <a:ext uri="{FF2B5EF4-FFF2-40B4-BE49-F238E27FC236}">
                      <a16:creationId xmlns:a16="http://schemas.microsoft.com/office/drawing/2014/main" id="{02544B86-41A4-43CC-945F-21BFC9BF64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13F71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sp>
            <p:nvSpPr>
              <p:cNvPr id="49" name="Text Box 16">
                <a:extLst>
                  <a:ext uri="{FF2B5EF4-FFF2-40B4-BE49-F238E27FC236}">
                    <a16:creationId xmlns:a16="http://schemas.microsoft.com/office/drawing/2014/main" id="{B77D5E53-9C17-465F-85B7-DD726A6B535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276" y="1354"/>
                <a:ext cx="223" cy="288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1</a:t>
                </a:r>
                <a:endParaRPr kumimoji="0" lang="en-US" altLang="zh-TW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0" name="Text Box 17">
                <a:extLst>
                  <a:ext uri="{FF2B5EF4-FFF2-40B4-BE49-F238E27FC236}">
                    <a16:creationId xmlns:a16="http://schemas.microsoft.com/office/drawing/2014/main" id="{03D7B3CC-DFCC-4187-A382-28AB639215B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809" y="1661"/>
                <a:ext cx="1322" cy="1866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lvl="0">
                  <a:lnSpc>
                    <a:spcPts val="3000"/>
                  </a:lnSpc>
                </a:pPr>
                <a:r>
                  <a:rPr lang="zh-TW" altLang="en-US" sz="3600" b="1" dirty="0">
                    <a:solidFill>
                      <a:srgbClr val="C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以題材分類</a:t>
                </a:r>
                <a:endParaRPr lang="en-US" altLang="zh-TW" sz="36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180000" lvl="0" indent="-18000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25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歷史</a:t>
                </a:r>
                <a:r>
                  <a:rPr lang="en-US" altLang="zh-TW" sz="25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/</a:t>
                </a:r>
                <a:r>
                  <a:rPr lang="zh-TW" altLang="en-US" sz="25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武俠小說</a:t>
                </a:r>
              </a:p>
              <a:p>
                <a:pPr marL="180000" lvl="0" indent="-18000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25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偵探</a:t>
                </a:r>
                <a:r>
                  <a:rPr lang="en-US" altLang="zh-TW" sz="25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/</a:t>
                </a:r>
                <a:r>
                  <a:rPr lang="zh-TW" altLang="en-US" sz="25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推理小說</a:t>
                </a:r>
                <a:endParaRPr lang="en-US" altLang="zh-TW" sz="25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180000" lvl="0" indent="-18000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25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科幻</a:t>
                </a:r>
                <a:r>
                  <a:rPr lang="en-US" altLang="zh-TW" sz="25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/</a:t>
                </a:r>
                <a:r>
                  <a:rPr lang="zh-TW" altLang="en-US" sz="25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奇幻小說</a:t>
                </a:r>
                <a:endParaRPr lang="en-US" altLang="zh-TW" sz="25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180000" indent="-18000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25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校園</a:t>
                </a:r>
                <a:r>
                  <a:rPr lang="en-US" altLang="zh-TW" sz="25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/</a:t>
                </a:r>
                <a:r>
                  <a:rPr lang="zh-TW" altLang="en-US" sz="25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成長小說</a:t>
                </a:r>
              </a:p>
              <a:p>
                <a:pPr marL="180000" indent="-18000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25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冒險</a:t>
                </a:r>
                <a:r>
                  <a:rPr lang="en-US" altLang="zh-TW" sz="25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/</a:t>
                </a:r>
                <a:r>
                  <a:rPr lang="zh-TW" altLang="en-US" sz="25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恐怖小說</a:t>
                </a:r>
                <a:endParaRPr lang="en-US" altLang="zh-TW" sz="25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180000" indent="-18000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25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電影小說</a:t>
                </a:r>
                <a:endParaRPr lang="en-US" altLang="zh-TW" sz="25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180000" indent="-18000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25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言情小說</a:t>
                </a:r>
                <a:endParaRPr lang="en-US" altLang="zh-TW" sz="25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180000" lvl="0" indent="-18000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25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動物小說</a:t>
                </a:r>
                <a:endParaRPr lang="en-US" altLang="zh-TW" sz="25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13" name="Group 18">
              <a:extLst>
                <a:ext uri="{FF2B5EF4-FFF2-40B4-BE49-F238E27FC236}">
                  <a16:creationId xmlns:a16="http://schemas.microsoft.com/office/drawing/2014/main" id="{6469D94B-9C0E-487B-8902-A3EBCF08FE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17900" y="1679575"/>
              <a:ext cx="2233613" cy="3538538"/>
              <a:chOff x="2216" y="1296"/>
              <a:chExt cx="1407" cy="2229"/>
            </a:xfrm>
            <a:grpFill/>
          </p:grpSpPr>
          <p:sp>
            <p:nvSpPr>
              <p:cNvPr id="30" name="AutoShape 20">
                <a:extLst>
                  <a:ext uri="{FF2B5EF4-FFF2-40B4-BE49-F238E27FC236}">
                    <a16:creationId xmlns:a16="http://schemas.microsoft.com/office/drawing/2014/main" id="{A37C1877-A1D2-4890-8BB1-5557426BD60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16" y="1495"/>
                <a:ext cx="1407" cy="2030"/>
              </a:xfrm>
              <a:prstGeom prst="roundRect">
                <a:avLst>
                  <a:gd name="adj" fmla="val 16667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3" name="Oval 23">
                <a:extLst>
                  <a:ext uri="{FF2B5EF4-FFF2-40B4-BE49-F238E27FC236}">
                    <a16:creationId xmlns:a16="http://schemas.microsoft.com/office/drawing/2014/main" id="{099D0409-471F-4D65-81FC-70C5669D325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677" y="1296"/>
                <a:ext cx="405" cy="405"/>
              </a:xfrm>
              <a:prstGeom prst="ellips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4" name="Oval 24">
                <a:extLst>
                  <a:ext uri="{FF2B5EF4-FFF2-40B4-BE49-F238E27FC236}">
                    <a16:creationId xmlns:a16="http://schemas.microsoft.com/office/drawing/2014/main" id="{C4D3C15E-AD8F-47C7-8EC1-EF49ABB4E0C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681" y="1299"/>
                <a:ext cx="392" cy="392"/>
              </a:xfrm>
              <a:prstGeom prst="ellips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5" name="Oval 25">
                <a:extLst>
                  <a:ext uri="{FF2B5EF4-FFF2-40B4-BE49-F238E27FC236}">
                    <a16:creationId xmlns:a16="http://schemas.microsoft.com/office/drawing/2014/main" id="{EF3946AF-3F83-4F41-9A02-99171318396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686" y="1301"/>
                <a:ext cx="383" cy="383"/>
              </a:xfrm>
              <a:prstGeom prst="ellips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6" name="Oval 26">
                <a:extLst>
                  <a:ext uri="{FF2B5EF4-FFF2-40B4-BE49-F238E27FC236}">
                    <a16:creationId xmlns:a16="http://schemas.microsoft.com/office/drawing/2014/main" id="{864116DC-BDDA-45C4-99C6-5AAF2862B85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690" y="1305"/>
                <a:ext cx="364" cy="357"/>
              </a:xfrm>
              <a:prstGeom prst="ellips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7" name="Oval 27">
                <a:extLst>
                  <a:ext uri="{FF2B5EF4-FFF2-40B4-BE49-F238E27FC236}">
                    <a16:creationId xmlns:a16="http://schemas.microsoft.com/office/drawing/2014/main" id="{B9F58296-0EB1-4848-8DE6-CBA3F0A73D2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712" y="1315"/>
                <a:ext cx="323" cy="290"/>
              </a:xfrm>
              <a:prstGeom prst="ellips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8" name="Text Box 28">
                <a:extLst>
                  <a:ext uri="{FF2B5EF4-FFF2-40B4-BE49-F238E27FC236}">
                    <a16:creationId xmlns:a16="http://schemas.microsoft.com/office/drawing/2014/main" id="{DDCCDA06-36B4-481D-889A-B29CE9FD4F6D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64" y="1354"/>
                <a:ext cx="223" cy="288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2</a:t>
                </a:r>
                <a:endParaRPr kumimoji="0" lang="en-US" altLang="zh-TW" sz="18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8B03BB34-FAFD-45C7-8297-80CC79C3350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282" y="1671"/>
                <a:ext cx="1276" cy="661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lvl="0">
                  <a:lnSpc>
                    <a:spcPts val="3000"/>
                  </a:lnSpc>
                </a:pPr>
                <a:r>
                  <a:rPr lang="zh-TW" altLang="en-US" sz="3600" b="1" dirty="0">
                    <a:solidFill>
                      <a:srgbClr val="C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以時代分類</a:t>
                </a:r>
                <a:endParaRPr lang="en-US" altLang="zh-TW" sz="36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180000" indent="-18000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25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古典小說</a:t>
                </a:r>
              </a:p>
              <a:p>
                <a:pPr marL="180000" indent="-18000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25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現代小說</a:t>
                </a:r>
              </a:p>
            </p:txBody>
          </p:sp>
        </p:grpSp>
        <p:grpSp>
          <p:nvGrpSpPr>
            <p:cNvPr id="14" name="Group 32">
              <a:extLst>
                <a:ext uri="{FF2B5EF4-FFF2-40B4-BE49-F238E27FC236}">
                  <a16:creationId xmlns:a16="http://schemas.microsoft.com/office/drawing/2014/main" id="{22D85CDD-3C4B-411C-B3D9-C25CF98D8F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72162" y="1679575"/>
              <a:ext cx="2195513" cy="3538538"/>
              <a:chOff x="3699" y="1296"/>
              <a:chExt cx="1383" cy="2229"/>
            </a:xfrm>
            <a:grpFill/>
          </p:grpSpPr>
          <p:sp>
            <p:nvSpPr>
              <p:cNvPr id="16" name="AutoShape 34">
                <a:extLst>
                  <a:ext uri="{FF2B5EF4-FFF2-40B4-BE49-F238E27FC236}">
                    <a16:creationId xmlns:a16="http://schemas.microsoft.com/office/drawing/2014/main" id="{28434684-F682-4247-8979-BD72CABD9E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699" y="1498"/>
                <a:ext cx="1383" cy="2027"/>
              </a:xfrm>
              <a:prstGeom prst="roundRect">
                <a:avLst>
                  <a:gd name="adj" fmla="val 16667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grpSp>
            <p:nvGrpSpPr>
              <p:cNvPr id="19" name="Group 37">
                <a:extLst>
                  <a:ext uri="{FF2B5EF4-FFF2-40B4-BE49-F238E27FC236}">
                    <a16:creationId xmlns:a16="http://schemas.microsoft.com/office/drawing/2014/main" id="{0A164BBE-4D72-4FBE-9C21-ACE02262D0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65" y="1296"/>
                <a:ext cx="405" cy="405"/>
                <a:chOff x="1289" y="582"/>
                <a:chExt cx="668" cy="668"/>
              </a:xfrm>
              <a:grpFill/>
            </p:grpSpPr>
            <p:sp>
              <p:nvSpPr>
                <p:cNvPr id="24" name="Oval 38">
                  <a:extLst>
                    <a:ext uri="{FF2B5EF4-FFF2-40B4-BE49-F238E27FC236}">
                      <a16:creationId xmlns:a16="http://schemas.microsoft.com/office/drawing/2014/main" id="{B9C34D4C-3AE4-42E7-AEEA-A7AF13FD7F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2"/>
                  <a:ext cx="668" cy="668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13F71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5" name="Oval 39">
                  <a:extLst>
                    <a:ext uri="{FF2B5EF4-FFF2-40B4-BE49-F238E27FC236}">
                      <a16:creationId xmlns:a16="http://schemas.microsoft.com/office/drawing/2014/main" id="{6E17C703-7423-4EB4-A767-8D06A2F8E6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13F71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6" name="Oval 40">
                  <a:extLst>
                    <a:ext uri="{FF2B5EF4-FFF2-40B4-BE49-F238E27FC236}">
                      <a16:creationId xmlns:a16="http://schemas.microsoft.com/office/drawing/2014/main" id="{AB2DFF3B-ACA7-4B0F-A025-9247091AF7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13F71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7" name="Oval 41">
                  <a:extLst>
                    <a:ext uri="{FF2B5EF4-FFF2-40B4-BE49-F238E27FC236}">
                      <a16:creationId xmlns:a16="http://schemas.microsoft.com/office/drawing/2014/main" id="{97161826-1DB8-422E-A84C-8C4DEBD259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13F71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28" name="Oval 42">
                  <a:extLst>
                    <a:ext uri="{FF2B5EF4-FFF2-40B4-BE49-F238E27FC236}">
                      <a16:creationId xmlns:a16="http://schemas.microsoft.com/office/drawing/2014/main" id="{96D8047C-7C65-41B6-9C08-00EDF511AC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13F71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sp>
            <p:nvSpPr>
              <p:cNvPr id="20" name="Text Box 43">
                <a:extLst>
                  <a:ext uri="{FF2B5EF4-FFF2-40B4-BE49-F238E27FC236}">
                    <a16:creationId xmlns:a16="http://schemas.microsoft.com/office/drawing/2014/main" id="{DE6BD397-49CC-4CD9-A045-973762CBA2A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4252" y="1354"/>
                <a:ext cx="223" cy="288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3</a:t>
                </a:r>
                <a:endParaRPr kumimoji="0" lang="en-US" altLang="zh-TW" sz="1800" b="0" i="0" u="none" strike="noStrike" kern="0" cap="none" spc="0" normalizeH="0" baseline="0" noProof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1" name="Text Box 44">
                <a:extLst>
                  <a:ext uri="{FF2B5EF4-FFF2-40B4-BE49-F238E27FC236}">
                    <a16:creationId xmlns:a16="http://schemas.microsoft.com/office/drawing/2014/main" id="{66B6C2C8-AD7F-4DCC-B2F3-E3F8EEC0FEAD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784" y="1635"/>
                <a:ext cx="1296" cy="1253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R="0" lvl="0" fontAlgn="base">
                  <a:lnSpc>
                    <a:spcPts val="3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r>
                  <a:rPr lang="zh-TW" altLang="en-US" sz="3600" b="1" dirty="0">
                    <a:solidFill>
                      <a:srgbClr val="C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以篇幅分類</a:t>
                </a:r>
                <a:endParaRPr lang="en-US" altLang="zh-TW" sz="36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180000" marR="0" lvl="0" indent="-180000" fontAlgn="base">
                  <a:lnSpc>
                    <a:spcPts val="3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zh-TW" altLang="en-US" sz="25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長篇小說</a:t>
                </a:r>
              </a:p>
              <a:p>
                <a:pPr marL="180000" marR="0" lvl="0" indent="-180000" fontAlgn="base">
                  <a:lnSpc>
                    <a:spcPts val="3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zh-TW" altLang="en-US" sz="25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中篇小說</a:t>
                </a:r>
                <a:endParaRPr lang="en-US" altLang="zh-TW" sz="25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180000" marR="0" lvl="0" indent="-180000" fontAlgn="base">
                  <a:lnSpc>
                    <a:spcPts val="3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zh-TW" altLang="en-US" sz="25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短篇小說</a:t>
                </a:r>
              </a:p>
              <a:p>
                <a:pPr marL="180000" marR="0" lvl="0" indent="-180000" fontAlgn="base">
                  <a:lnSpc>
                    <a:spcPts val="3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zh-TW" altLang="en-US" sz="25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極短篇小說</a:t>
                </a:r>
              </a:p>
              <a:p>
                <a:pPr marL="180000" marR="0" lvl="0" indent="-180000" fontAlgn="base">
                  <a:lnSpc>
                    <a:spcPts val="3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91584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9</a:t>
            </a:fld>
            <a:endParaRPr lang="zh-TW" altLang="en-US" dirty="0"/>
          </a:p>
        </p:txBody>
      </p:sp>
      <p:sp>
        <p:nvSpPr>
          <p:cNvPr id="4" name="標題 7"/>
          <p:cNvSpPr txBox="1">
            <a:spLocks/>
          </p:cNvSpPr>
          <p:nvPr/>
        </p:nvSpPr>
        <p:spPr>
          <a:xfrm>
            <a:off x="843779" y="269256"/>
            <a:ext cx="6739241" cy="8066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7030A0"/>
                </a:solidFill>
              </a:rPr>
              <a:t>活動一：小說真精彩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250629" y="1146753"/>
            <a:ext cx="8797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1-2</a:t>
            </a: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怎麼讀小說</a:t>
            </a:r>
          </a:p>
        </p:txBody>
      </p:sp>
      <p:sp>
        <p:nvSpPr>
          <p:cNvPr id="42" name="文字方塊 41"/>
          <p:cNvSpPr txBox="1"/>
          <p:nvPr/>
        </p:nvSpPr>
        <p:spPr>
          <a:xfrm>
            <a:off x="2805952" y="6380995"/>
            <a:ext cx="63380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參考書目：王淑芬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(2019)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少年小說怎麼讀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?》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。臺北：親子天下。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8AFD5A12-7D21-4C16-842F-53675371C9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5559018"/>
              </p:ext>
            </p:extLst>
          </p:nvPr>
        </p:nvGraphicFramePr>
        <p:xfrm>
          <a:off x="573716" y="1996319"/>
          <a:ext cx="834616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FE49B2CA-7340-4873-9D37-65C131AD6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6" t="3926" r="14306" b="6394"/>
          <a:stretch/>
        </p:blipFill>
        <p:spPr bwMode="auto">
          <a:xfrm>
            <a:off x="6664394" y="73400"/>
            <a:ext cx="2182089" cy="268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226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1171</TotalTime>
  <Words>1606</Words>
  <Application>Microsoft Office PowerPoint</Application>
  <PresentationFormat>如螢幕大小 (4:3)</PresentationFormat>
  <Paragraphs>268</Paragraphs>
  <Slides>33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41" baseType="lpstr">
      <vt:lpstr>Microsoft JhengHei UI</vt:lpstr>
      <vt:lpstr>細明體</vt:lpstr>
      <vt:lpstr>微軟正黑體</vt:lpstr>
      <vt:lpstr>標楷體</vt:lpstr>
      <vt:lpstr>Arial</vt:lpstr>
      <vt:lpstr>Calibri</vt:lpstr>
      <vt:lpstr>Wingdings</vt:lpstr>
      <vt:lpstr>Office 佈景主題</vt:lpstr>
      <vt:lpstr>閱3-1 兒童小說真精彩</vt:lpstr>
      <vt:lpstr>國小圖書資訊利用教育課程綱要及教案設計小組</vt:lpstr>
      <vt:lpstr>大綱</vt:lpstr>
      <vt:lpstr>教學內容</vt:lpstr>
      <vt:lpstr>學習目標</vt:lpstr>
      <vt:lpstr>教學目標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找一本自己喜歡的兒童小說 坐下來閱讀吧！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 找找看 圖書館裡有不同版本的西遊記 或改編自西遊記的文學作品 坐下來閱讀吧！</vt:lpstr>
      <vt:lpstr>PowerPoint 簡報</vt:lpstr>
      <vt:lpstr>PowerPoint 簡報</vt:lpstr>
      <vt:lpstr>PowerPoint 簡報</vt:lpstr>
      <vt:lpstr>PowerPoint 簡報</vt:lpstr>
      <vt:lpstr> 西遊寶物拍賣大會</vt:lpstr>
      <vt:lpstr>PowerPoint 簡報</vt:lpstr>
      <vt:lpstr>PowerPoint 簡報</vt:lpstr>
      <vt:lpstr>PowerPoint 簡報</vt:lpstr>
      <vt:lpstr> 西遊人物求職面試大會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Maggie Chen</dc:creator>
  <cp:lastModifiedBy>vicky</cp:lastModifiedBy>
  <cp:revision>101</cp:revision>
  <dcterms:created xsi:type="dcterms:W3CDTF">2019-05-02T08:58:38Z</dcterms:created>
  <dcterms:modified xsi:type="dcterms:W3CDTF">2021-11-19T04:36:48Z</dcterms:modified>
</cp:coreProperties>
</file>