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62" r:id="rId2"/>
    <p:sldId id="263" r:id="rId3"/>
    <p:sldId id="264" r:id="rId4"/>
    <p:sldId id="265" r:id="rId5"/>
    <p:sldId id="266" r:id="rId6"/>
    <p:sldId id="267" r:id="rId7"/>
    <p:sldId id="284" r:id="rId8"/>
    <p:sldId id="305" r:id="rId9"/>
    <p:sldId id="306" r:id="rId10"/>
    <p:sldId id="307" r:id="rId11"/>
    <p:sldId id="308" r:id="rId12"/>
    <p:sldId id="309" r:id="rId13"/>
    <p:sldId id="270" r:id="rId14"/>
    <p:sldId id="304" r:id="rId15"/>
    <p:sldId id="285" r:id="rId16"/>
    <p:sldId id="272" r:id="rId17"/>
    <p:sldId id="299" r:id="rId18"/>
    <p:sldId id="301" r:id="rId19"/>
    <p:sldId id="296" r:id="rId20"/>
    <p:sldId id="300" r:id="rId21"/>
    <p:sldId id="302" r:id="rId22"/>
    <p:sldId id="320" r:id="rId23"/>
    <p:sldId id="298" r:id="rId24"/>
    <p:sldId id="329" r:id="rId25"/>
    <p:sldId id="322" r:id="rId26"/>
    <p:sldId id="324" r:id="rId27"/>
    <p:sldId id="313" r:id="rId28"/>
    <p:sldId id="330" r:id="rId29"/>
    <p:sldId id="325" r:id="rId30"/>
    <p:sldId id="327" r:id="rId31"/>
    <p:sldId id="317" r:id="rId32"/>
    <p:sldId id="318" r:id="rId33"/>
    <p:sldId id="328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6C664"/>
    <a:srgbClr val="A3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9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68"/>
    </p:cViewPr>
  </p:sorter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95395-7509-4D08-BCF5-21100D6C7B17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698274C-237B-469E-A754-559B29F026E1}">
      <dgm:prSet phldrT="[文字]" custT="1"/>
      <dgm:spPr/>
      <dgm:t>
        <a:bodyPr/>
        <a:lstStyle/>
        <a:p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從小說的</a:t>
          </a:r>
          <a:r>
            <a: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形式</a:t>
          </a:r>
          <a:r>
            <a:rPr lang="zh-TW" altLang="en-US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著手</a:t>
          </a:r>
        </a:p>
      </dgm:t>
    </dgm:pt>
    <dgm:pt modelId="{CBA34079-330A-4775-B8FA-886F86B1AB15}" type="parTrans" cxnId="{0275CAF8-4AC3-4E3B-963E-7C58A21C3556}">
      <dgm:prSet/>
      <dgm:spPr/>
      <dgm:t>
        <a:bodyPr/>
        <a:lstStyle/>
        <a:p>
          <a:endParaRPr lang="zh-TW" altLang="en-US"/>
        </a:p>
      </dgm:t>
    </dgm:pt>
    <dgm:pt modelId="{743D7A1F-0B50-4746-8FF1-A9D5F24D91E2}" type="sibTrans" cxnId="{0275CAF8-4AC3-4E3B-963E-7C58A21C3556}">
      <dgm:prSet/>
      <dgm:spPr/>
      <dgm:t>
        <a:bodyPr/>
        <a:lstStyle/>
        <a:p>
          <a:endParaRPr lang="zh-TW" altLang="en-US"/>
        </a:p>
      </dgm:t>
    </dgm:pt>
    <dgm:pt modelId="{C47C5282-031E-480C-945A-C03A56983E9E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伏筆</a:t>
          </a:r>
        </a:p>
      </dgm:t>
    </dgm:pt>
    <dgm:pt modelId="{69DE233B-C877-4B6D-A10E-185E10DB9A1E}" type="parTrans" cxnId="{AE9571DC-1BA9-492C-9385-093703CF6BD9}">
      <dgm:prSet/>
      <dgm:spPr/>
      <dgm:t>
        <a:bodyPr/>
        <a:lstStyle/>
        <a:p>
          <a:endParaRPr lang="zh-TW" altLang="en-US"/>
        </a:p>
      </dgm:t>
    </dgm:pt>
    <dgm:pt modelId="{C310E982-3A56-4EA4-B19A-F6BF94E707F9}" type="sibTrans" cxnId="{AE9571DC-1BA9-492C-9385-093703CF6BD9}">
      <dgm:prSet/>
      <dgm:spPr/>
      <dgm:t>
        <a:bodyPr/>
        <a:lstStyle/>
        <a:p>
          <a:endParaRPr lang="zh-TW" altLang="en-US"/>
        </a:p>
      </dgm:t>
    </dgm:pt>
    <dgm:pt modelId="{D593D8A4-F671-442F-8A1F-74841F3C84D0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原型典故互文象徵</a:t>
          </a:r>
        </a:p>
      </dgm:t>
    </dgm:pt>
    <dgm:pt modelId="{04833CBD-2AED-4EF4-B900-12BF352A097D}" type="parTrans" cxnId="{5049B7A4-4A4D-48FB-A3C3-E1821189168F}">
      <dgm:prSet/>
      <dgm:spPr/>
      <dgm:t>
        <a:bodyPr/>
        <a:lstStyle/>
        <a:p>
          <a:endParaRPr lang="zh-TW" altLang="en-US"/>
        </a:p>
      </dgm:t>
    </dgm:pt>
    <dgm:pt modelId="{5FDA7344-539D-4D4B-BB54-FB31448C61DB}" type="sibTrans" cxnId="{5049B7A4-4A4D-48FB-A3C3-E1821189168F}">
      <dgm:prSet/>
      <dgm:spPr/>
      <dgm:t>
        <a:bodyPr/>
        <a:lstStyle/>
        <a:p>
          <a:endParaRPr lang="zh-TW" altLang="en-US"/>
        </a:p>
      </dgm:t>
    </dgm:pt>
    <dgm:pt modelId="{62876C51-34F9-4875-9811-AA634C524718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敘事觀點</a:t>
          </a:r>
        </a:p>
      </dgm:t>
    </dgm:pt>
    <dgm:pt modelId="{3A0C4070-E15E-466B-B653-94BBAF0B31F2}" type="parTrans" cxnId="{71C40E06-0F6B-4712-B6A9-C651D3D3EC56}">
      <dgm:prSet/>
      <dgm:spPr/>
      <dgm:t>
        <a:bodyPr/>
        <a:lstStyle/>
        <a:p>
          <a:endParaRPr lang="zh-TW" altLang="en-US"/>
        </a:p>
      </dgm:t>
    </dgm:pt>
    <dgm:pt modelId="{BE0ACA46-934C-43D9-BF81-4D916D0D74BD}" type="sibTrans" cxnId="{71C40E06-0F6B-4712-B6A9-C651D3D3EC56}">
      <dgm:prSet/>
      <dgm:spPr/>
      <dgm:t>
        <a:bodyPr/>
        <a:lstStyle/>
        <a:p>
          <a:endParaRPr lang="zh-TW" altLang="en-US"/>
        </a:p>
      </dgm:t>
    </dgm:pt>
    <dgm:pt modelId="{4D5F5BAC-B53A-4ED8-8EC9-D0DAFF0C4FF8}">
      <dgm:prSet phldrT="[文字]"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結構</a:t>
          </a:r>
        </a:p>
      </dgm:t>
    </dgm:pt>
    <dgm:pt modelId="{8BA80618-8C61-48D4-A8BE-2D00CC965E69}" type="parTrans" cxnId="{73F6D156-4C52-4EF6-BE5D-066908F005A1}">
      <dgm:prSet/>
      <dgm:spPr/>
      <dgm:t>
        <a:bodyPr/>
        <a:lstStyle/>
        <a:p>
          <a:endParaRPr lang="zh-TW" altLang="en-US"/>
        </a:p>
      </dgm:t>
    </dgm:pt>
    <dgm:pt modelId="{ACEF4D4F-E58B-4808-8D05-0CCF7A273468}" type="sibTrans" cxnId="{73F6D156-4C52-4EF6-BE5D-066908F005A1}">
      <dgm:prSet/>
      <dgm:spPr/>
      <dgm:t>
        <a:bodyPr/>
        <a:lstStyle/>
        <a:p>
          <a:endParaRPr lang="zh-TW" altLang="en-US"/>
        </a:p>
      </dgm:t>
    </dgm:pt>
    <dgm:pt modelId="{8B751F78-436D-4D22-992A-C0D9E4E669FC}">
      <dgm:prSet custT="1"/>
      <dgm:spPr/>
      <dgm:t>
        <a:bodyPr/>
        <a:lstStyle/>
        <a:p>
          <a:r>
            <a:rPr lang="zh-TW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修辭</a:t>
          </a:r>
        </a:p>
      </dgm:t>
    </dgm:pt>
    <dgm:pt modelId="{6229871D-76BB-4F70-9044-4DDC67E36BFB}" type="parTrans" cxnId="{BA7A2CAF-72CF-488B-BAFF-86B136AC48B1}">
      <dgm:prSet/>
      <dgm:spPr/>
      <dgm:t>
        <a:bodyPr/>
        <a:lstStyle/>
        <a:p>
          <a:endParaRPr lang="zh-TW" altLang="en-US"/>
        </a:p>
      </dgm:t>
    </dgm:pt>
    <dgm:pt modelId="{E8280738-1D43-41AF-AE77-7514B02E5C4F}" type="sibTrans" cxnId="{BA7A2CAF-72CF-488B-BAFF-86B136AC48B1}">
      <dgm:prSet/>
      <dgm:spPr/>
      <dgm:t>
        <a:bodyPr/>
        <a:lstStyle/>
        <a:p>
          <a:endParaRPr lang="zh-TW" altLang="en-US"/>
        </a:p>
      </dgm:t>
    </dgm:pt>
    <dgm:pt modelId="{66867049-A702-47C3-B16A-6CB0D9215323}" type="pres">
      <dgm:prSet presAssocID="{1C695395-7509-4D08-BCF5-21100D6C7B17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428A18DE-C643-4332-B54E-CA0A527E2294}" type="pres">
      <dgm:prSet presAssocID="{4698274C-237B-469E-A754-559B29F026E1}" presName="hierRoot1" presStyleCnt="0"/>
      <dgm:spPr/>
    </dgm:pt>
    <dgm:pt modelId="{40723770-2D80-4BA4-AE78-A71D8CC8041B}" type="pres">
      <dgm:prSet presAssocID="{4698274C-237B-469E-A754-559B29F026E1}" presName="composite" presStyleCnt="0"/>
      <dgm:spPr/>
    </dgm:pt>
    <dgm:pt modelId="{A6346A08-42EC-48C3-8F68-64D6F5797BC2}" type="pres">
      <dgm:prSet presAssocID="{4698274C-237B-469E-A754-559B29F026E1}" presName="background" presStyleLbl="node0" presStyleIdx="0" presStyleCnt="1"/>
      <dgm:spPr/>
    </dgm:pt>
    <dgm:pt modelId="{04657B42-1C8C-4A45-B63E-BCE3177BBD8E}" type="pres">
      <dgm:prSet presAssocID="{4698274C-237B-469E-A754-559B29F026E1}" presName="text" presStyleLbl="fgAcc0" presStyleIdx="0" presStyleCnt="1" custScaleX="265408" custScaleY="55150">
        <dgm:presLayoutVars>
          <dgm:chPref val="3"/>
        </dgm:presLayoutVars>
      </dgm:prSet>
      <dgm:spPr/>
    </dgm:pt>
    <dgm:pt modelId="{AC825A78-3E49-4193-BD51-EDAECAE129E6}" type="pres">
      <dgm:prSet presAssocID="{4698274C-237B-469E-A754-559B29F026E1}" presName="hierChild2" presStyleCnt="0"/>
      <dgm:spPr/>
    </dgm:pt>
    <dgm:pt modelId="{D8AE4672-9891-484F-A279-D683A9A10E41}" type="pres">
      <dgm:prSet presAssocID="{69DE233B-C877-4B6D-A10E-185E10DB9A1E}" presName="Name10" presStyleLbl="parChTrans1D2" presStyleIdx="0" presStyleCnt="5"/>
      <dgm:spPr/>
    </dgm:pt>
    <dgm:pt modelId="{F81CCB41-2CBA-48E8-9421-8E131FA791EF}" type="pres">
      <dgm:prSet presAssocID="{C47C5282-031E-480C-945A-C03A56983E9E}" presName="hierRoot2" presStyleCnt="0"/>
      <dgm:spPr/>
    </dgm:pt>
    <dgm:pt modelId="{275BB3F0-199C-476B-A205-8CFAF355471F}" type="pres">
      <dgm:prSet presAssocID="{C47C5282-031E-480C-945A-C03A56983E9E}" presName="composite2" presStyleCnt="0"/>
      <dgm:spPr/>
    </dgm:pt>
    <dgm:pt modelId="{BDECE44A-F510-4752-81AB-40B192FA9AD9}" type="pres">
      <dgm:prSet presAssocID="{C47C5282-031E-480C-945A-C03A56983E9E}" presName="background2" presStyleLbl="node2" presStyleIdx="0" presStyleCnt="5"/>
      <dgm:spPr/>
    </dgm:pt>
    <dgm:pt modelId="{34CE3E25-0C2D-4834-A510-BF7A11745FF1}" type="pres">
      <dgm:prSet presAssocID="{C47C5282-031E-480C-945A-C03A56983E9E}" presName="text2" presStyleLbl="fgAcc2" presStyleIdx="0" presStyleCnt="5" custScaleX="58961">
        <dgm:presLayoutVars>
          <dgm:chPref val="3"/>
        </dgm:presLayoutVars>
      </dgm:prSet>
      <dgm:spPr/>
    </dgm:pt>
    <dgm:pt modelId="{6EDBC4F3-9669-4C93-A66A-509A585B9FCC}" type="pres">
      <dgm:prSet presAssocID="{C47C5282-031E-480C-945A-C03A56983E9E}" presName="hierChild3" presStyleCnt="0"/>
      <dgm:spPr/>
    </dgm:pt>
    <dgm:pt modelId="{D5C26843-FB84-4E64-8DC5-52C824816F34}" type="pres">
      <dgm:prSet presAssocID="{04833CBD-2AED-4EF4-B900-12BF352A097D}" presName="Name10" presStyleLbl="parChTrans1D2" presStyleIdx="1" presStyleCnt="5"/>
      <dgm:spPr/>
    </dgm:pt>
    <dgm:pt modelId="{F8F705E2-B11C-47FF-ACC2-21AB46501162}" type="pres">
      <dgm:prSet presAssocID="{D593D8A4-F671-442F-8A1F-74841F3C84D0}" presName="hierRoot2" presStyleCnt="0"/>
      <dgm:spPr/>
    </dgm:pt>
    <dgm:pt modelId="{1FDA8707-B900-442A-A4E2-28793F903E29}" type="pres">
      <dgm:prSet presAssocID="{D593D8A4-F671-442F-8A1F-74841F3C84D0}" presName="composite2" presStyleCnt="0"/>
      <dgm:spPr/>
    </dgm:pt>
    <dgm:pt modelId="{D9A7B71C-3475-4FB0-8EDE-2B220776A17A}" type="pres">
      <dgm:prSet presAssocID="{D593D8A4-F671-442F-8A1F-74841F3C84D0}" presName="background2" presStyleLbl="node2" presStyleIdx="1" presStyleCnt="5"/>
      <dgm:spPr/>
    </dgm:pt>
    <dgm:pt modelId="{44485442-BF5A-4A16-817C-BC664CA05A41}" type="pres">
      <dgm:prSet presAssocID="{D593D8A4-F671-442F-8A1F-74841F3C84D0}" presName="text2" presStyleLbl="fgAcc2" presStyleIdx="1" presStyleCnt="5" custScaleX="54260" custScaleY="181787">
        <dgm:presLayoutVars>
          <dgm:chPref val="3"/>
        </dgm:presLayoutVars>
      </dgm:prSet>
      <dgm:spPr/>
    </dgm:pt>
    <dgm:pt modelId="{72C1BD98-04E1-495A-9AD2-E95DF42CECDC}" type="pres">
      <dgm:prSet presAssocID="{D593D8A4-F671-442F-8A1F-74841F3C84D0}" presName="hierChild3" presStyleCnt="0"/>
      <dgm:spPr/>
    </dgm:pt>
    <dgm:pt modelId="{FBA6C4B0-1E2A-4369-A459-18ECA474B2FD}" type="pres">
      <dgm:prSet presAssocID="{6229871D-76BB-4F70-9044-4DDC67E36BFB}" presName="Name10" presStyleLbl="parChTrans1D2" presStyleIdx="2" presStyleCnt="5"/>
      <dgm:spPr/>
    </dgm:pt>
    <dgm:pt modelId="{DC2E3DD5-D958-44A2-BCB8-86794602F93C}" type="pres">
      <dgm:prSet presAssocID="{8B751F78-436D-4D22-992A-C0D9E4E669FC}" presName="hierRoot2" presStyleCnt="0"/>
      <dgm:spPr/>
    </dgm:pt>
    <dgm:pt modelId="{9C2C449D-C0AE-4170-8112-A753C2D3A8D0}" type="pres">
      <dgm:prSet presAssocID="{8B751F78-436D-4D22-992A-C0D9E4E669FC}" presName="composite2" presStyleCnt="0"/>
      <dgm:spPr/>
    </dgm:pt>
    <dgm:pt modelId="{58320ABD-8D65-497A-A221-68F815E642D3}" type="pres">
      <dgm:prSet presAssocID="{8B751F78-436D-4D22-992A-C0D9E4E669FC}" presName="background2" presStyleLbl="node2" presStyleIdx="2" presStyleCnt="5"/>
      <dgm:spPr/>
    </dgm:pt>
    <dgm:pt modelId="{B184A8AA-58A3-4890-8F3E-7E5C87338583}" type="pres">
      <dgm:prSet presAssocID="{8B751F78-436D-4D22-992A-C0D9E4E669FC}" presName="text2" presStyleLbl="fgAcc2" presStyleIdx="2" presStyleCnt="5" custScaleX="58750">
        <dgm:presLayoutVars>
          <dgm:chPref val="3"/>
        </dgm:presLayoutVars>
      </dgm:prSet>
      <dgm:spPr/>
    </dgm:pt>
    <dgm:pt modelId="{028643BE-9D7E-40BF-A005-915DF834F8DB}" type="pres">
      <dgm:prSet presAssocID="{8B751F78-436D-4D22-992A-C0D9E4E669FC}" presName="hierChild3" presStyleCnt="0"/>
      <dgm:spPr/>
    </dgm:pt>
    <dgm:pt modelId="{44356875-06CC-4E8B-934E-184BA41C4A6A}" type="pres">
      <dgm:prSet presAssocID="{3A0C4070-E15E-466B-B653-94BBAF0B31F2}" presName="Name10" presStyleLbl="parChTrans1D2" presStyleIdx="3" presStyleCnt="5"/>
      <dgm:spPr/>
    </dgm:pt>
    <dgm:pt modelId="{E28389D3-741F-409A-BF47-4DE743CE45A4}" type="pres">
      <dgm:prSet presAssocID="{62876C51-34F9-4875-9811-AA634C524718}" presName="hierRoot2" presStyleCnt="0"/>
      <dgm:spPr/>
    </dgm:pt>
    <dgm:pt modelId="{325A7248-A421-4201-91D6-89A3FA72AB75}" type="pres">
      <dgm:prSet presAssocID="{62876C51-34F9-4875-9811-AA634C524718}" presName="composite2" presStyleCnt="0"/>
      <dgm:spPr/>
    </dgm:pt>
    <dgm:pt modelId="{2728C8BC-2655-41E7-817E-20F01F0CD80E}" type="pres">
      <dgm:prSet presAssocID="{62876C51-34F9-4875-9811-AA634C524718}" presName="background2" presStyleLbl="node2" presStyleIdx="3" presStyleCnt="5"/>
      <dgm:spPr/>
    </dgm:pt>
    <dgm:pt modelId="{A0B9B85C-00CA-49D4-8F68-A2CE12ED66D7}" type="pres">
      <dgm:prSet presAssocID="{62876C51-34F9-4875-9811-AA634C524718}" presName="text2" presStyleLbl="fgAcc2" presStyleIdx="3" presStyleCnt="5" custScaleX="68679" custScaleY="120976">
        <dgm:presLayoutVars>
          <dgm:chPref val="3"/>
        </dgm:presLayoutVars>
      </dgm:prSet>
      <dgm:spPr/>
    </dgm:pt>
    <dgm:pt modelId="{3FC57723-042F-44D0-9177-12644A0A6732}" type="pres">
      <dgm:prSet presAssocID="{62876C51-34F9-4875-9811-AA634C524718}" presName="hierChild3" presStyleCnt="0"/>
      <dgm:spPr/>
    </dgm:pt>
    <dgm:pt modelId="{9F15A60C-6F70-44A5-804D-1B5B975B20E7}" type="pres">
      <dgm:prSet presAssocID="{8BA80618-8C61-48D4-A8BE-2D00CC965E69}" presName="Name10" presStyleLbl="parChTrans1D2" presStyleIdx="4" presStyleCnt="5"/>
      <dgm:spPr/>
    </dgm:pt>
    <dgm:pt modelId="{A7FD3F51-5876-4D62-A0BF-646560C1178D}" type="pres">
      <dgm:prSet presAssocID="{4D5F5BAC-B53A-4ED8-8EC9-D0DAFF0C4FF8}" presName="hierRoot2" presStyleCnt="0"/>
      <dgm:spPr/>
    </dgm:pt>
    <dgm:pt modelId="{7ADD8869-14D0-4AD4-A52B-46B360B7ADFE}" type="pres">
      <dgm:prSet presAssocID="{4D5F5BAC-B53A-4ED8-8EC9-D0DAFF0C4FF8}" presName="composite2" presStyleCnt="0"/>
      <dgm:spPr/>
    </dgm:pt>
    <dgm:pt modelId="{B07C797A-0BA7-4676-9386-B647E4E96B05}" type="pres">
      <dgm:prSet presAssocID="{4D5F5BAC-B53A-4ED8-8EC9-D0DAFF0C4FF8}" presName="background2" presStyleLbl="node2" presStyleIdx="4" presStyleCnt="5"/>
      <dgm:spPr/>
    </dgm:pt>
    <dgm:pt modelId="{BACAFECC-9ADA-4958-AFC7-D2D03077D037}" type="pres">
      <dgm:prSet presAssocID="{4D5F5BAC-B53A-4ED8-8EC9-D0DAFF0C4FF8}" presName="text2" presStyleLbl="fgAcc2" presStyleIdx="4" presStyleCnt="5" custScaleX="60565">
        <dgm:presLayoutVars>
          <dgm:chPref val="3"/>
        </dgm:presLayoutVars>
      </dgm:prSet>
      <dgm:spPr/>
    </dgm:pt>
    <dgm:pt modelId="{B2DB4144-2242-4575-A3FC-29AE2C3997A2}" type="pres">
      <dgm:prSet presAssocID="{4D5F5BAC-B53A-4ED8-8EC9-D0DAFF0C4FF8}" presName="hierChild3" presStyleCnt="0"/>
      <dgm:spPr/>
    </dgm:pt>
  </dgm:ptLst>
  <dgm:cxnLst>
    <dgm:cxn modelId="{71C40E06-0F6B-4712-B6A9-C651D3D3EC56}" srcId="{4698274C-237B-469E-A754-559B29F026E1}" destId="{62876C51-34F9-4875-9811-AA634C524718}" srcOrd="3" destOrd="0" parTransId="{3A0C4070-E15E-466B-B653-94BBAF0B31F2}" sibTransId="{BE0ACA46-934C-43D9-BF81-4D916D0D74BD}"/>
    <dgm:cxn modelId="{EAE02F06-2B7F-4EF8-8478-3BCA11A80297}" type="presOf" srcId="{04833CBD-2AED-4EF4-B900-12BF352A097D}" destId="{D5C26843-FB84-4E64-8DC5-52C824816F34}" srcOrd="0" destOrd="0" presId="urn:microsoft.com/office/officeart/2005/8/layout/hierarchy1"/>
    <dgm:cxn modelId="{B9B22A14-7A72-42A5-AC41-C786A94EF359}" type="presOf" srcId="{4D5F5BAC-B53A-4ED8-8EC9-D0DAFF0C4FF8}" destId="{BACAFECC-9ADA-4958-AFC7-D2D03077D037}" srcOrd="0" destOrd="0" presId="urn:microsoft.com/office/officeart/2005/8/layout/hierarchy1"/>
    <dgm:cxn modelId="{4B3E791B-6AB5-4217-8291-6B3FE1604E5E}" type="presOf" srcId="{69DE233B-C877-4B6D-A10E-185E10DB9A1E}" destId="{D8AE4672-9891-484F-A279-D683A9A10E41}" srcOrd="0" destOrd="0" presId="urn:microsoft.com/office/officeart/2005/8/layout/hierarchy1"/>
    <dgm:cxn modelId="{214B4523-53D9-407F-BD83-E1A02CBC7C5C}" type="presOf" srcId="{62876C51-34F9-4875-9811-AA634C524718}" destId="{A0B9B85C-00CA-49D4-8F68-A2CE12ED66D7}" srcOrd="0" destOrd="0" presId="urn:microsoft.com/office/officeart/2005/8/layout/hierarchy1"/>
    <dgm:cxn modelId="{F4E3FB2B-1AB3-41B2-95EB-F89B899A93ED}" type="presOf" srcId="{8BA80618-8C61-48D4-A8BE-2D00CC965E69}" destId="{9F15A60C-6F70-44A5-804D-1B5B975B20E7}" srcOrd="0" destOrd="0" presId="urn:microsoft.com/office/officeart/2005/8/layout/hierarchy1"/>
    <dgm:cxn modelId="{2286EE62-9493-4875-A3F0-C934EF01EF3D}" type="presOf" srcId="{1C695395-7509-4D08-BCF5-21100D6C7B17}" destId="{66867049-A702-47C3-B16A-6CB0D9215323}" srcOrd="0" destOrd="0" presId="urn:microsoft.com/office/officeart/2005/8/layout/hierarchy1"/>
    <dgm:cxn modelId="{FFA0806F-F9C8-4B72-A957-B8A5F83C90BD}" type="presOf" srcId="{D593D8A4-F671-442F-8A1F-74841F3C84D0}" destId="{44485442-BF5A-4A16-817C-BC664CA05A41}" srcOrd="0" destOrd="0" presId="urn:microsoft.com/office/officeart/2005/8/layout/hierarchy1"/>
    <dgm:cxn modelId="{73F6D156-4C52-4EF6-BE5D-066908F005A1}" srcId="{4698274C-237B-469E-A754-559B29F026E1}" destId="{4D5F5BAC-B53A-4ED8-8EC9-D0DAFF0C4FF8}" srcOrd="4" destOrd="0" parTransId="{8BA80618-8C61-48D4-A8BE-2D00CC965E69}" sibTransId="{ACEF4D4F-E58B-4808-8D05-0CCF7A273468}"/>
    <dgm:cxn modelId="{B4BDCA80-2C87-4C41-92B1-2BEDA07FC442}" type="presOf" srcId="{8B751F78-436D-4D22-992A-C0D9E4E669FC}" destId="{B184A8AA-58A3-4890-8F3E-7E5C87338583}" srcOrd="0" destOrd="0" presId="urn:microsoft.com/office/officeart/2005/8/layout/hierarchy1"/>
    <dgm:cxn modelId="{5049B7A4-4A4D-48FB-A3C3-E1821189168F}" srcId="{4698274C-237B-469E-A754-559B29F026E1}" destId="{D593D8A4-F671-442F-8A1F-74841F3C84D0}" srcOrd="1" destOrd="0" parTransId="{04833CBD-2AED-4EF4-B900-12BF352A097D}" sibTransId="{5FDA7344-539D-4D4B-BB54-FB31448C61DB}"/>
    <dgm:cxn modelId="{BA7A2CAF-72CF-488B-BAFF-86B136AC48B1}" srcId="{4698274C-237B-469E-A754-559B29F026E1}" destId="{8B751F78-436D-4D22-992A-C0D9E4E669FC}" srcOrd="2" destOrd="0" parTransId="{6229871D-76BB-4F70-9044-4DDC67E36BFB}" sibTransId="{E8280738-1D43-41AF-AE77-7514B02E5C4F}"/>
    <dgm:cxn modelId="{78754CB6-C7FA-4CCE-9F83-6922881C7634}" type="presOf" srcId="{C47C5282-031E-480C-945A-C03A56983E9E}" destId="{34CE3E25-0C2D-4834-A510-BF7A11745FF1}" srcOrd="0" destOrd="0" presId="urn:microsoft.com/office/officeart/2005/8/layout/hierarchy1"/>
    <dgm:cxn modelId="{1951B8C0-8887-4F5F-BBC4-9BF6743D2E13}" type="presOf" srcId="{6229871D-76BB-4F70-9044-4DDC67E36BFB}" destId="{FBA6C4B0-1E2A-4369-A459-18ECA474B2FD}" srcOrd="0" destOrd="0" presId="urn:microsoft.com/office/officeart/2005/8/layout/hierarchy1"/>
    <dgm:cxn modelId="{AE9571DC-1BA9-492C-9385-093703CF6BD9}" srcId="{4698274C-237B-469E-A754-559B29F026E1}" destId="{C47C5282-031E-480C-945A-C03A56983E9E}" srcOrd="0" destOrd="0" parTransId="{69DE233B-C877-4B6D-A10E-185E10DB9A1E}" sibTransId="{C310E982-3A56-4EA4-B19A-F6BF94E707F9}"/>
    <dgm:cxn modelId="{60E11FF5-6B9C-40D7-B73C-590D7E99322F}" type="presOf" srcId="{4698274C-237B-469E-A754-559B29F026E1}" destId="{04657B42-1C8C-4A45-B63E-BCE3177BBD8E}" srcOrd="0" destOrd="0" presId="urn:microsoft.com/office/officeart/2005/8/layout/hierarchy1"/>
    <dgm:cxn modelId="{0275CAF8-4AC3-4E3B-963E-7C58A21C3556}" srcId="{1C695395-7509-4D08-BCF5-21100D6C7B17}" destId="{4698274C-237B-469E-A754-559B29F026E1}" srcOrd="0" destOrd="0" parTransId="{CBA34079-330A-4775-B8FA-886F86B1AB15}" sibTransId="{743D7A1F-0B50-4746-8FF1-A9D5F24D91E2}"/>
    <dgm:cxn modelId="{C1FB8FFD-4FF9-47DD-B2C8-E855D56126C6}" type="presOf" srcId="{3A0C4070-E15E-466B-B653-94BBAF0B31F2}" destId="{44356875-06CC-4E8B-934E-184BA41C4A6A}" srcOrd="0" destOrd="0" presId="urn:microsoft.com/office/officeart/2005/8/layout/hierarchy1"/>
    <dgm:cxn modelId="{7F714DBC-A791-48EC-9B60-9BA86FEE3DFB}" type="presParOf" srcId="{66867049-A702-47C3-B16A-6CB0D9215323}" destId="{428A18DE-C643-4332-B54E-CA0A527E2294}" srcOrd="0" destOrd="0" presId="urn:microsoft.com/office/officeart/2005/8/layout/hierarchy1"/>
    <dgm:cxn modelId="{B73450BC-B4FD-4181-8B6A-BB7515140116}" type="presParOf" srcId="{428A18DE-C643-4332-B54E-CA0A527E2294}" destId="{40723770-2D80-4BA4-AE78-A71D8CC8041B}" srcOrd="0" destOrd="0" presId="urn:microsoft.com/office/officeart/2005/8/layout/hierarchy1"/>
    <dgm:cxn modelId="{FC48C5DC-F32A-4194-8EAF-10323E77450C}" type="presParOf" srcId="{40723770-2D80-4BA4-AE78-A71D8CC8041B}" destId="{A6346A08-42EC-48C3-8F68-64D6F5797BC2}" srcOrd="0" destOrd="0" presId="urn:microsoft.com/office/officeart/2005/8/layout/hierarchy1"/>
    <dgm:cxn modelId="{8F86755F-E4D2-4BAB-AB84-FB4D1A64A481}" type="presParOf" srcId="{40723770-2D80-4BA4-AE78-A71D8CC8041B}" destId="{04657B42-1C8C-4A45-B63E-BCE3177BBD8E}" srcOrd="1" destOrd="0" presId="urn:microsoft.com/office/officeart/2005/8/layout/hierarchy1"/>
    <dgm:cxn modelId="{598D862E-4550-47C5-B6E3-593479DE6D1E}" type="presParOf" srcId="{428A18DE-C643-4332-B54E-CA0A527E2294}" destId="{AC825A78-3E49-4193-BD51-EDAECAE129E6}" srcOrd="1" destOrd="0" presId="urn:microsoft.com/office/officeart/2005/8/layout/hierarchy1"/>
    <dgm:cxn modelId="{05DAF898-31F3-4086-B909-98FC3633FFF1}" type="presParOf" srcId="{AC825A78-3E49-4193-BD51-EDAECAE129E6}" destId="{D8AE4672-9891-484F-A279-D683A9A10E41}" srcOrd="0" destOrd="0" presId="urn:microsoft.com/office/officeart/2005/8/layout/hierarchy1"/>
    <dgm:cxn modelId="{92F81FF1-70D2-42D1-9F4C-25558BBA8391}" type="presParOf" srcId="{AC825A78-3E49-4193-BD51-EDAECAE129E6}" destId="{F81CCB41-2CBA-48E8-9421-8E131FA791EF}" srcOrd="1" destOrd="0" presId="urn:microsoft.com/office/officeart/2005/8/layout/hierarchy1"/>
    <dgm:cxn modelId="{A9AA5C51-E2C4-403A-A62D-F0C12D1A9588}" type="presParOf" srcId="{F81CCB41-2CBA-48E8-9421-8E131FA791EF}" destId="{275BB3F0-199C-476B-A205-8CFAF355471F}" srcOrd="0" destOrd="0" presId="urn:microsoft.com/office/officeart/2005/8/layout/hierarchy1"/>
    <dgm:cxn modelId="{D114F329-74BB-4EE3-A806-3F5C4B17FB1C}" type="presParOf" srcId="{275BB3F0-199C-476B-A205-8CFAF355471F}" destId="{BDECE44A-F510-4752-81AB-40B192FA9AD9}" srcOrd="0" destOrd="0" presId="urn:microsoft.com/office/officeart/2005/8/layout/hierarchy1"/>
    <dgm:cxn modelId="{5C793144-1CD8-46E8-BD3A-8C3F5CFE0D27}" type="presParOf" srcId="{275BB3F0-199C-476B-A205-8CFAF355471F}" destId="{34CE3E25-0C2D-4834-A510-BF7A11745FF1}" srcOrd="1" destOrd="0" presId="urn:microsoft.com/office/officeart/2005/8/layout/hierarchy1"/>
    <dgm:cxn modelId="{671B2123-FE96-48FA-81CC-D7284A2D48B8}" type="presParOf" srcId="{F81CCB41-2CBA-48E8-9421-8E131FA791EF}" destId="{6EDBC4F3-9669-4C93-A66A-509A585B9FCC}" srcOrd="1" destOrd="0" presId="urn:microsoft.com/office/officeart/2005/8/layout/hierarchy1"/>
    <dgm:cxn modelId="{80E8BD5D-224A-419C-90AC-214B773C3412}" type="presParOf" srcId="{AC825A78-3E49-4193-BD51-EDAECAE129E6}" destId="{D5C26843-FB84-4E64-8DC5-52C824816F34}" srcOrd="2" destOrd="0" presId="urn:microsoft.com/office/officeart/2005/8/layout/hierarchy1"/>
    <dgm:cxn modelId="{A6F3A135-575E-4A47-957D-A5BAA0B4E25B}" type="presParOf" srcId="{AC825A78-3E49-4193-BD51-EDAECAE129E6}" destId="{F8F705E2-B11C-47FF-ACC2-21AB46501162}" srcOrd="3" destOrd="0" presId="urn:microsoft.com/office/officeart/2005/8/layout/hierarchy1"/>
    <dgm:cxn modelId="{39FDC7BE-91A9-4640-97B0-DB1840970B15}" type="presParOf" srcId="{F8F705E2-B11C-47FF-ACC2-21AB46501162}" destId="{1FDA8707-B900-442A-A4E2-28793F903E29}" srcOrd="0" destOrd="0" presId="urn:microsoft.com/office/officeart/2005/8/layout/hierarchy1"/>
    <dgm:cxn modelId="{BC2D4C47-DE56-4BC7-B654-BDE2EBF01C00}" type="presParOf" srcId="{1FDA8707-B900-442A-A4E2-28793F903E29}" destId="{D9A7B71C-3475-4FB0-8EDE-2B220776A17A}" srcOrd="0" destOrd="0" presId="urn:microsoft.com/office/officeart/2005/8/layout/hierarchy1"/>
    <dgm:cxn modelId="{66ECC5B1-FAB5-40F7-BC42-27A3D0F48298}" type="presParOf" srcId="{1FDA8707-B900-442A-A4E2-28793F903E29}" destId="{44485442-BF5A-4A16-817C-BC664CA05A41}" srcOrd="1" destOrd="0" presId="urn:microsoft.com/office/officeart/2005/8/layout/hierarchy1"/>
    <dgm:cxn modelId="{3C03555A-5EB9-4267-8B6F-39A0520F727B}" type="presParOf" srcId="{F8F705E2-B11C-47FF-ACC2-21AB46501162}" destId="{72C1BD98-04E1-495A-9AD2-E95DF42CECDC}" srcOrd="1" destOrd="0" presId="urn:microsoft.com/office/officeart/2005/8/layout/hierarchy1"/>
    <dgm:cxn modelId="{51C1EC72-76CA-4063-9196-0452A4313B43}" type="presParOf" srcId="{AC825A78-3E49-4193-BD51-EDAECAE129E6}" destId="{FBA6C4B0-1E2A-4369-A459-18ECA474B2FD}" srcOrd="4" destOrd="0" presId="urn:microsoft.com/office/officeart/2005/8/layout/hierarchy1"/>
    <dgm:cxn modelId="{08379CE7-21D3-4E82-9114-B8C67E7395C1}" type="presParOf" srcId="{AC825A78-3E49-4193-BD51-EDAECAE129E6}" destId="{DC2E3DD5-D958-44A2-BCB8-86794602F93C}" srcOrd="5" destOrd="0" presId="urn:microsoft.com/office/officeart/2005/8/layout/hierarchy1"/>
    <dgm:cxn modelId="{741DA636-BD78-4930-B95C-AB65CCBCB555}" type="presParOf" srcId="{DC2E3DD5-D958-44A2-BCB8-86794602F93C}" destId="{9C2C449D-C0AE-4170-8112-A753C2D3A8D0}" srcOrd="0" destOrd="0" presId="urn:microsoft.com/office/officeart/2005/8/layout/hierarchy1"/>
    <dgm:cxn modelId="{637C5E24-BA61-4DE9-BD08-44B1E442DF01}" type="presParOf" srcId="{9C2C449D-C0AE-4170-8112-A753C2D3A8D0}" destId="{58320ABD-8D65-497A-A221-68F815E642D3}" srcOrd="0" destOrd="0" presId="urn:microsoft.com/office/officeart/2005/8/layout/hierarchy1"/>
    <dgm:cxn modelId="{4A7CD3ED-000D-4B19-A133-E4D0B6630209}" type="presParOf" srcId="{9C2C449D-C0AE-4170-8112-A753C2D3A8D0}" destId="{B184A8AA-58A3-4890-8F3E-7E5C87338583}" srcOrd="1" destOrd="0" presId="urn:microsoft.com/office/officeart/2005/8/layout/hierarchy1"/>
    <dgm:cxn modelId="{02271F93-B4BC-4624-9F05-2E64D908DC9D}" type="presParOf" srcId="{DC2E3DD5-D958-44A2-BCB8-86794602F93C}" destId="{028643BE-9D7E-40BF-A005-915DF834F8DB}" srcOrd="1" destOrd="0" presId="urn:microsoft.com/office/officeart/2005/8/layout/hierarchy1"/>
    <dgm:cxn modelId="{C8E71CFA-4A19-46EF-BCDF-7A0D7CC13F39}" type="presParOf" srcId="{AC825A78-3E49-4193-BD51-EDAECAE129E6}" destId="{44356875-06CC-4E8B-934E-184BA41C4A6A}" srcOrd="6" destOrd="0" presId="urn:microsoft.com/office/officeart/2005/8/layout/hierarchy1"/>
    <dgm:cxn modelId="{838D8F1F-DB22-49B4-9369-6BEF7C6D2397}" type="presParOf" srcId="{AC825A78-3E49-4193-BD51-EDAECAE129E6}" destId="{E28389D3-741F-409A-BF47-4DE743CE45A4}" srcOrd="7" destOrd="0" presId="urn:microsoft.com/office/officeart/2005/8/layout/hierarchy1"/>
    <dgm:cxn modelId="{102165AA-BEF9-4BC1-B3CA-0C05B0BD4CFA}" type="presParOf" srcId="{E28389D3-741F-409A-BF47-4DE743CE45A4}" destId="{325A7248-A421-4201-91D6-89A3FA72AB75}" srcOrd="0" destOrd="0" presId="urn:microsoft.com/office/officeart/2005/8/layout/hierarchy1"/>
    <dgm:cxn modelId="{380B1022-1675-4B9F-9D17-81B28D9E00B9}" type="presParOf" srcId="{325A7248-A421-4201-91D6-89A3FA72AB75}" destId="{2728C8BC-2655-41E7-817E-20F01F0CD80E}" srcOrd="0" destOrd="0" presId="urn:microsoft.com/office/officeart/2005/8/layout/hierarchy1"/>
    <dgm:cxn modelId="{82359236-70CD-44DE-ACE8-23AE6F0A5272}" type="presParOf" srcId="{325A7248-A421-4201-91D6-89A3FA72AB75}" destId="{A0B9B85C-00CA-49D4-8F68-A2CE12ED66D7}" srcOrd="1" destOrd="0" presId="urn:microsoft.com/office/officeart/2005/8/layout/hierarchy1"/>
    <dgm:cxn modelId="{403514E1-3800-41F4-BABA-C587CD49F5D6}" type="presParOf" srcId="{E28389D3-741F-409A-BF47-4DE743CE45A4}" destId="{3FC57723-042F-44D0-9177-12644A0A6732}" srcOrd="1" destOrd="0" presId="urn:microsoft.com/office/officeart/2005/8/layout/hierarchy1"/>
    <dgm:cxn modelId="{C709C7A5-94FF-4D49-A22A-195224C23A22}" type="presParOf" srcId="{AC825A78-3E49-4193-BD51-EDAECAE129E6}" destId="{9F15A60C-6F70-44A5-804D-1B5B975B20E7}" srcOrd="8" destOrd="0" presId="urn:microsoft.com/office/officeart/2005/8/layout/hierarchy1"/>
    <dgm:cxn modelId="{4E32308C-193F-476A-96CB-17AD2870E2D0}" type="presParOf" srcId="{AC825A78-3E49-4193-BD51-EDAECAE129E6}" destId="{A7FD3F51-5876-4D62-A0BF-646560C1178D}" srcOrd="9" destOrd="0" presId="urn:microsoft.com/office/officeart/2005/8/layout/hierarchy1"/>
    <dgm:cxn modelId="{E9DA3BD6-B171-4FBF-BB22-F79E1F355A39}" type="presParOf" srcId="{A7FD3F51-5876-4D62-A0BF-646560C1178D}" destId="{7ADD8869-14D0-4AD4-A52B-46B360B7ADFE}" srcOrd="0" destOrd="0" presId="urn:microsoft.com/office/officeart/2005/8/layout/hierarchy1"/>
    <dgm:cxn modelId="{B0EBA5D5-F434-4C1A-8372-54B62973914C}" type="presParOf" srcId="{7ADD8869-14D0-4AD4-A52B-46B360B7ADFE}" destId="{B07C797A-0BA7-4676-9386-B647E4E96B05}" srcOrd="0" destOrd="0" presId="urn:microsoft.com/office/officeart/2005/8/layout/hierarchy1"/>
    <dgm:cxn modelId="{69EECE0D-D037-4841-810E-7B211F6A4B46}" type="presParOf" srcId="{7ADD8869-14D0-4AD4-A52B-46B360B7ADFE}" destId="{BACAFECC-9ADA-4958-AFC7-D2D03077D037}" srcOrd="1" destOrd="0" presId="urn:microsoft.com/office/officeart/2005/8/layout/hierarchy1"/>
    <dgm:cxn modelId="{535A9C0F-2A42-4908-BE36-12D084660578}" type="presParOf" srcId="{A7FD3F51-5876-4D62-A0BF-646560C1178D}" destId="{B2DB4144-2242-4575-A3FC-29AE2C3997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5A60C-6F70-44A5-804D-1B5B975B20E7}">
      <dsp:nvSpPr>
        <dsp:cNvPr id="0" name=""/>
        <dsp:cNvSpPr/>
      </dsp:nvSpPr>
      <dsp:spPr>
        <a:xfrm>
          <a:off x="630981" y="1129386"/>
          <a:ext cx="3426567" cy="604820"/>
        </a:xfrm>
        <a:custGeom>
          <a:avLst/>
          <a:gdLst/>
          <a:ahLst/>
          <a:cxnLst/>
          <a:rect l="0" t="0" r="0" b="0"/>
          <a:pathLst>
            <a:path>
              <a:moveTo>
                <a:pt x="3426567" y="0"/>
              </a:moveTo>
              <a:lnTo>
                <a:pt x="3426567" y="412167"/>
              </a:lnTo>
              <a:lnTo>
                <a:pt x="0" y="412167"/>
              </a:lnTo>
              <a:lnTo>
                <a:pt x="0" y="6048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6875-06CC-4E8B-934E-184BA41C4A6A}">
      <dsp:nvSpPr>
        <dsp:cNvPr id="0" name=""/>
        <dsp:cNvSpPr/>
      </dsp:nvSpPr>
      <dsp:spPr>
        <a:xfrm>
          <a:off x="2437005" y="1129386"/>
          <a:ext cx="1620543" cy="604820"/>
        </a:xfrm>
        <a:custGeom>
          <a:avLst/>
          <a:gdLst/>
          <a:ahLst/>
          <a:cxnLst/>
          <a:rect l="0" t="0" r="0" b="0"/>
          <a:pathLst>
            <a:path>
              <a:moveTo>
                <a:pt x="1620543" y="0"/>
              </a:moveTo>
              <a:lnTo>
                <a:pt x="1620543" y="412167"/>
              </a:lnTo>
              <a:lnTo>
                <a:pt x="0" y="412167"/>
              </a:lnTo>
              <a:lnTo>
                <a:pt x="0" y="6048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6C4B0-1E2A-4369-A459-18ECA474B2FD}">
      <dsp:nvSpPr>
        <dsp:cNvPr id="0" name=""/>
        <dsp:cNvSpPr/>
      </dsp:nvSpPr>
      <dsp:spPr>
        <a:xfrm>
          <a:off x="4057548" y="1129386"/>
          <a:ext cx="166608" cy="60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67"/>
              </a:lnTo>
              <a:lnTo>
                <a:pt x="166608" y="412167"/>
              </a:lnTo>
              <a:lnTo>
                <a:pt x="166608" y="6048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26843-FB84-4E64-8DC5-52C824816F34}">
      <dsp:nvSpPr>
        <dsp:cNvPr id="0" name=""/>
        <dsp:cNvSpPr/>
      </dsp:nvSpPr>
      <dsp:spPr>
        <a:xfrm>
          <a:off x="4057548" y="1129386"/>
          <a:ext cx="1803829" cy="60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67"/>
              </a:lnTo>
              <a:lnTo>
                <a:pt x="1803829" y="412167"/>
              </a:lnTo>
              <a:lnTo>
                <a:pt x="1803829" y="6048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E4672-9891-484F-A279-D683A9A10E41}">
      <dsp:nvSpPr>
        <dsp:cNvPr id="0" name=""/>
        <dsp:cNvSpPr/>
      </dsp:nvSpPr>
      <dsp:spPr>
        <a:xfrm>
          <a:off x="4057548" y="1129386"/>
          <a:ext cx="3443245" cy="604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67"/>
              </a:lnTo>
              <a:lnTo>
                <a:pt x="3443245" y="412167"/>
              </a:lnTo>
              <a:lnTo>
                <a:pt x="3443245" y="6048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6A08-42EC-48C3-8F68-64D6F5797BC2}">
      <dsp:nvSpPr>
        <dsp:cNvPr id="0" name=""/>
        <dsp:cNvSpPr/>
      </dsp:nvSpPr>
      <dsp:spPr>
        <a:xfrm>
          <a:off x="1297818" y="401101"/>
          <a:ext cx="5519460" cy="728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657B42-1C8C-4A45-B63E-BCE3177BBD8E}">
      <dsp:nvSpPr>
        <dsp:cNvPr id="0" name=""/>
        <dsp:cNvSpPr/>
      </dsp:nvSpPr>
      <dsp:spPr>
        <a:xfrm>
          <a:off x="1528886" y="620615"/>
          <a:ext cx="5519460" cy="728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從小說的</a:t>
          </a:r>
          <a:r>
            <a:rPr lang="zh-TW" altLang="en-US" sz="320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形式</a:t>
          </a:r>
          <a:r>
            <a:rPr lang="zh-TW" altLang="en-US" sz="32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著手</a:t>
          </a:r>
        </a:p>
      </dsp:txBody>
      <dsp:txXfrm>
        <a:off x="1550217" y="641946"/>
        <a:ext cx="5476798" cy="685623"/>
      </dsp:txXfrm>
    </dsp:sp>
    <dsp:sp modelId="{BDECE44A-F510-4752-81AB-40B192FA9AD9}">
      <dsp:nvSpPr>
        <dsp:cNvPr id="0" name=""/>
        <dsp:cNvSpPr/>
      </dsp:nvSpPr>
      <dsp:spPr>
        <a:xfrm>
          <a:off x="6887713" y="1734207"/>
          <a:ext cx="1226160" cy="132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CE3E25-0C2D-4834-A510-BF7A11745FF1}">
      <dsp:nvSpPr>
        <dsp:cNvPr id="0" name=""/>
        <dsp:cNvSpPr/>
      </dsp:nvSpPr>
      <dsp:spPr>
        <a:xfrm>
          <a:off x="7118781" y="1953722"/>
          <a:ext cx="1226160" cy="1320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伏筆</a:t>
          </a:r>
        </a:p>
      </dsp:txBody>
      <dsp:txXfrm>
        <a:off x="7154694" y="1989635"/>
        <a:ext cx="1154334" cy="1248728"/>
      </dsp:txXfrm>
    </dsp:sp>
    <dsp:sp modelId="{D9A7B71C-3475-4FB0-8EDE-2B220776A17A}">
      <dsp:nvSpPr>
        <dsp:cNvPr id="0" name=""/>
        <dsp:cNvSpPr/>
      </dsp:nvSpPr>
      <dsp:spPr>
        <a:xfrm>
          <a:off x="5297179" y="1734207"/>
          <a:ext cx="1128398" cy="2400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485442-BF5A-4A16-817C-BC664CA05A41}">
      <dsp:nvSpPr>
        <dsp:cNvPr id="0" name=""/>
        <dsp:cNvSpPr/>
      </dsp:nvSpPr>
      <dsp:spPr>
        <a:xfrm>
          <a:off x="5528247" y="1953722"/>
          <a:ext cx="1128398" cy="2400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原型典故互文象徵</a:t>
          </a:r>
        </a:p>
      </dsp:txBody>
      <dsp:txXfrm>
        <a:off x="5561297" y="1986772"/>
        <a:ext cx="1062298" cy="2334496"/>
      </dsp:txXfrm>
    </dsp:sp>
    <dsp:sp modelId="{58320ABD-8D65-497A-A221-68F815E642D3}">
      <dsp:nvSpPr>
        <dsp:cNvPr id="0" name=""/>
        <dsp:cNvSpPr/>
      </dsp:nvSpPr>
      <dsp:spPr>
        <a:xfrm>
          <a:off x="3613270" y="1734207"/>
          <a:ext cx="1221772" cy="132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84A8AA-58A3-4890-8F3E-7E5C87338583}">
      <dsp:nvSpPr>
        <dsp:cNvPr id="0" name=""/>
        <dsp:cNvSpPr/>
      </dsp:nvSpPr>
      <dsp:spPr>
        <a:xfrm>
          <a:off x="3844338" y="1953722"/>
          <a:ext cx="1221772" cy="1320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修辭</a:t>
          </a:r>
        </a:p>
      </dsp:txBody>
      <dsp:txXfrm>
        <a:off x="3880122" y="1989506"/>
        <a:ext cx="1150204" cy="1248986"/>
      </dsp:txXfrm>
    </dsp:sp>
    <dsp:sp modelId="{2728C8BC-2655-41E7-817E-20F01F0CD80E}">
      <dsp:nvSpPr>
        <dsp:cNvPr id="0" name=""/>
        <dsp:cNvSpPr/>
      </dsp:nvSpPr>
      <dsp:spPr>
        <a:xfrm>
          <a:off x="1722876" y="1734207"/>
          <a:ext cx="1428257" cy="1597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B9B85C-00CA-49D4-8F68-A2CE12ED66D7}">
      <dsp:nvSpPr>
        <dsp:cNvPr id="0" name=""/>
        <dsp:cNvSpPr/>
      </dsp:nvSpPr>
      <dsp:spPr>
        <a:xfrm>
          <a:off x="1953944" y="1953722"/>
          <a:ext cx="1428257" cy="1597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敘事觀點</a:t>
          </a:r>
        </a:p>
      </dsp:txBody>
      <dsp:txXfrm>
        <a:off x="1995776" y="1995554"/>
        <a:ext cx="1344593" cy="1513889"/>
      </dsp:txXfrm>
    </dsp:sp>
    <dsp:sp modelId="{B07C797A-0BA7-4676-9386-B647E4E96B05}">
      <dsp:nvSpPr>
        <dsp:cNvPr id="0" name=""/>
        <dsp:cNvSpPr/>
      </dsp:nvSpPr>
      <dsp:spPr>
        <a:xfrm>
          <a:off x="1222" y="1734207"/>
          <a:ext cx="1259517" cy="1320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CAFECC-9ADA-4958-AFC7-D2D03077D037}">
      <dsp:nvSpPr>
        <dsp:cNvPr id="0" name=""/>
        <dsp:cNvSpPr/>
      </dsp:nvSpPr>
      <dsp:spPr>
        <a:xfrm>
          <a:off x="232290" y="1953722"/>
          <a:ext cx="1259517" cy="1320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000" b="1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結構</a:t>
          </a:r>
        </a:p>
      </dsp:txBody>
      <dsp:txXfrm>
        <a:off x="269180" y="1990612"/>
        <a:ext cx="1185737" cy="1246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C9CEBBF-B1E9-4CA0-BEA3-73CA2EEA4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662569E-6779-4060-B0E0-31B45BE8F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6ED70-E2B6-4B44-89F2-87FE8D2DDF82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E5A26E-4D6B-4013-8EA5-7EC9F96056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F84963-9199-421A-A4FC-7C9E9F0AC4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EFEFB-38E1-40E8-891F-C619854582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70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80F52-CB3C-4201-8311-841B1A2CC156}" type="datetimeFigureOut">
              <a:rPr lang="zh-TW" altLang="en-US" smtClean="0"/>
              <a:t>2021/11/19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D1BF-EAC4-41DA-A0FE-79446082E8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7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D1BF-EAC4-41DA-A0FE-79446082E8E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08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9234" y="6459100"/>
            <a:ext cx="3328073" cy="290096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295835" y="6473263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3-3</a:t>
            </a:r>
            <a:r>
              <a:rPr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少年小說學思辨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39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71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9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5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03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0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1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9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49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-29105"/>
            <a:ext cx="9144000" cy="1213955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329454"/>
            <a:ext cx="9144000" cy="528546"/>
          </a:xfrm>
          <a:prstGeom prst="rect">
            <a:avLst/>
          </a:prstGeom>
          <a:solidFill>
            <a:srgbClr val="A3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032" y="8227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032" y="158148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4216" y="6419475"/>
            <a:ext cx="66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CCA5788-24B1-4ED8-A585-92EBC2ACDFD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939" b="43367" l="83877" r="96136">
                        <a14:backgroundMark x1="88008" y1="31426" x2="85476" y2="37396"/>
                        <a14:backgroundMark x1="87209" y1="31426" x2="91805" y2="31426"/>
                        <a14:backgroundMark x1="86076" y1="34909" x2="87075" y2="4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663" t="28302" r="2721" b="49018"/>
          <a:stretch/>
        </p:blipFill>
        <p:spPr>
          <a:xfrm>
            <a:off x="90764" y="52457"/>
            <a:ext cx="998448" cy="1442202"/>
          </a:xfrm>
          <a:prstGeom prst="rect">
            <a:avLst/>
          </a:prstGeom>
        </p:spPr>
      </p:pic>
      <p:sp>
        <p:nvSpPr>
          <p:cNvPr id="5" name="文字方塊 4"/>
          <p:cNvSpPr txBox="1"/>
          <p:nvPr userDrawn="1"/>
        </p:nvSpPr>
        <p:spPr>
          <a:xfrm>
            <a:off x="295835" y="6432922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</a:t>
            </a:r>
            <a:r>
              <a:rPr lang="en-US" altLang="zh-TW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3-3</a:t>
            </a:r>
            <a:r>
              <a:rPr lang="zh-TW" altLang="en-US" sz="18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少年小說學思辨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0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lsc/awardsgrants/bookmedia/newberymedal/aboutnewbery/aboutnewbery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lsc/awardsgrants/bookmedia/newberymedal/aboutnewbery/aboutnewbery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edu.parenting.com.tw/article/2231" TargetMode="Externa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lsc/awardsgrants/bookmedia/newberymedal/aboutnewbery/aboutnewbery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ala.org/alsc/awardsgrants/bookmedia/newberymedal/aboutnewbery/aboutnewber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5576" y="2328985"/>
            <a:ext cx="7288305" cy="1218510"/>
          </a:xfrm>
        </p:spPr>
        <p:txBody>
          <a:bodyPr rtlCol="0">
            <a:normAutofit/>
          </a:bodyPr>
          <a:lstStyle/>
          <a:p>
            <a:pPr algn="l">
              <a:spcBef>
                <a:spcPts val="1800"/>
              </a:spcBef>
              <a:spcAft>
                <a:spcPts val="1800"/>
              </a:spcAft>
              <a:defRPr/>
            </a:pPr>
            <a:r>
              <a:rPr lang="zh-TW" altLang="en-US" sz="2800" dirty="0">
                <a:solidFill>
                  <a:sysClr val="windowText" lastClr="000000"/>
                </a:solidFill>
              </a:rPr>
              <a:t>閱</a:t>
            </a:r>
            <a:r>
              <a:rPr lang="en-US" altLang="zh-TW" sz="2800" dirty="0">
                <a:solidFill>
                  <a:sysClr val="windowText" lastClr="000000"/>
                </a:solidFill>
              </a:rPr>
              <a:t>3-3</a:t>
            </a:r>
            <a:br>
              <a:rPr lang="en-US" altLang="zh-TW" sz="2800" dirty="0">
                <a:solidFill>
                  <a:sysClr val="windowText" lastClr="000000"/>
                </a:solidFill>
              </a:rPr>
            </a:br>
            <a:r>
              <a:rPr lang="zh-TW" altLang="en-US" sz="4800" dirty="0">
                <a:solidFill>
                  <a:sysClr val="windowText" lastClr="000000"/>
                </a:solidFill>
              </a:rPr>
              <a:t>少年小說學思辨</a:t>
            </a:r>
            <a:endParaRPr lang="zh-TW" altLang="en-US" sz="4800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9759" y="3677879"/>
            <a:ext cx="6218641" cy="18462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rgbClr val="595959"/>
                </a:solidFill>
              </a:rPr>
              <a:t>教育部增置國小圖書教師輔導與教育訓練計畫</a:t>
            </a:r>
            <a:endParaRPr lang="en-US" altLang="zh-TW" sz="2000" dirty="0">
              <a:solidFill>
                <a:srgbClr val="595959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solidFill>
                  <a:srgbClr val="595959"/>
                </a:solidFill>
              </a:rPr>
              <a:t>圖書資訊利用教育教學綱要及教學設計小組</a:t>
            </a:r>
            <a:endParaRPr lang="en-US" altLang="zh-TW" sz="2000" dirty="0">
              <a:solidFill>
                <a:srgbClr val="595959"/>
              </a:solidFill>
            </a:endParaRPr>
          </a:p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rgbClr val="FF0000"/>
                </a:solidFill>
              </a:rPr>
              <a:t>設計者：</a:t>
            </a:r>
            <a:r>
              <a:rPr lang="zh-TW" altLang="en-US" sz="2800" b="1">
                <a:solidFill>
                  <a:srgbClr val="FF0000"/>
                </a:solidFill>
              </a:rPr>
              <a:t>閱讀素養小組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81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743200" y="5939748"/>
            <a:ext cx="7085367" cy="41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參考資料來自美國紐伯瑞獎網站：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The John Newbery Medal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DE8EE0-19B8-44DF-8F63-B294D0A282EA}"/>
              </a:ext>
            </a:extLst>
          </p:cNvPr>
          <p:cNvSpPr/>
          <p:nvPr/>
        </p:nvSpPr>
        <p:spPr>
          <a:xfrm>
            <a:off x="318293" y="335241"/>
            <a:ext cx="8680668" cy="5632311"/>
          </a:xfrm>
          <a:custGeom>
            <a:avLst/>
            <a:gdLst>
              <a:gd name="connsiteX0" fmla="*/ 0 w 8680668"/>
              <a:gd name="connsiteY0" fmla="*/ 0 h 5632311"/>
              <a:gd name="connsiteX1" fmla="*/ 665518 w 8680668"/>
              <a:gd name="connsiteY1" fmla="*/ 0 h 5632311"/>
              <a:gd name="connsiteX2" fmla="*/ 1157422 w 8680668"/>
              <a:gd name="connsiteY2" fmla="*/ 0 h 5632311"/>
              <a:gd name="connsiteX3" fmla="*/ 1562520 w 8680668"/>
              <a:gd name="connsiteY3" fmla="*/ 0 h 5632311"/>
              <a:gd name="connsiteX4" fmla="*/ 1880811 w 8680668"/>
              <a:gd name="connsiteY4" fmla="*/ 0 h 5632311"/>
              <a:gd name="connsiteX5" fmla="*/ 2285909 w 8680668"/>
              <a:gd name="connsiteY5" fmla="*/ 0 h 5632311"/>
              <a:gd name="connsiteX6" fmla="*/ 3038234 w 8680668"/>
              <a:gd name="connsiteY6" fmla="*/ 0 h 5632311"/>
              <a:gd name="connsiteX7" fmla="*/ 3703752 w 8680668"/>
              <a:gd name="connsiteY7" fmla="*/ 0 h 5632311"/>
              <a:gd name="connsiteX8" fmla="*/ 4108850 w 8680668"/>
              <a:gd name="connsiteY8" fmla="*/ 0 h 5632311"/>
              <a:gd name="connsiteX9" fmla="*/ 4861174 w 8680668"/>
              <a:gd name="connsiteY9" fmla="*/ 0 h 5632311"/>
              <a:gd name="connsiteX10" fmla="*/ 5526692 w 8680668"/>
              <a:gd name="connsiteY10" fmla="*/ 0 h 5632311"/>
              <a:gd name="connsiteX11" fmla="*/ 6279017 w 8680668"/>
              <a:gd name="connsiteY11" fmla="*/ 0 h 5632311"/>
              <a:gd name="connsiteX12" fmla="*/ 6597308 w 8680668"/>
              <a:gd name="connsiteY12" fmla="*/ 0 h 5632311"/>
              <a:gd name="connsiteX13" fmla="*/ 7089212 w 8680668"/>
              <a:gd name="connsiteY13" fmla="*/ 0 h 5632311"/>
              <a:gd name="connsiteX14" fmla="*/ 7494310 w 8680668"/>
              <a:gd name="connsiteY14" fmla="*/ 0 h 5632311"/>
              <a:gd name="connsiteX15" fmla="*/ 8073021 w 8680668"/>
              <a:gd name="connsiteY15" fmla="*/ 0 h 5632311"/>
              <a:gd name="connsiteX16" fmla="*/ 8680668 w 8680668"/>
              <a:gd name="connsiteY16" fmla="*/ 0 h 5632311"/>
              <a:gd name="connsiteX17" fmla="*/ 8680668 w 8680668"/>
              <a:gd name="connsiteY17" fmla="*/ 563231 h 5632311"/>
              <a:gd name="connsiteX18" fmla="*/ 8680668 w 8680668"/>
              <a:gd name="connsiteY18" fmla="*/ 1070139 h 5632311"/>
              <a:gd name="connsiteX19" fmla="*/ 8680668 w 8680668"/>
              <a:gd name="connsiteY19" fmla="*/ 1520724 h 5632311"/>
              <a:gd name="connsiteX20" fmla="*/ 8680668 w 8680668"/>
              <a:gd name="connsiteY20" fmla="*/ 1914986 h 5632311"/>
              <a:gd name="connsiteX21" fmla="*/ 8680668 w 8680668"/>
              <a:gd name="connsiteY21" fmla="*/ 2365571 h 5632311"/>
              <a:gd name="connsiteX22" fmla="*/ 8680668 w 8680668"/>
              <a:gd name="connsiteY22" fmla="*/ 2985125 h 5632311"/>
              <a:gd name="connsiteX23" fmla="*/ 8680668 w 8680668"/>
              <a:gd name="connsiteY23" fmla="*/ 3435710 h 5632311"/>
              <a:gd name="connsiteX24" fmla="*/ 8680668 w 8680668"/>
              <a:gd name="connsiteY24" fmla="*/ 3829971 h 5632311"/>
              <a:gd name="connsiteX25" fmla="*/ 8680668 w 8680668"/>
              <a:gd name="connsiteY25" fmla="*/ 4393203 h 5632311"/>
              <a:gd name="connsiteX26" fmla="*/ 8680668 w 8680668"/>
              <a:gd name="connsiteY26" fmla="*/ 4787464 h 5632311"/>
              <a:gd name="connsiteX27" fmla="*/ 8680668 w 8680668"/>
              <a:gd name="connsiteY27" fmla="*/ 5632311 h 5632311"/>
              <a:gd name="connsiteX28" fmla="*/ 8362377 w 8680668"/>
              <a:gd name="connsiteY28" fmla="*/ 5632311 h 5632311"/>
              <a:gd name="connsiteX29" fmla="*/ 7870472 w 8680668"/>
              <a:gd name="connsiteY29" fmla="*/ 5632311 h 5632311"/>
              <a:gd name="connsiteX30" fmla="*/ 7118148 w 8680668"/>
              <a:gd name="connsiteY30" fmla="*/ 5632311 h 5632311"/>
              <a:gd name="connsiteX31" fmla="*/ 6365823 w 8680668"/>
              <a:gd name="connsiteY31" fmla="*/ 5632311 h 5632311"/>
              <a:gd name="connsiteX32" fmla="*/ 5873919 w 8680668"/>
              <a:gd name="connsiteY32" fmla="*/ 5632311 h 5632311"/>
              <a:gd name="connsiteX33" fmla="*/ 5121594 w 8680668"/>
              <a:gd name="connsiteY33" fmla="*/ 5632311 h 5632311"/>
              <a:gd name="connsiteX34" fmla="*/ 4629690 w 8680668"/>
              <a:gd name="connsiteY34" fmla="*/ 5632311 h 5632311"/>
              <a:gd name="connsiteX35" fmla="*/ 4137785 w 8680668"/>
              <a:gd name="connsiteY35" fmla="*/ 5632311 h 5632311"/>
              <a:gd name="connsiteX36" fmla="*/ 3559074 w 8680668"/>
              <a:gd name="connsiteY36" fmla="*/ 5632311 h 5632311"/>
              <a:gd name="connsiteX37" fmla="*/ 2980363 w 8680668"/>
              <a:gd name="connsiteY37" fmla="*/ 5632311 h 5632311"/>
              <a:gd name="connsiteX38" fmla="*/ 2488458 w 8680668"/>
              <a:gd name="connsiteY38" fmla="*/ 5632311 h 5632311"/>
              <a:gd name="connsiteX39" fmla="*/ 2170167 w 8680668"/>
              <a:gd name="connsiteY39" fmla="*/ 5632311 h 5632311"/>
              <a:gd name="connsiteX40" fmla="*/ 1417842 w 8680668"/>
              <a:gd name="connsiteY40" fmla="*/ 5632311 h 5632311"/>
              <a:gd name="connsiteX41" fmla="*/ 839131 w 8680668"/>
              <a:gd name="connsiteY41" fmla="*/ 5632311 h 5632311"/>
              <a:gd name="connsiteX42" fmla="*/ 520840 w 8680668"/>
              <a:gd name="connsiteY42" fmla="*/ 5632311 h 5632311"/>
              <a:gd name="connsiteX43" fmla="*/ 0 w 8680668"/>
              <a:gd name="connsiteY43" fmla="*/ 5632311 h 5632311"/>
              <a:gd name="connsiteX44" fmla="*/ 0 w 8680668"/>
              <a:gd name="connsiteY44" fmla="*/ 5125403 h 5632311"/>
              <a:gd name="connsiteX45" fmla="*/ 0 w 8680668"/>
              <a:gd name="connsiteY45" fmla="*/ 4674818 h 5632311"/>
              <a:gd name="connsiteX46" fmla="*/ 0 w 8680668"/>
              <a:gd name="connsiteY46" fmla="*/ 4224233 h 5632311"/>
              <a:gd name="connsiteX47" fmla="*/ 0 w 8680668"/>
              <a:gd name="connsiteY47" fmla="*/ 3548356 h 5632311"/>
              <a:gd name="connsiteX48" fmla="*/ 0 w 8680668"/>
              <a:gd name="connsiteY48" fmla="*/ 3041448 h 5632311"/>
              <a:gd name="connsiteX49" fmla="*/ 0 w 8680668"/>
              <a:gd name="connsiteY49" fmla="*/ 2590863 h 5632311"/>
              <a:gd name="connsiteX50" fmla="*/ 0 w 8680668"/>
              <a:gd name="connsiteY50" fmla="*/ 1914986 h 5632311"/>
              <a:gd name="connsiteX51" fmla="*/ 0 w 8680668"/>
              <a:gd name="connsiteY51" fmla="*/ 1520724 h 5632311"/>
              <a:gd name="connsiteX52" fmla="*/ 0 w 8680668"/>
              <a:gd name="connsiteY52" fmla="*/ 844847 h 5632311"/>
              <a:gd name="connsiteX53" fmla="*/ 0 w 8680668"/>
              <a:gd name="connsiteY53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680668" h="5632311" fill="none" extrusionOk="0">
                <a:moveTo>
                  <a:pt x="0" y="0"/>
                </a:moveTo>
                <a:cubicBezTo>
                  <a:pt x="266481" y="-74989"/>
                  <a:pt x="402522" y="25445"/>
                  <a:pt x="665518" y="0"/>
                </a:cubicBezTo>
                <a:cubicBezTo>
                  <a:pt x="928514" y="-25445"/>
                  <a:pt x="1017653" y="39529"/>
                  <a:pt x="1157422" y="0"/>
                </a:cubicBezTo>
                <a:cubicBezTo>
                  <a:pt x="1297191" y="-39529"/>
                  <a:pt x="1378435" y="13444"/>
                  <a:pt x="1562520" y="0"/>
                </a:cubicBezTo>
                <a:cubicBezTo>
                  <a:pt x="1746605" y="-13444"/>
                  <a:pt x="1766429" y="15015"/>
                  <a:pt x="1880811" y="0"/>
                </a:cubicBezTo>
                <a:cubicBezTo>
                  <a:pt x="1995193" y="-15015"/>
                  <a:pt x="2143195" y="23930"/>
                  <a:pt x="2285909" y="0"/>
                </a:cubicBezTo>
                <a:cubicBezTo>
                  <a:pt x="2428623" y="-23930"/>
                  <a:pt x="2756651" y="39416"/>
                  <a:pt x="3038234" y="0"/>
                </a:cubicBezTo>
                <a:cubicBezTo>
                  <a:pt x="3319817" y="-39416"/>
                  <a:pt x="3448317" y="25794"/>
                  <a:pt x="3703752" y="0"/>
                </a:cubicBezTo>
                <a:cubicBezTo>
                  <a:pt x="3959187" y="-25794"/>
                  <a:pt x="3974834" y="1244"/>
                  <a:pt x="4108850" y="0"/>
                </a:cubicBezTo>
                <a:cubicBezTo>
                  <a:pt x="4242866" y="-1244"/>
                  <a:pt x="4602507" y="6533"/>
                  <a:pt x="4861174" y="0"/>
                </a:cubicBezTo>
                <a:cubicBezTo>
                  <a:pt x="5119841" y="-6533"/>
                  <a:pt x="5248191" y="7434"/>
                  <a:pt x="5526692" y="0"/>
                </a:cubicBezTo>
                <a:cubicBezTo>
                  <a:pt x="5805193" y="-7434"/>
                  <a:pt x="5969209" y="66501"/>
                  <a:pt x="6279017" y="0"/>
                </a:cubicBezTo>
                <a:cubicBezTo>
                  <a:pt x="6588826" y="-66501"/>
                  <a:pt x="6451843" y="19332"/>
                  <a:pt x="6597308" y="0"/>
                </a:cubicBezTo>
                <a:cubicBezTo>
                  <a:pt x="6742773" y="-19332"/>
                  <a:pt x="6949610" y="58188"/>
                  <a:pt x="7089212" y="0"/>
                </a:cubicBezTo>
                <a:cubicBezTo>
                  <a:pt x="7228814" y="-58188"/>
                  <a:pt x="7345765" y="25450"/>
                  <a:pt x="7494310" y="0"/>
                </a:cubicBezTo>
                <a:cubicBezTo>
                  <a:pt x="7642855" y="-25450"/>
                  <a:pt x="7854205" y="57313"/>
                  <a:pt x="8073021" y="0"/>
                </a:cubicBezTo>
                <a:cubicBezTo>
                  <a:pt x="8291837" y="-57313"/>
                  <a:pt x="8390203" y="47869"/>
                  <a:pt x="8680668" y="0"/>
                </a:cubicBezTo>
                <a:cubicBezTo>
                  <a:pt x="8687357" y="147863"/>
                  <a:pt x="8640967" y="424333"/>
                  <a:pt x="8680668" y="563231"/>
                </a:cubicBezTo>
                <a:cubicBezTo>
                  <a:pt x="8720369" y="702129"/>
                  <a:pt x="8663728" y="932760"/>
                  <a:pt x="8680668" y="1070139"/>
                </a:cubicBezTo>
                <a:cubicBezTo>
                  <a:pt x="8697608" y="1207518"/>
                  <a:pt x="8627563" y="1303888"/>
                  <a:pt x="8680668" y="1520724"/>
                </a:cubicBezTo>
                <a:cubicBezTo>
                  <a:pt x="8733773" y="1737560"/>
                  <a:pt x="8636621" y="1791157"/>
                  <a:pt x="8680668" y="1914986"/>
                </a:cubicBezTo>
                <a:cubicBezTo>
                  <a:pt x="8724715" y="2038815"/>
                  <a:pt x="8645587" y="2253135"/>
                  <a:pt x="8680668" y="2365571"/>
                </a:cubicBezTo>
                <a:cubicBezTo>
                  <a:pt x="8715749" y="2478007"/>
                  <a:pt x="8655891" y="2735833"/>
                  <a:pt x="8680668" y="2985125"/>
                </a:cubicBezTo>
                <a:cubicBezTo>
                  <a:pt x="8705445" y="3234417"/>
                  <a:pt x="8634605" y="3288392"/>
                  <a:pt x="8680668" y="3435710"/>
                </a:cubicBezTo>
                <a:cubicBezTo>
                  <a:pt x="8726731" y="3583029"/>
                  <a:pt x="8640184" y="3733801"/>
                  <a:pt x="8680668" y="3829971"/>
                </a:cubicBezTo>
                <a:cubicBezTo>
                  <a:pt x="8721152" y="3926141"/>
                  <a:pt x="8672457" y="4268258"/>
                  <a:pt x="8680668" y="4393203"/>
                </a:cubicBezTo>
                <a:cubicBezTo>
                  <a:pt x="8688879" y="4518148"/>
                  <a:pt x="8654495" y="4642581"/>
                  <a:pt x="8680668" y="4787464"/>
                </a:cubicBezTo>
                <a:cubicBezTo>
                  <a:pt x="8706841" y="4932347"/>
                  <a:pt x="8636043" y="5338765"/>
                  <a:pt x="8680668" y="5632311"/>
                </a:cubicBezTo>
                <a:cubicBezTo>
                  <a:pt x="8588848" y="5653485"/>
                  <a:pt x="8465026" y="5622393"/>
                  <a:pt x="8362377" y="5632311"/>
                </a:cubicBezTo>
                <a:cubicBezTo>
                  <a:pt x="8259728" y="5642229"/>
                  <a:pt x="7987352" y="5630261"/>
                  <a:pt x="7870472" y="5632311"/>
                </a:cubicBezTo>
                <a:cubicBezTo>
                  <a:pt x="7753592" y="5634361"/>
                  <a:pt x="7460892" y="5626971"/>
                  <a:pt x="7118148" y="5632311"/>
                </a:cubicBezTo>
                <a:cubicBezTo>
                  <a:pt x="6775404" y="5637651"/>
                  <a:pt x="6571378" y="5585465"/>
                  <a:pt x="6365823" y="5632311"/>
                </a:cubicBezTo>
                <a:cubicBezTo>
                  <a:pt x="6160268" y="5679157"/>
                  <a:pt x="6068929" y="5600023"/>
                  <a:pt x="5873919" y="5632311"/>
                </a:cubicBezTo>
                <a:cubicBezTo>
                  <a:pt x="5678909" y="5664599"/>
                  <a:pt x="5337451" y="5604601"/>
                  <a:pt x="5121594" y="5632311"/>
                </a:cubicBezTo>
                <a:cubicBezTo>
                  <a:pt x="4905738" y="5660021"/>
                  <a:pt x="4868684" y="5578861"/>
                  <a:pt x="4629690" y="5632311"/>
                </a:cubicBezTo>
                <a:cubicBezTo>
                  <a:pt x="4390696" y="5685761"/>
                  <a:pt x="4355291" y="5620294"/>
                  <a:pt x="4137785" y="5632311"/>
                </a:cubicBezTo>
                <a:cubicBezTo>
                  <a:pt x="3920279" y="5644328"/>
                  <a:pt x="3711597" y="5627184"/>
                  <a:pt x="3559074" y="5632311"/>
                </a:cubicBezTo>
                <a:cubicBezTo>
                  <a:pt x="3406551" y="5637438"/>
                  <a:pt x="3212902" y="5631201"/>
                  <a:pt x="2980363" y="5632311"/>
                </a:cubicBezTo>
                <a:cubicBezTo>
                  <a:pt x="2747824" y="5633421"/>
                  <a:pt x="2723222" y="5622103"/>
                  <a:pt x="2488458" y="5632311"/>
                </a:cubicBezTo>
                <a:cubicBezTo>
                  <a:pt x="2253695" y="5642519"/>
                  <a:pt x="2237012" y="5601811"/>
                  <a:pt x="2170167" y="5632311"/>
                </a:cubicBezTo>
                <a:cubicBezTo>
                  <a:pt x="2103322" y="5662811"/>
                  <a:pt x="1610625" y="5558492"/>
                  <a:pt x="1417842" y="5632311"/>
                </a:cubicBezTo>
                <a:cubicBezTo>
                  <a:pt x="1225059" y="5706130"/>
                  <a:pt x="964158" y="5594032"/>
                  <a:pt x="839131" y="5632311"/>
                </a:cubicBezTo>
                <a:cubicBezTo>
                  <a:pt x="714104" y="5670590"/>
                  <a:pt x="668683" y="5624227"/>
                  <a:pt x="520840" y="5632311"/>
                </a:cubicBezTo>
                <a:cubicBezTo>
                  <a:pt x="372997" y="5640395"/>
                  <a:pt x="253444" y="5600700"/>
                  <a:pt x="0" y="5632311"/>
                </a:cubicBezTo>
                <a:cubicBezTo>
                  <a:pt x="-20598" y="5510970"/>
                  <a:pt x="20282" y="5374078"/>
                  <a:pt x="0" y="5125403"/>
                </a:cubicBezTo>
                <a:cubicBezTo>
                  <a:pt x="-20282" y="4876728"/>
                  <a:pt x="3618" y="4871506"/>
                  <a:pt x="0" y="4674818"/>
                </a:cubicBezTo>
                <a:cubicBezTo>
                  <a:pt x="-3618" y="4478131"/>
                  <a:pt x="11636" y="4389839"/>
                  <a:pt x="0" y="4224233"/>
                </a:cubicBezTo>
                <a:cubicBezTo>
                  <a:pt x="-11636" y="4058628"/>
                  <a:pt x="79225" y="3755698"/>
                  <a:pt x="0" y="3548356"/>
                </a:cubicBezTo>
                <a:cubicBezTo>
                  <a:pt x="-79225" y="3341014"/>
                  <a:pt x="43653" y="3200803"/>
                  <a:pt x="0" y="3041448"/>
                </a:cubicBezTo>
                <a:cubicBezTo>
                  <a:pt x="-43653" y="2882093"/>
                  <a:pt x="13055" y="2759770"/>
                  <a:pt x="0" y="2590863"/>
                </a:cubicBezTo>
                <a:cubicBezTo>
                  <a:pt x="-13055" y="2421957"/>
                  <a:pt x="8402" y="2104533"/>
                  <a:pt x="0" y="1914986"/>
                </a:cubicBezTo>
                <a:cubicBezTo>
                  <a:pt x="-8402" y="1725439"/>
                  <a:pt x="10606" y="1659667"/>
                  <a:pt x="0" y="1520724"/>
                </a:cubicBezTo>
                <a:cubicBezTo>
                  <a:pt x="-10606" y="1381781"/>
                  <a:pt x="53399" y="1153972"/>
                  <a:pt x="0" y="844847"/>
                </a:cubicBezTo>
                <a:cubicBezTo>
                  <a:pt x="-53399" y="535722"/>
                  <a:pt x="10853" y="304357"/>
                  <a:pt x="0" y="0"/>
                </a:cubicBezTo>
                <a:close/>
              </a:path>
              <a:path w="8680668" h="5632311" stroke="0" extrusionOk="0">
                <a:moveTo>
                  <a:pt x="0" y="0"/>
                </a:moveTo>
                <a:cubicBezTo>
                  <a:pt x="97326" y="-13835"/>
                  <a:pt x="212160" y="17785"/>
                  <a:pt x="318291" y="0"/>
                </a:cubicBezTo>
                <a:cubicBezTo>
                  <a:pt x="424422" y="-17785"/>
                  <a:pt x="576877" y="31551"/>
                  <a:pt x="810196" y="0"/>
                </a:cubicBezTo>
                <a:cubicBezTo>
                  <a:pt x="1043516" y="-31551"/>
                  <a:pt x="1189781" y="7065"/>
                  <a:pt x="1302100" y="0"/>
                </a:cubicBezTo>
                <a:cubicBezTo>
                  <a:pt x="1414419" y="-7065"/>
                  <a:pt x="1681328" y="59187"/>
                  <a:pt x="2054425" y="0"/>
                </a:cubicBezTo>
                <a:cubicBezTo>
                  <a:pt x="2427522" y="-59187"/>
                  <a:pt x="2533272" y="29782"/>
                  <a:pt x="2719943" y="0"/>
                </a:cubicBezTo>
                <a:cubicBezTo>
                  <a:pt x="2906614" y="-29782"/>
                  <a:pt x="3096978" y="15292"/>
                  <a:pt x="3298654" y="0"/>
                </a:cubicBezTo>
                <a:cubicBezTo>
                  <a:pt x="3500330" y="-15292"/>
                  <a:pt x="3477637" y="5327"/>
                  <a:pt x="3616945" y="0"/>
                </a:cubicBezTo>
                <a:cubicBezTo>
                  <a:pt x="3756253" y="-5327"/>
                  <a:pt x="3961017" y="24642"/>
                  <a:pt x="4108850" y="0"/>
                </a:cubicBezTo>
                <a:cubicBezTo>
                  <a:pt x="4256684" y="-24642"/>
                  <a:pt x="4581093" y="26241"/>
                  <a:pt x="4861174" y="0"/>
                </a:cubicBezTo>
                <a:cubicBezTo>
                  <a:pt x="5141255" y="-26241"/>
                  <a:pt x="5158481" y="15162"/>
                  <a:pt x="5353079" y="0"/>
                </a:cubicBezTo>
                <a:cubicBezTo>
                  <a:pt x="5547678" y="-15162"/>
                  <a:pt x="5666846" y="8362"/>
                  <a:pt x="5931790" y="0"/>
                </a:cubicBezTo>
                <a:cubicBezTo>
                  <a:pt x="6196734" y="-8362"/>
                  <a:pt x="6375396" y="80063"/>
                  <a:pt x="6684114" y="0"/>
                </a:cubicBezTo>
                <a:cubicBezTo>
                  <a:pt x="6992832" y="-80063"/>
                  <a:pt x="6888493" y="32426"/>
                  <a:pt x="7089212" y="0"/>
                </a:cubicBezTo>
                <a:cubicBezTo>
                  <a:pt x="7289931" y="-32426"/>
                  <a:pt x="7255346" y="14720"/>
                  <a:pt x="7407503" y="0"/>
                </a:cubicBezTo>
                <a:cubicBezTo>
                  <a:pt x="7559660" y="-14720"/>
                  <a:pt x="7707534" y="46193"/>
                  <a:pt x="7986215" y="0"/>
                </a:cubicBezTo>
                <a:cubicBezTo>
                  <a:pt x="8264896" y="-46193"/>
                  <a:pt x="8397340" y="9826"/>
                  <a:pt x="8680668" y="0"/>
                </a:cubicBezTo>
                <a:cubicBezTo>
                  <a:pt x="8750010" y="263627"/>
                  <a:pt x="8661929" y="355051"/>
                  <a:pt x="8680668" y="619554"/>
                </a:cubicBezTo>
                <a:cubicBezTo>
                  <a:pt x="8699407" y="884057"/>
                  <a:pt x="8631743" y="1084175"/>
                  <a:pt x="8680668" y="1295432"/>
                </a:cubicBezTo>
                <a:cubicBezTo>
                  <a:pt x="8729593" y="1506689"/>
                  <a:pt x="8608005" y="1732338"/>
                  <a:pt x="8680668" y="1971309"/>
                </a:cubicBezTo>
                <a:cubicBezTo>
                  <a:pt x="8753331" y="2210280"/>
                  <a:pt x="8638103" y="2319668"/>
                  <a:pt x="8680668" y="2478217"/>
                </a:cubicBezTo>
                <a:cubicBezTo>
                  <a:pt x="8723233" y="2636766"/>
                  <a:pt x="8607813" y="2954256"/>
                  <a:pt x="8680668" y="3097771"/>
                </a:cubicBezTo>
                <a:cubicBezTo>
                  <a:pt x="8753523" y="3241286"/>
                  <a:pt x="8648673" y="3361799"/>
                  <a:pt x="8680668" y="3604679"/>
                </a:cubicBezTo>
                <a:cubicBezTo>
                  <a:pt x="8712663" y="3847559"/>
                  <a:pt x="8651129" y="3911605"/>
                  <a:pt x="8680668" y="4111587"/>
                </a:cubicBezTo>
                <a:cubicBezTo>
                  <a:pt x="8710207" y="4311569"/>
                  <a:pt x="8670943" y="4314761"/>
                  <a:pt x="8680668" y="4505849"/>
                </a:cubicBezTo>
                <a:cubicBezTo>
                  <a:pt x="8690393" y="4696937"/>
                  <a:pt x="8643682" y="4781001"/>
                  <a:pt x="8680668" y="5012757"/>
                </a:cubicBezTo>
                <a:cubicBezTo>
                  <a:pt x="8717654" y="5244513"/>
                  <a:pt x="8642886" y="5490869"/>
                  <a:pt x="8680668" y="5632311"/>
                </a:cubicBezTo>
                <a:cubicBezTo>
                  <a:pt x="8478525" y="5678279"/>
                  <a:pt x="8208075" y="5575796"/>
                  <a:pt x="8015150" y="5632311"/>
                </a:cubicBezTo>
                <a:cubicBezTo>
                  <a:pt x="7822225" y="5688826"/>
                  <a:pt x="7581553" y="5551881"/>
                  <a:pt x="7262826" y="5632311"/>
                </a:cubicBezTo>
                <a:cubicBezTo>
                  <a:pt x="6944099" y="5712741"/>
                  <a:pt x="6983558" y="5617039"/>
                  <a:pt x="6770921" y="5632311"/>
                </a:cubicBezTo>
                <a:cubicBezTo>
                  <a:pt x="6558284" y="5647583"/>
                  <a:pt x="6482983" y="5609004"/>
                  <a:pt x="6279017" y="5632311"/>
                </a:cubicBezTo>
                <a:cubicBezTo>
                  <a:pt x="6075051" y="5655618"/>
                  <a:pt x="6067675" y="5626688"/>
                  <a:pt x="5960725" y="5632311"/>
                </a:cubicBezTo>
                <a:cubicBezTo>
                  <a:pt x="5853775" y="5637934"/>
                  <a:pt x="5720449" y="5627144"/>
                  <a:pt x="5642434" y="5632311"/>
                </a:cubicBezTo>
                <a:cubicBezTo>
                  <a:pt x="5564419" y="5637478"/>
                  <a:pt x="5254885" y="5601692"/>
                  <a:pt x="5150530" y="5632311"/>
                </a:cubicBezTo>
                <a:cubicBezTo>
                  <a:pt x="5046175" y="5662930"/>
                  <a:pt x="4952271" y="5624112"/>
                  <a:pt x="4832239" y="5632311"/>
                </a:cubicBezTo>
                <a:cubicBezTo>
                  <a:pt x="4712207" y="5640510"/>
                  <a:pt x="4513215" y="5595544"/>
                  <a:pt x="4427141" y="5632311"/>
                </a:cubicBezTo>
                <a:cubicBezTo>
                  <a:pt x="4341067" y="5669078"/>
                  <a:pt x="4137565" y="5604106"/>
                  <a:pt x="4022043" y="5632311"/>
                </a:cubicBezTo>
                <a:cubicBezTo>
                  <a:pt x="3906521" y="5660516"/>
                  <a:pt x="3780749" y="5585650"/>
                  <a:pt x="3616945" y="5632311"/>
                </a:cubicBezTo>
                <a:cubicBezTo>
                  <a:pt x="3453141" y="5678972"/>
                  <a:pt x="3332107" y="5625981"/>
                  <a:pt x="3211847" y="5632311"/>
                </a:cubicBezTo>
                <a:cubicBezTo>
                  <a:pt x="3091587" y="5638641"/>
                  <a:pt x="2948468" y="5625435"/>
                  <a:pt x="2719943" y="5632311"/>
                </a:cubicBezTo>
                <a:cubicBezTo>
                  <a:pt x="2491418" y="5639187"/>
                  <a:pt x="2514891" y="5594911"/>
                  <a:pt x="2401651" y="5632311"/>
                </a:cubicBezTo>
                <a:cubicBezTo>
                  <a:pt x="2288411" y="5669711"/>
                  <a:pt x="2044681" y="5582589"/>
                  <a:pt x="1736134" y="5632311"/>
                </a:cubicBezTo>
                <a:cubicBezTo>
                  <a:pt x="1427587" y="5682033"/>
                  <a:pt x="1274456" y="5564072"/>
                  <a:pt x="1070616" y="5632311"/>
                </a:cubicBezTo>
                <a:cubicBezTo>
                  <a:pt x="866776" y="5700550"/>
                  <a:pt x="739593" y="5587871"/>
                  <a:pt x="491905" y="5632311"/>
                </a:cubicBezTo>
                <a:cubicBezTo>
                  <a:pt x="244217" y="5676751"/>
                  <a:pt x="189793" y="5613142"/>
                  <a:pt x="0" y="5632311"/>
                </a:cubicBezTo>
                <a:cubicBezTo>
                  <a:pt x="-54024" y="5478575"/>
                  <a:pt x="24265" y="5185586"/>
                  <a:pt x="0" y="4956434"/>
                </a:cubicBezTo>
                <a:cubicBezTo>
                  <a:pt x="-24265" y="4727282"/>
                  <a:pt x="78554" y="4455610"/>
                  <a:pt x="0" y="4280556"/>
                </a:cubicBezTo>
                <a:cubicBezTo>
                  <a:pt x="-78554" y="4105502"/>
                  <a:pt x="58285" y="3876404"/>
                  <a:pt x="0" y="3661002"/>
                </a:cubicBezTo>
                <a:cubicBezTo>
                  <a:pt x="-58285" y="3445600"/>
                  <a:pt x="19171" y="3189875"/>
                  <a:pt x="0" y="2985125"/>
                </a:cubicBezTo>
                <a:cubicBezTo>
                  <a:pt x="-19171" y="2780375"/>
                  <a:pt x="15478" y="2711020"/>
                  <a:pt x="0" y="2590863"/>
                </a:cubicBezTo>
                <a:cubicBezTo>
                  <a:pt x="-15478" y="2470706"/>
                  <a:pt x="45333" y="2283166"/>
                  <a:pt x="0" y="2083955"/>
                </a:cubicBezTo>
                <a:cubicBezTo>
                  <a:pt x="-45333" y="1884744"/>
                  <a:pt x="6955" y="1833818"/>
                  <a:pt x="0" y="1633370"/>
                </a:cubicBezTo>
                <a:cubicBezTo>
                  <a:pt x="-6955" y="1432923"/>
                  <a:pt x="29567" y="1369749"/>
                  <a:pt x="0" y="1126462"/>
                </a:cubicBezTo>
                <a:cubicBezTo>
                  <a:pt x="-29567" y="883175"/>
                  <a:pt x="28888" y="782797"/>
                  <a:pt x="0" y="506908"/>
                </a:cubicBezTo>
                <a:cubicBezTo>
                  <a:pt x="-28888" y="231019"/>
                  <a:pt x="15943" y="20324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04337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40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約翰．紐伯瑞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相當重視兒童閱讀，認為閱讀習慣必須從小養成。懷抱著這樣的熱情，他出版了世界第一本兒童小說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「美麗的小書」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Little Pretty Pocket-Book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），被認為是首度專門寫給兒童的書籍。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書中含有</a:t>
            </a: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少量簡單的單字，大量插圖，充滿了趣味與遊戲性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，同時蘊含強烈道德觀。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DE5ABF7-2CDD-42EF-8BED-B4F75D2D7BDA}"/>
              </a:ext>
            </a:extLst>
          </p:cNvPr>
          <p:cNvSpPr/>
          <p:nvPr/>
        </p:nvSpPr>
        <p:spPr>
          <a:xfrm>
            <a:off x="2743200" y="6358132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小天下美國紐伯瑞大獎小說專區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http://gkids.cwgv.com.tw/newbook/BKL123/newbery.asp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36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2967327" y="5926569"/>
            <a:ext cx="7085367" cy="41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參考資料來自美國紐伯瑞獎網站：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The John Newbery Medal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DE8EE0-19B8-44DF-8F63-B294D0A282EA}"/>
              </a:ext>
            </a:extLst>
          </p:cNvPr>
          <p:cNvSpPr/>
          <p:nvPr/>
        </p:nvSpPr>
        <p:spPr>
          <a:xfrm>
            <a:off x="231666" y="219737"/>
            <a:ext cx="8680668" cy="5632311"/>
          </a:xfrm>
          <a:custGeom>
            <a:avLst/>
            <a:gdLst>
              <a:gd name="connsiteX0" fmla="*/ 0 w 8680668"/>
              <a:gd name="connsiteY0" fmla="*/ 0 h 5632311"/>
              <a:gd name="connsiteX1" fmla="*/ 665518 w 8680668"/>
              <a:gd name="connsiteY1" fmla="*/ 0 h 5632311"/>
              <a:gd name="connsiteX2" fmla="*/ 1157422 w 8680668"/>
              <a:gd name="connsiteY2" fmla="*/ 0 h 5632311"/>
              <a:gd name="connsiteX3" fmla="*/ 1562520 w 8680668"/>
              <a:gd name="connsiteY3" fmla="*/ 0 h 5632311"/>
              <a:gd name="connsiteX4" fmla="*/ 1880811 w 8680668"/>
              <a:gd name="connsiteY4" fmla="*/ 0 h 5632311"/>
              <a:gd name="connsiteX5" fmla="*/ 2285909 w 8680668"/>
              <a:gd name="connsiteY5" fmla="*/ 0 h 5632311"/>
              <a:gd name="connsiteX6" fmla="*/ 3038234 w 8680668"/>
              <a:gd name="connsiteY6" fmla="*/ 0 h 5632311"/>
              <a:gd name="connsiteX7" fmla="*/ 3703752 w 8680668"/>
              <a:gd name="connsiteY7" fmla="*/ 0 h 5632311"/>
              <a:gd name="connsiteX8" fmla="*/ 4108850 w 8680668"/>
              <a:gd name="connsiteY8" fmla="*/ 0 h 5632311"/>
              <a:gd name="connsiteX9" fmla="*/ 4861174 w 8680668"/>
              <a:gd name="connsiteY9" fmla="*/ 0 h 5632311"/>
              <a:gd name="connsiteX10" fmla="*/ 5526692 w 8680668"/>
              <a:gd name="connsiteY10" fmla="*/ 0 h 5632311"/>
              <a:gd name="connsiteX11" fmla="*/ 6279017 w 8680668"/>
              <a:gd name="connsiteY11" fmla="*/ 0 h 5632311"/>
              <a:gd name="connsiteX12" fmla="*/ 6597308 w 8680668"/>
              <a:gd name="connsiteY12" fmla="*/ 0 h 5632311"/>
              <a:gd name="connsiteX13" fmla="*/ 7089212 w 8680668"/>
              <a:gd name="connsiteY13" fmla="*/ 0 h 5632311"/>
              <a:gd name="connsiteX14" fmla="*/ 7494310 w 8680668"/>
              <a:gd name="connsiteY14" fmla="*/ 0 h 5632311"/>
              <a:gd name="connsiteX15" fmla="*/ 8073021 w 8680668"/>
              <a:gd name="connsiteY15" fmla="*/ 0 h 5632311"/>
              <a:gd name="connsiteX16" fmla="*/ 8680668 w 8680668"/>
              <a:gd name="connsiteY16" fmla="*/ 0 h 5632311"/>
              <a:gd name="connsiteX17" fmla="*/ 8680668 w 8680668"/>
              <a:gd name="connsiteY17" fmla="*/ 563231 h 5632311"/>
              <a:gd name="connsiteX18" fmla="*/ 8680668 w 8680668"/>
              <a:gd name="connsiteY18" fmla="*/ 1070139 h 5632311"/>
              <a:gd name="connsiteX19" fmla="*/ 8680668 w 8680668"/>
              <a:gd name="connsiteY19" fmla="*/ 1520724 h 5632311"/>
              <a:gd name="connsiteX20" fmla="*/ 8680668 w 8680668"/>
              <a:gd name="connsiteY20" fmla="*/ 1914986 h 5632311"/>
              <a:gd name="connsiteX21" fmla="*/ 8680668 w 8680668"/>
              <a:gd name="connsiteY21" fmla="*/ 2365571 h 5632311"/>
              <a:gd name="connsiteX22" fmla="*/ 8680668 w 8680668"/>
              <a:gd name="connsiteY22" fmla="*/ 2985125 h 5632311"/>
              <a:gd name="connsiteX23" fmla="*/ 8680668 w 8680668"/>
              <a:gd name="connsiteY23" fmla="*/ 3435710 h 5632311"/>
              <a:gd name="connsiteX24" fmla="*/ 8680668 w 8680668"/>
              <a:gd name="connsiteY24" fmla="*/ 3829971 h 5632311"/>
              <a:gd name="connsiteX25" fmla="*/ 8680668 w 8680668"/>
              <a:gd name="connsiteY25" fmla="*/ 4393203 h 5632311"/>
              <a:gd name="connsiteX26" fmla="*/ 8680668 w 8680668"/>
              <a:gd name="connsiteY26" fmla="*/ 4787464 h 5632311"/>
              <a:gd name="connsiteX27" fmla="*/ 8680668 w 8680668"/>
              <a:gd name="connsiteY27" fmla="*/ 5632311 h 5632311"/>
              <a:gd name="connsiteX28" fmla="*/ 8362377 w 8680668"/>
              <a:gd name="connsiteY28" fmla="*/ 5632311 h 5632311"/>
              <a:gd name="connsiteX29" fmla="*/ 7870472 w 8680668"/>
              <a:gd name="connsiteY29" fmla="*/ 5632311 h 5632311"/>
              <a:gd name="connsiteX30" fmla="*/ 7118148 w 8680668"/>
              <a:gd name="connsiteY30" fmla="*/ 5632311 h 5632311"/>
              <a:gd name="connsiteX31" fmla="*/ 6365823 w 8680668"/>
              <a:gd name="connsiteY31" fmla="*/ 5632311 h 5632311"/>
              <a:gd name="connsiteX32" fmla="*/ 5873919 w 8680668"/>
              <a:gd name="connsiteY32" fmla="*/ 5632311 h 5632311"/>
              <a:gd name="connsiteX33" fmla="*/ 5121594 w 8680668"/>
              <a:gd name="connsiteY33" fmla="*/ 5632311 h 5632311"/>
              <a:gd name="connsiteX34" fmla="*/ 4629690 w 8680668"/>
              <a:gd name="connsiteY34" fmla="*/ 5632311 h 5632311"/>
              <a:gd name="connsiteX35" fmla="*/ 4137785 w 8680668"/>
              <a:gd name="connsiteY35" fmla="*/ 5632311 h 5632311"/>
              <a:gd name="connsiteX36" fmla="*/ 3559074 w 8680668"/>
              <a:gd name="connsiteY36" fmla="*/ 5632311 h 5632311"/>
              <a:gd name="connsiteX37" fmla="*/ 2980363 w 8680668"/>
              <a:gd name="connsiteY37" fmla="*/ 5632311 h 5632311"/>
              <a:gd name="connsiteX38" fmla="*/ 2488458 w 8680668"/>
              <a:gd name="connsiteY38" fmla="*/ 5632311 h 5632311"/>
              <a:gd name="connsiteX39" fmla="*/ 2170167 w 8680668"/>
              <a:gd name="connsiteY39" fmla="*/ 5632311 h 5632311"/>
              <a:gd name="connsiteX40" fmla="*/ 1417842 w 8680668"/>
              <a:gd name="connsiteY40" fmla="*/ 5632311 h 5632311"/>
              <a:gd name="connsiteX41" fmla="*/ 839131 w 8680668"/>
              <a:gd name="connsiteY41" fmla="*/ 5632311 h 5632311"/>
              <a:gd name="connsiteX42" fmla="*/ 520840 w 8680668"/>
              <a:gd name="connsiteY42" fmla="*/ 5632311 h 5632311"/>
              <a:gd name="connsiteX43" fmla="*/ 0 w 8680668"/>
              <a:gd name="connsiteY43" fmla="*/ 5632311 h 5632311"/>
              <a:gd name="connsiteX44" fmla="*/ 0 w 8680668"/>
              <a:gd name="connsiteY44" fmla="*/ 5125403 h 5632311"/>
              <a:gd name="connsiteX45" fmla="*/ 0 w 8680668"/>
              <a:gd name="connsiteY45" fmla="*/ 4674818 h 5632311"/>
              <a:gd name="connsiteX46" fmla="*/ 0 w 8680668"/>
              <a:gd name="connsiteY46" fmla="*/ 4224233 h 5632311"/>
              <a:gd name="connsiteX47" fmla="*/ 0 w 8680668"/>
              <a:gd name="connsiteY47" fmla="*/ 3548356 h 5632311"/>
              <a:gd name="connsiteX48" fmla="*/ 0 w 8680668"/>
              <a:gd name="connsiteY48" fmla="*/ 3041448 h 5632311"/>
              <a:gd name="connsiteX49" fmla="*/ 0 w 8680668"/>
              <a:gd name="connsiteY49" fmla="*/ 2590863 h 5632311"/>
              <a:gd name="connsiteX50" fmla="*/ 0 w 8680668"/>
              <a:gd name="connsiteY50" fmla="*/ 1914986 h 5632311"/>
              <a:gd name="connsiteX51" fmla="*/ 0 w 8680668"/>
              <a:gd name="connsiteY51" fmla="*/ 1520724 h 5632311"/>
              <a:gd name="connsiteX52" fmla="*/ 0 w 8680668"/>
              <a:gd name="connsiteY52" fmla="*/ 844847 h 5632311"/>
              <a:gd name="connsiteX53" fmla="*/ 0 w 8680668"/>
              <a:gd name="connsiteY53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680668" h="5632311" fill="none" extrusionOk="0">
                <a:moveTo>
                  <a:pt x="0" y="0"/>
                </a:moveTo>
                <a:cubicBezTo>
                  <a:pt x="266481" y="-74989"/>
                  <a:pt x="402522" y="25445"/>
                  <a:pt x="665518" y="0"/>
                </a:cubicBezTo>
                <a:cubicBezTo>
                  <a:pt x="928514" y="-25445"/>
                  <a:pt x="1017653" y="39529"/>
                  <a:pt x="1157422" y="0"/>
                </a:cubicBezTo>
                <a:cubicBezTo>
                  <a:pt x="1297191" y="-39529"/>
                  <a:pt x="1378435" y="13444"/>
                  <a:pt x="1562520" y="0"/>
                </a:cubicBezTo>
                <a:cubicBezTo>
                  <a:pt x="1746605" y="-13444"/>
                  <a:pt x="1766429" y="15015"/>
                  <a:pt x="1880811" y="0"/>
                </a:cubicBezTo>
                <a:cubicBezTo>
                  <a:pt x="1995193" y="-15015"/>
                  <a:pt x="2143195" y="23930"/>
                  <a:pt x="2285909" y="0"/>
                </a:cubicBezTo>
                <a:cubicBezTo>
                  <a:pt x="2428623" y="-23930"/>
                  <a:pt x="2756651" y="39416"/>
                  <a:pt x="3038234" y="0"/>
                </a:cubicBezTo>
                <a:cubicBezTo>
                  <a:pt x="3319817" y="-39416"/>
                  <a:pt x="3448317" y="25794"/>
                  <a:pt x="3703752" y="0"/>
                </a:cubicBezTo>
                <a:cubicBezTo>
                  <a:pt x="3959187" y="-25794"/>
                  <a:pt x="3974834" y="1244"/>
                  <a:pt x="4108850" y="0"/>
                </a:cubicBezTo>
                <a:cubicBezTo>
                  <a:pt x="4242866" y="-1244"/>
                  <a:pt x="4602507" y="6533"/>
                  <a:pt x="4861174" y="0"/>
                </a:cubicBezTo>
                <a:cubicBezTo>
                  <a:pt x="5119841" y="-6533"/>
                  <a:pt x="5248191" y="7434"/>
                  <a:pt x="5526692" y="0"/>
                </a:cubicBezTo>
                <a:cubicBezTo>
                  <a:pt x="5805193" y="-7434"/>
                  <a:pt x="5969209" y="66501"/>
                  <a:pt x="6279017" y="0"/>
                </a:cubicBezTo>
                <a:cubicBezTo>
                  <a:pt x="6588826" y="-66501"/>
                  <a:pt x="6451843" y="19332"/>
                  <a:pt x="6597308" y="0"/>
                </a:cubicBezTo>
                <a:cubicBezTo>
                  <a:pt x="6742773" y="-19332"/>
                  <a:pt x="6949610" y="58188"/>
                  <a:pt x="7089212" y="0"/>
                </a:cubicBezTo>
                <a:cubicBezTo>
                  <a:pt x="7228814" y="-58188"/>
                  <a:pt x="7345765" y="25450"/>
                  <a:pt x="7494310" y="0"/>
                </a:cubicBezTo>
                <a:cubicBezTo>
                  <a:pt x="7642855" y="-25450"/>
                  <a:pt x="7854205" y="57313"/>
                  <a:pt x="8073021" y="0"/>
                </a:cubicBezTo>
                <a:cubicBezTo>
                  <a:pt x="8291837" y="-57313"/>
                  <a:pt x="8390203" y="47869"/>
                  <a:pt x="8680668" y="0"/>
                </a:cubicBezTo>
                <a:cubicBezTo>
                  <a:pt x="8687357" y="147863"/>
                  <a:pt x="8640967" y="424333"/>
                  <a:pt x="8680668" y="563231"/>
                </a:cubicBezTo>
                <a:cubicBezTo>
                  <a:pt x="8720369" y="702129"/>
                  <a:pt x="8663728" y="932760"/>
                  <a:pt x="8680668" y="1070139"/>
                </a:cubicBezTo>
                <a:cubicBezTo>
                  <a:pt x="8697608" y="1207518"/>
                  <a:pt x="8627563" y="1303888"/>
                  <a:pt x="8680668" y="1520724"/>
                </a:cubicBezTo>
                <a:cubicBezTo>
                  <a:pt x="8733773" y="1737560"/>
                  <a:pt x="8636621" y="1791157"/>
                  <a:pt x="8680668" y="1914986"/>
                </a:cubicBezTo>
                <a:cubicBezTo>
                  <a:pt x="8724715" y="2038815"/>
                  <a:pt x="8645587" y="2253135"/>
                  <a:pt x="8680668" y="2365571"/>
                </a:cubicBezTo>
                <a:cubicBezTo>
                  <a:pt x="8715749" y="2478007"/>
                  <a:pt x="8655891" y="2735833"/>
                  <a:pt x="8680668" y="2985125"/>
                </a:cubicBezTo>
                <a:cubicBezTo>
                  <a:pt x="8705445" y="3234417"/>
                  <a:pt x="8634605" y="3288392"/>
                  <a:pt x="8680668" y="3435710"/>
                </a:cubicBezTo>
                <a:cubicBezTo>
                  <a:pt x="8726731" y="3583029"/>
                  <a:pt x="8640184" y="3733801"/>
                  <a:pt x="8680668" y="3829971"/>
                </a:cubicBezTo>
                <a:cubicBezTo>
                  <a:pt x="8721152" y="3926141"/>
                  <a:pt x="8672457" y="4268258"/>
                  <a:pt x="8680668" y="4393203"/>
                </a:cubicBezTo>
                <a:cubicBezTo>
                  <a:pt x="8688879" y="4518148"/>
                  <a:pt x="8654495" y="4642581"/>
                  <a:pt x="8680668" y="4787464"/>
                </a:cubicBezTo>
                <a:cubicBezTo>
                  <a:pt x="8706841" y="4932347"/>
                  <a:pt x="8636043" y="5338765"/>
                  <a:pt x="8680668" y="5632311"/>
                </a:cubicBezTo>
                <a:cubicBezTo>
                  <a:pt x="8588848" y="5653485"/>
                  <a:pt x="8465026" y="5622393"/>
                  <a:pt x="8362377" y="5632311"/>
                </a:cubicBezTo>
                <a:cubicBezTo>
                  <a:pt x="8259728" y="5642229"/>
                  <a:pt x="7987352" y="5630261"/>
                  <a:pt x="7870472" y="5632311"/>
                </a:cubicBezTo>
                <a:cubicBezTo>
                  <a:pt x="7753592" y="5634361"/>
                  <a:pt x="7460892" y="5626971"/>
                  <a:pt x="7118148" y="5632311"/>
                </a:cubicBezTo>
                <a:cubicBezTo>
                  <a:pt x="6775404" y="5637651"/>
                  <a:pt x="6571378" y="5585465"/>
                  <a:pt x="6365823" y="5632311"/>
                </a:cubicBezTo>
                <a:cubicBezTo>
                  <a:pt x="6160268" y="5679157"/>
                  <a:pt x="6068929" y="5600023"/>
                  <a:pt x="5873919" y="5632311"/>
                </a:cubicBezTo>
                <a:cubicBezTo>
                  <a:pt x="5678909" y="5664599"/>
                  <a:pt x="5337451" y="5604601"/>
                  <a:pt x="5121594" y="5632311"/>
                </a:cubicBezTo>
                <a:cubicBezTo>
                  <a:pt x="4905738" y="5660021"/>
                  <a:pt x="4868684" y="5578861"/>
                  <a:pt x="4629690" y="5632311"/>
                </a:cubicBezTo>
                <a:cubicBezTo>
                  <a:pt x="4390696" y="5685761"/>
                  <a:pt x="4355291" y="5620294"/>
                  <a:pt x="4137785" y="5632311"/>
                </a:cubicBezTo>
                <a:cubicBezTo>
                  <a:pt x="3920279" y="5644328"/>
                  <a:pt x="3711597" y="5627184"/>
                  <a:pt x="3559074" y="5632311"/>
                </a:cubicBezTo>
                <a:cubicBezTo>
                  <a:pt x="3406551" y="5637438"/>
                  <a:pt x="3212902" y="5631201"/>
                  <a:pt x="2980363" y="5632311"/>
                </a:cubicBezTo>
                <a:cubicBezTo>
                  <a:pt x="2747824" y="5633421"/>
                  <a:pt x="2723222" y="5622103"/>
                  <a:pt x="2488458" y="5632311"/>
                </a:cubicBezTo>
                <a:cubicBezTo>
                  <a:pt x="2253695" y="5642519"/>
                  <a:pt x="2237012" y="5601811"/>
                  <a:pt x="2170167" y="5632311"/>
                </a:cubicBezTo>
                <a:cubicBezTo>
                  <a:pt x="2103322" y="5662811"/>
                  <a:pt x="1610625" y="5558492"/>
                  <a:pt x="1417842" y="5632311"/>
                </a:cubicBezTo>
                <a:cubicBezTo>
                  <a:pt x="1225059" y="5706130"/>
                  <a:pt x="964158" y="5594032"/>
                  <a:pt x="839131" y="5632311"/>
                </a:cubicBezTo>
                <a:cubicBezTo>
                  <a:pt x="714104" y="5670590"/>
                  <a:pt x="668683" y="5624227"/>
                  <a:pt x="520840" y="5632311"/>
                </a:cubicBezTo>
                <a:cubicBezTo>
                  <a:pt x="372997" y="5640395"/>
                  <a:pt x="253444" y="5600700"/>
                  <a:pt x="0" y="5632311"/>
                </a:cubicBezTo>
                <a:cubicBezTo>
                  <a:pt x="-20598" y="5510970"/>
                  <a:pt x="20282" y="5374078"/>
                  <a:pt x="0" y="5125403"/>
                </a:cubicBezTo>
                <a:cubicBezTo>
                  <a:pt x="-20282" y="4876728"/>
                  <a:pt x="3618" y="4871506"/>
                  <a:pt x="0" y="4674818"/>
                </a:cubicBezTo>
                <a:cubicBezTo>
                  <a:pt x="-3618" y="4478131"/>
                  <a:pt x="11636" y="4389839"/>
                  <a:pt x="0" y="4224233"/>
                </a:cubicBezTo>
                <a:cubicBezTo>
                  <a:pt x="-11636" y="4058628"/>
                  <a:pt x="79225" y="3755698"/>
                  <a:pt x="0" y="3548356"/>
                </a:cubicBezTo>
                <a:cubicBezTo>
                  <a:pt x="-79225" y="3341014"/>
                  <a:pt x="43653" y="3200803"/>
                  <a:pt x="0" y="3041448"/>
                </a:cubicBezTo>
                <a:cubicBezTo>
                  <a:pt x="-43653" y="2882093"/>
                  <a:pt x="13055" y="2759770"/>
                  <a:pt x="0" y="2590863"/>
                </a:cubicBezTo>
                <a:cubicBezTo>
                  <a:pt x="-13055" y="2421957"/>
                  <a:pt x="8402" y="2104533"/>
                  <a:pt x="0" y="1914986"/>
                </a:cubicBezTo>
                <a:cubicBezTo>
                  <a:pt x="-8402" y="1725439"/>
                  <a:pt x="10606" y="1659667"/>
                  <a:pt x="0" y="1520724"/>
                </a:cubicBezTo>
                <a:cubicBezTo>
                  <a:pt x="-10606" y="1381781"/>
                  <a:pt x="53399" y="1153972"/>
                  <a:pt x="0" y="844847"/>
                </a:cubicBezTo>
                <a:cubicBezTo>
                  <a:pt x="-53399" y="535722"/>
                  <a:pt x="10853" y="304357"/>
                  <a:pt x="0" y="0"/>
                </a:cubicBezTo>
                <a:close/>
              </a:path>
              <a:path w="8680668" h="5632311" stroke="0" extrusionOk="0">
                <a:moveTo>
                  <a:pt x="0" y="0"/>
                </a:moveTo>
                <a:cubicBezTo>
                  <a:pt x="97326" y="-13835"/>
                  <a:pt x="212160" y="17785"/>
                  <a:pt x="318291" y="0"/>
                </a:cubicBezTo>
                <a:cubicBezTo>
                  <a:pt x="424422" y="-17785"/>
                  <a:pt x="576877" y="31551"/>
                  <a:pt x="810196" y="0"/>
                </a:cubicBezTo>
                <a:cubicBezTo>
                  <a:pt x="1043516" y="-31551"/>
                  <a:pt x="1189781" y="7065"/>
                  <a:pt x="1302100" y="0"/>
                </a:cubicBezTo>
                <a:cubicBezTo>
                  <a:pt x="1414419" y="-7065"/>
                  <a:pt x="1681328" y="59187"/>
                  <a:pt x="2054425" y="0"/>
                </a:cubicBezTo>
                <a:cubicBezTo>
                  <a:pt x="2427522" y="-59187"/>
                  <a:pt x="2533272" y="29782"/>
                  <a:pt x="2719943" y="0"/>
                </a:cubicBezTo>
                <a:cubicBezTo>
                  <a:pt x="2906614" y="-29782"/>
                  <a:pt x="3096978" y="15292"/>
                  <a:pt x="3298654" y="0"/>
                </a:cubicBezTo>
                <a:cubicBezTo>
                  <a:pt x="3500330" y="-15292"/>
                  <a:pt x="3477637" y="5327"/>
                  <a:pt x="3616945" y="0"/>
                </a:cubicBezTo>
                <a:cubicBezTo>
                  <a:pt x="3756253" y="-5327"/>
                  <a:pt x="3961017" y="24642"/>
                  <a:pt x="4108850" y="0"/>
                </a:cubicBezTo>
                <a:cubicBezTo>
                  <a:pt x="4256684" y="-24642"/>
                  <a:pt x="4581093" y="26241"/>
                  <a:pt x="4861174" y="0"/>
                </a:cubicBezTo>
                <a:cubicBezTo>
                  <a:pt x="5141255" y="-26241"/>
                  <a:pt x="5158481" y="15162"/>
                  <a:pt x="5353079" y="0"/>
                </a:cubicBezTo>
                <a:cubicBezTo>
                  <a:pt x="5547678" y="-15162"/>
                  <a:pt x="5666846" y="8362"/>
                  <a:pt x="5931790" y="0"/>
                </a:cubicBezTo>
                <a:cubicBezTo>
                  <a:pt x="6196734" y="-8362"/>
                  <a:pt x="6375396" y="80063"/>
                  <a:pt x="6684114" y="0"/>
                </a:cubicBezTo>
                <a:cubicBezTo>
                  <a:pt x="6992832" y="-80063"/>
                  <a:pt x="6888493" y="32426"/>
                  <a:pt x="7089212" y="0"/>
                </a:cubicBezTo>
                <a:cubicBezTo>
                  <a:pt x="7289931" y="-32426"/>
                  <a:pt x="7255346" y="14720"/>
                  <a:pt x="7407503" y="0"/>
                </a:cubicBezTo>
                <a:cubicBezTo>
                  <a:pt x="7559660" y="-14720"/>
                  <a:pt x="7707534" y="46193"/>
                  <a:pt x="7986215" y="0"/>
                </a:cubicBezTo>
                <a:cubicBezTo>
                  <a:pt x="8264896" y="-46193"/>
                  <a:pt x="8397340" y="9826"/>
                  <a:pt x="8680668" y="0"/>
                </a:cubicBezTo>
                <a:cubicBezTo>
                  <a:pt x="8750010" y="263627"/>
                  <a:pt x="8661929" y="355051"/>
                  <a:pt x="8680668" y="619554"/>
                </a:cubicBezTo>
                <a:cubicBezTo>
                  <a:pt x="8699407" y="884057"/>
                  <a:pt x="8631743" y="1084175"/>
                  <a:pt x="8680668" y="1295432"/>
                </a:cubicBezTo>
                <a:cubicBezTo>
                  <a:pt x="8729593" y="1506689"/>
                  <a:pt x="8608005" y="1732338"/>
                  <a:pt x="8680668" y="1971309"/>
                </a:cubicBezTo>
                <a:cubicBezTo>
                  <a:pt x="8753331" y="2210280"/>
                  <a:pt x="8638103" y="2319668"/>
                  <a:pt x="8680668" y="2478217"/>
                </a:cubicBezTo>
                <a:cubicBezTo>
                  <a:pt x="8723233" y="2636766"/>
                  <a:pt x="8607813" y="2954256"/>
                  <a:pt x="8680668" y="3097771"/>
                </a:cubicBezTo>
                <a:cubicBezTo>
                  <a:pt x="8753523" y="3241286"/>
                  <a:pt x="8648673" y="3361799"/>
                  <a:pt x="8680668" y="3604679"/>
                </a:cubicBezTo>
                <a:cubicBezTo>
                  <a:pt x="8712663" y="3847559"/>
                  <a:pt x="8651129" y="3911605"/>
                  <a:pt x="8680668" y="4111587"/>
                </a:cubicBezTo>
                <a:cubicBezTo>
                  <a:pt x="8710207" y="4311569"/>
                  <a:pt x="8670943" y="4314761"/>
                  <a:pt x="8680668" y="4505849"/>
                </a:cubicBezTo>
                <a:cubicBezTo>
                  <a:pt x="8690393" y="4696937"/>
                  <a:pt x="8643682" y="4781001"/>
                  <a:pt x="8680668" y="5012757"/>
                </a:cubicBezTo>
                <a:cubicBezTo>
                  <a:pt x="8717654" y="5244513"/>
                  <a:pt x="8642886" y="5490869"/>
                  <a:pt x="8680668" y="5632311"/>
                </a:cubicBezTo>
                <a:cubicBezTo>
                  <a:pt x="8478525" y="5678279"/>
                  <a:pt x="8208075" y="5575796"/>
                  <a:pt x="8015150" y="5632311"/>
                </a:cubicBezTo>
                <a:cubicBezTo>
                  <a:pt x="7822225" y="5688826"/>
                  <a:pt x="7581553" y="5551881"/>
                  <a:pt x="7262826" y="5632311"/>
                </a:cubicBezTo>
                <a:cubicBezTo>
                  <a:pt x="6944099" y="5712741"/>
                  <a:pt x="6983558" y="5617039"/>
                  <a:pt x="6770921" y="5632311"/>
                </a:cubicBezTo>
                <a:cubicBezTo>
                  <a:pt x="6558284" y="5647583"/>
                  <a:pt x="6482983" y="5609004"/>
                  <a:pt x="6279017" y="5632311"/>
                </a:cubicBezTo>
                <a:cubicBezTo>
                  <a:pt x="6075051" y="5655618"/>
                  <a:pt x="6067675" y="5626688"/>
                  <a:pt x="5960725" y="5632311"/>
                </a:cubicBezTo>
                <a:cubicBezTo>
                  <a:pt x="5853775" y="5637934"/>
                  <a:pt x="5720449" y="5627144"/>
                  <a:pt x="5642434" y="5632311"/>
                </a:cubicBezTo>
                <a:cubicBezTo>
                  <a:pt x="5564419" y="5637478"/>
                  <a:pt x="5254885" y="5601692"/>
                  <a:pt x="5150530" y="5632311"/>
                </a:cubicBezTo>
                <a:cubicBezTo>
                  <a:pt x="5046175" y="5662930"/>
                  <a:pt x="4952271" y="5624112"/>
                  <a:pt x="4832239" y="5632311"/>
                </a:cubicBezTo>
                <a:cubicBezTo>
                  <a:pt x="4712207" y="5640510"/>
                  <a:pt x="4513215" y="5595544"/>
                  <a:pt x="4427141" y="5632311"/>
                </a:cubicBezTo>
                <a:cubicBezTo>
                  <a:pt x="4341067" y="5669078"/>
                  <a:pt x="4137565" y="5604106"/>
                  <a:pt x="4022043" y="5632311"/>
                </a:cubicBezTo>
                <a:cubicBezTo>
                  <a:pt x="3906521" y="5660516"/>
                  <a:pt x="3780749" y="5585650"/>
                  <a:pt x="3616945" y="5632311"/>
                </a:cubicBezTo>
                <a:cubicBezTo>
                  <a:pt x="3453141" y="5678972"/>
                  <a:pt x="3332107" y="5625981"/>
                  <a:pt x="3211847" y="5632311"/>
                </a:cubicBezTo>
                <a:cubicBezTo>
                  <a:pt x="3091587" y="5638641"/>
                  <a:pt x="2948468" y="5625435"/>
                  <a:pt x="2719943" y="5632311"/>
                </a:cubicBezTo>
                <a:cubicBezTo>
                  <a:pt x="2491418" y="5639187"/>
                  <a:pt x="2514891" y="5594911"/>
                  <a:pt x="2401651" y="5632311"/>
                </a:cubicBezTo>
                <a:cubicBezTo>
                  <a:pt x="2288411" y="5669711"/>
                  <a:pt x="2044681" y="5582589"/>
                  <a:pt x="1736134" y="5632311"/>
                </a:cubicBezTo>
                <a:cubicBezTo>
                  <a:pt x="1427587" y="5682033"/>
                  <a:pt x="1274456" y="5564072"/>
                  <a:pt x="1070616" y="5632311"/>
                </a:cubicBezTo>
                <a:cubicBezTo>
                  <a:pt x="866776" y="5700550"/>
                  <a:pt x="739593" y="5587871"/>
                  <a:pt x="491905" y="5632311"/>
                </a:cubicBezTo>
                <a:cubicBezTo>
                  <a:pt x="244217" y="5676751"/>
                  <a:pt x="189793" y="5613142"/>
                  <a:pt x="0" y="5632311"/>
                </a:cubicBezTo>
                <a:cubicBezTo>
                  <a:pt x="-54024" y="5478575"/>
                  <a:pt x="24265" y="5185586"/>
                  <a:pt x="0" y="4956434"/>
                </a:cubicBezTo>
                <a:cubicBezTo>
                  <a:pt x="-24265" y="4727282"/>
                  <a:pt x="78554" y="4455610"/>
                  <a:pt x="0" y="4280556"/>
                </a:cubicBezTo>
                <a:cubicBezTo>
                  <a:pt x="-78554" y="4105502"/>
                  <a:pt x="58285" y="3876404"/>
                  <a:pt x="0" y="3661002"/>
                </a:cubicBezTo>
                <a:cubicBezTo>
                  <a:pt x="-58285" y="3445600"/>
                  <a:pt x="19171" y="3189875"/>
                  <a:pt x="0" y="2985125"/>
                </a:cubicBezTo>
                <a:cubicBezTo>
                  <a:pt x="-19171" y="2780375"/>
                  <a:pt x="15478" y="2711020"/>
                  <a:pt x="0" y="2590863"/>
                </a:cubicBezTo>
                <a:cubicBezTo>
                  <a:pt x="-15478" y="2470706"/>
                  <a:pt x="45333" y="2283166"/>
                  <a:pt x="0" y="2083955"/>
                </a:cubicBezTo>
                <a:cubicBezTo>
                  <a:pt x="-45333" y="1884744"/>
                  <a:pt x="6955" y="1833818"/>
                  <a:pt x="0" y="1633370"/>
                </a:cubicBezTo>
                <a:cubicBezTo>
                  <a:pt x="-6955" y="1432923"/>
                  <a:pt x="29567" y="1369749"/>
                  <a:pt x="0" y="1126462"/>
                </a:cubicBezTo>
                <a:cubicBezTo>
                  <a:pt x="-29567" y="883175"/>
                  <a:pt x="28888" y="782797"/>
                  <a:pt x="0" y="506908"/>
                </a:cubicBezTo>
                <a:cubicBezTo>
                  <a:pt x="-28888" y="231019"/>
                  <a:pt x="15943" y="203249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04337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40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約翰．紐伯瑞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之後陸續出版了一系列的兒童讀物，為兒童讀物的出版開了先鋒。在他過世後，紐伯瑞先生也被譽為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兒童文學之父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美國紐伯瑞獎歷史悠久，對美國和世界的兒童文學都有極大的影響。由於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紐伯瑞文學獎的設立，喚起世人對兒童文學的重視，也為兒童閱讀提供許多動人的素材。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27E89A-691F-4CD0-A89F-B283DE392ACE}"/>
              </a:ext>
            </a:extLst>
          </p:cNvPr>
          <p:cNvSpPr/>
          <p:nvPr/>
        </p:nvSpPr>
        <p:spPr>
          <a:xfrm>
            <a:off x="2967327" y="6297983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小天下美國紐伯瑞大獎小說專區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http://gkids.cwgv.com.tw/newbook/BKL123/newbery.asp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5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16328" y="251696"/>
            <a:ext cx="879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紐伯瑞大獎小說，你看過幾本？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3BB296-E921-4A26-8358-E0D4E035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54" y="1032310"/>
            <a:ext cx="2079058" cy="27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會寫詩的神奇小松鼠">
            <a:extLst>
              <a:ext uri="{FF2B5EF4-FFF2-40B4-BE49-F238E27FC236}">
                <a16:creationId xmlns:a16="http://schemas.microsoft.com/office/drawing/2014/main" id="{4FF754FF-4FA4-4B62-BED2-9BC13F86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17" y="1044123"/>
            <a:ext cx="2184936" cy="273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4E4A250-CAC3-461F-A52C-AC499A4C0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76" y="1032310"/>
            <a:ext cx="2621882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0209E0A-9D99-4CCB-A739-D7378288D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54" y="3887550"/>
            <a:ext cx="2157949" cy="290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風的女兒">
            <a:extLst>
              <a:ext uri="{FF2B5EF4-FFF2-40B4-BE49-F238E27FC236}">
                <a16:creationId xmlns:a16="http://schemas.microsoft.com/office/drawing/2014/main" id="{AC977A79-42A0-43AA-9BAA-B1B57AA6B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84" y="3705880"/>
            <a:ext cx="2258274" cy="31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天使雕像">
            <a:extLst>
              <a:ext uri="{FF2B5EF4-FFF2-40B4-BE49-F238E27FC236}">
                <a16:creationId xmlns:a16="http://schemas.microsoft.com/office/drawing/2014/main" id="{AFCF3784-8D66-4D7E-9339-294BD177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43" y="4465125"/>
            <a:ext cx="2079057" cy="2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40AAF3-3545-4776-9680-B5F6D987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7" y="3767215"/>
            <a:ext cx="2228532" cy="3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ewbery Honor Seal ">
            <a:extLst>
              <a:ext uri="{FF2B5EF4-FFF2-40B4-BE49-F238E27FC236}">
                <a16:creationId xmlns:a16="http://schemas.microsoft.com/office/drawing/2014/main" id="{EB02F3EF-CEB0-4830-90E0-432E4DA5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" y="1424875"/>
            <a:ext cx="2072872" cy="216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6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6B09A88-439A-4662-A9BE-EDF7C9E13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95" y="4191039"/>
            <a:ext cx="2134875" cy="260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026" name="Picture 2" descr="ãå°å¹´å¶çªè­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5" b="5057"/>
          <a:stretch/>
        </p:blipFill>
        <p:spPr bwMode="auto">
          <a:xfrm>
            <a:off x="174835" y="4037898"/>
            <a:ext cx="1974626" cy="2725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09012" y="765063"/>
            <a:ext cx="906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這些台灣出版的少年小說放在圖書館哪裡</a:t>
            </a:r>
            <a:r>
              <a:rPr lang="en-US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95556" y="3532403"/>
            <a:ext cx="85512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沈石溪</a:t>
            </a:r>
          </a:p>
        </p:txBody>
      </p:sp>
      <p:pic>
        <p:nvPicPr>
          <p:cNvPr id="1038" name="Picture 14" descr="åç©ç²¾çç¥å¯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r="10901"/>
          <a:stretch/>
        </p:blipFill>
        <p:spPr bwMode="auto">
          <a:xfrm>
            <a:off x="6794723" y="1404735"/>
            <a:ext cx="2134874" cy="265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31D413-A8D7-4377-87FC-7E0512536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17048"/>
          <a:stretch/>
        </p:blipFill>
        <p:spPr bwMode="auto">
          <a:xfrm>
            <a:off x="2286438" y="1373534"/>
            <a:ext cx="2073906" cy="27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895334-5BE6-4D91-9EDF-D13094176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17526"/>
          <a:stretch/>
        </p:blipFill>
        <p:spPr bwMode="auto">
          <a:xfrm>
            <a:off x="4610686" y="4222122"/>
            <a:ext cx="2066604" cy="254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6167045" y="6290233"/>
            <a:ext cx="1295546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張友漁作品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091A318-E0B1-4381-A32A-B28D2E61D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r="19538"/>
          <a:stretch/>
        </p:blipFill>
        <p:spPr bwMode="auto">
          <a:xfrm>
            <a:off x="46011" y="1250424"/>
            <a:ext cx="2195451" cy="292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詞靈」的圖片搜尋結果&quot;">
            <a:extLst>
              <a:ext uri="{FF2B5EF4-FFF2-40B4-BE49-F238E27FC236}">
                <a16:creationId xmlns:a16="http://schemas.microsoft.com/office/drawing/2014/main" id="{DF6D84E0-CA36-4CAF-B6D1-4256E4BBA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5250"/>
          <a:stretch/>
        </p:blipFill>
        <p:spPr bwMode="auto">
          <a:xfrm>
            <a:off x="4610686" y="1373534"/>
            <a:ext cx="2073905" cy="265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161930" y="3468455"/>
            <a:ext cx="1387783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陳郁如作品 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BBB096F2-A156-4507-800F-673AB3B6A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0" r="17813"/>
          <a:stretch/>
        </p:blipFill>
        <p:spPr bwMode="auto">
          <a:xfrm>
            <a:off x="2308288" y="4135236"/>
            <a:ext cx="1974626" cy="262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594287" y="3766493"/>
            <a:ext cx="1110095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李潼作品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712E171-F1C6-42F5-B380-F55D89313032}"/>
              </a:ext>
            </a:extLst>
          </p:cNvPr>
          <p:cNvSpPr txBox="1"/>
          <p:nvPr/>
        </p:nvSpPr>
        <p:spPr>
          <a:xfrm>
            <a:off x="845795" y="127573"/>
            <a:ext cx="879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找一找圖書館裡的少年小說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520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82CFE66-47DD-4F25-B369-C35C0B556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17338"/>
          <a:stretch/>
        </p:blipFill>
        <p:spPr bwMode="auto">
          <a:xfrm>
            <a:off x="181429" y="1061335"/>
            <a:ext cx="1944568" cy="27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032" name="Picture 8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20">
            <a:off x="4418200" y="916547"/>
            <a:ext cx="2211082" cy="305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4431801" y="3497901"/>
            <a:ext cx="1898408" cy="3758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安德魯</a:t>
            </a:r>
            <a:r>
              <a:rPr lang="en-US" altLang="zh-TW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克萊門斯作品</a:t>
            </a:r>
          </a:p>
        </p:txBody>
      </p:sp>
      <p:pic>
        <p:nvPicPr>
          <p:cNvPr id="3" name="Picture 2" descr="https://im2.book.com.tw/image/getImage?i=https://www.books.com.tw/img/001/070/72/0010707255_bc_01.jpg&amp;v=56c5b97e&amp;w=655&amp;h=60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16058"/>
          <a:stretch/>
        </p:blipFill>
        <p:spPr bwMode="auto">
          <a:xfrm>
            <a:off x="4420475" y="4095253"/>
            <a:ext cx="2189259" cy="2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4795649" y="6236947"/>
            <a:ext cx="1903217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奈特莉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芭比特作品</a:t>
            </a:r>
          </a:p>
        </p:txBody>
      </p:sp>
      <p:pic>
        <p:nvPicPr>
          <p:cNvPr id="1028" name="Picture 4" descr="å¢åè£¡çç·å­©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8" t="10678" r="20757" b="9864"/>
          <a:stretch/>
        </p:blipFill>
        <p:spPr bwMode="auto">
          <a:xfrm>
            <a:off x="6785662" y="4095253"/>
            <a:ext cx="2189259" cy="265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7532429" y="6262703"/>
            <a:ext cx="1529288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尼爾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蓋曼作品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67941" y="3323407"/>
            <a:ext cx="1801419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R. J. Palacio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</a:p>
        </p:txBody>
      </p:sp>
      <p:pic>
        <p:nvPicPr>
          <p:cNvPr id="6" name="Picture 4" descr="è¨æ¶å³æ¿äºº">
            <a:extLst>
              <a:ext uri="{FF2B5EF4-FFF2-40B4-BE49-F238E27FC236}">
                <a16:creationId xmlns:a16="http://schemas.microsoft.com/office/drawing/2014/main" id="{F94CE516-594B-49C8-9242-D982928D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665"/>
          <a:stretch/>
        </p:blipFill>
        <p:spPr bwMode="auto">
          <a:xfrm>
            <a:off x="2212477" y="1098337"/>
            <a:ext cx="2043711" cy="27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2563624" y="3299421"/>
            <a:ext cx="1767119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露薏絲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勞瑞作品 </a:t>
            </a:r>
          </a:p>
        </p:txBody>
      </p:sp>
      <p:pic>
        <p:nvPicPr>
          <p:cNvPr id="23" name="Picture 12" descr="http://s1.mingdao.edu.tw/ReadCert/_UFile/bkPic/B20140501003.jpg">
            <a:extLst>
              <a:ext uri="{FF2B5EF4-FFF2-40B4-BE49-F238E27FC236}">
                <a16:creationId xmlns:a16="http://schemas.microsoft.com/office/drawing/2014/main" id="{8E946507-4807-4366-A6FE-31EEBCDBC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23" y="3944104"/>
            <a:ext cx="2031505" cy="27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749144" y="6250803"/>
            <a:ext cx="1352184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1600" b="1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J.K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羅琳作品 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CA0AFB90-0E37-45D5-A8F3-785E9B58ED0E}"/>
              </a:ext>
            </a:extLst>
          </p:cNvPr>
          <p:cNvSpPr txBox="1"/>
          <p:nvPr/>
        </p:nvSpPr>
        <p:spPr>
          <a:xfrm>
            <a:off x="147943" y="267857"/>
            <a:ext cx="90605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這些翻譯的少年小說放在圖書館哪裡</a:t>
            </a:r>
            <a:r>
              <a:rPr lang="en-US" altLang="zh-TW" sz="3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5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8" descr="ãæ¨ç®±ä¸çç·å­©ãçåçæå°çµæ">
            <a:extLst>
              <a:ext uri="{FF2B5EF4-FFF2-40B4-BE49-F238E27FC236}">
                <a16:creationId xmlns:a16="http://schemas.microsoft.com/office/drawing/2014/main" id="{4F23484C-2709-485C-A2E8-F6D3A443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77" y="3918838"/>
            <a:ext cx="2118266" cy="282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2682358" y="6250803"/>
            <a:ext cx="1571113" cy="41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萊昂</a:t>
            </a:r>
            <a:r>
              <a:rPr lang="en-US" altLang="zh-TW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雷森作品</a:t>
            </a:r>
          </a:p>
        </p:txBody>
      </p:sp>
      <p:pic>
        <p:nvPicPr>
          <p:cNvPr id="5" name="Picture 2" descr="「獵書遊戲心得」的圖片搜尋結果&quot;">
            <a:extLst>
              <a:ext uri="{FF2B5EF4-FFF2-40B4-BE49-F238E27FC236}">
                <a16:creationId xmlns:a16="http://schemas.microsoft.com/office/drawing/2014/main" id="{756509ED-9109-4705-8D96-36BB7C0E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03" y="966622"/>
            <a:ext cx="2249614" cy="2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6580377" y="3497901"/>
            <a:ext cx="2433965" cy="33541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珍妮佛．夏伯里斯．貝特曼作品</a:t>
            </a:r>
            <a:endParaRPr lang="en-US" altLang="zh-TW" sz="1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65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739C8A-A2DE-4E19-8C8B-91B68AC1A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06" y="3003176"/>
            <a:ext cx="6835588" cy="15389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002060"/>
                </a:solidFill>
              </a:rPr>
              <a:t>找一本自己喜歡的少年小說</a:t>
            </a:r>
            <a:br>
              <a:rPr lang="en-US" altLang="zh-TW" sz="4000" dirty="0">
                <a:solidFill>
                  <a:srgbClr val="002060"/>
                </a:solidFill>
              </a:rPr>
            </a:br>
            <a:r>
              <a:rPr lang="zh-TW" altLang="en-US" sz="4000" dirty="0">
                <a:solidFill>
                  <a:srgbClr val="002060"/>
                </a:solidFill>
              </a:rPr>
              <a:t>坐下來閱讀吧！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5C5EB0-DB64-4A41-8887-5998E4D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463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BAA358-BEA8-46A3-84D7-E2ED14906C88}"/>
              </a:ext>
            </a:extLst>
          </p:cNvPr>
          <p:cNvSpPr txBox="1"/>
          <p:nvPr/>
        </p:nvSpPr>
        <p:spPr>
          <a:xfrm>
            <a:off x="230801" y="1245450"/>
            <a:ext cx="84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2-1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閱讀小說尋水之心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7">
            <a:extLst>
              <a:ext uri="{FF2B5EF4-FFF2-40B4-BE49-F238E27FC236}">
                <a16:creationId xmlns:a16="http://schemas.microsoft.com/office/drawing/2014/main" id="{4B64F00E-F9CD-4B11-9C65-A222509FAAF2}"/>
              </a:ext>
            </a:extLst>
          </p:cNvPr>
          <p:cNvSpPr txBox="1">
            <a:spLocks/>
          </p:cNvSpPr>
          <p:nvPr/>
        </p:nvSpPr>
        <p:spPr>
          <a:xfrm>
            <a:off x="1037217" y="21939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  <p:pic>
        <p:nvPicPr>
          <p:cNvPr id="9" name="圖片 8" descr="https://cdn.parenting.com.tw/flipedu/upload/member_50/images/%E5%B0%8B%E6%B0%B4%E4%B9%8B%E5%BF%83-bc.jpg">
            <a:extLst>
              <a:ext uri="{FF2B5EF4-FFF2-40B4-BE49-F238E27FC236}">
                <a16:creationId xmlns:a16="http://schemas.microsoft.com/office/drawing/2014/main" id="{166A870A-03B3-484B-B649-655AE6F59A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8" y="1953336"/>
            <a:ext cx="3363315" cy="42173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A12ABB9-D85F-48CE-9E7E-B21BF133D87A}"/>
              </a:ext>
            </a:extLst>
          </p:cNvPr>
          <p:cNvSpPr/>
          <p:nvPr/>
        </p:nvSpPr>
        <p:spPr>
          <a:xfrm>
            <a:off x="3791752" y="199047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尋水之心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long walk to water</a:t>
            </a:r>
          </a:p>
          <a:p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作者： 琳達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帕克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Linda Sue Park</a:t>
            </a:r>
          </a:p>
          <a:p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出版社：博識圖書 </a:t>
            </a:r>
            <a:endParaRPr lang="en-US" altLang="zh-TW" sz="2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lang="en-US" altLang="zh-TW" sz="22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2016/04/01</a:t>
            </a:r>
          </a:p>
        </p:txBody>
      </p:sp>
      <p:pic>
        <p:nvPicPr>
          <p:cNvPr id="4" name="Picture 2" descr="A Long Walk to Water">
            <a:extLst>
              <a:ext uri="{FF2B5EF4-FFF2-40B4-BE49-F238E27FC236}">
                <a16:creationId xmlns:a16="http://schemas.microsoft.com/office/drawing/2014/main" id="{21106B2E-0C1E-4EC3-9EC1-AB6CB008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010">
            <a:off x="6787988" y="3298511"/>
            <a:ext cx="1998394" cy="2866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C59EA0C-88B6-4941-B901-A320F3842979}"/>
              </a:ext>
            </a:extLst>
          </p:cNvPr>
          <p:cNvSpPr/>
          <p:nvPr/>
        </p:nvSpPr>
        <p:spPr>
          <a:xfrm>
            <a:off x="4224244" y="6293563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中文書封面圖片來源：博識圖書網站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A06-8CC0-4E3D-A5E3-F9602C7B57BA}"/>
              </a:ext>
            </a:extLst>
          </p:cNvPr>
          <p:cNvSpPr/>
          <p:nvPr/>
        </p:nvSpPr>
        <p:spPr>
          <a:xfrm>
            <a:off x="4224244" y="6524074"/>
            <a:ext cx="4248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英文書封面圖片來源　作者網站：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www.lspark.com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Nya's Long Walk: A Step at a Time">
            <a:extLst>
              <a:ext uri="{FF2B5EF4-FFF2-40B4-BE49-F238E27FC236}">
                <a16:creationId xmlns:a16="http://schemas.microsoft.com/office/drawing/2014/main" id="{1DD1E739-5027-42C9-9C7E-3DA71081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00" y="4113245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3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BAA358-BEA8-46A3-84D7-E2ED14906C88}"/>
              </a:ext>
            </a:extLst>
          </p:cNvPr>
          <p:cNvSpPr txBox="1"/>
          <p:nvPr/>
        </p:nvSpPr>
        <p:spPr>
          <a:xfrm>
            <a:off x="268686" y="1165357"/>
            <a:ext cx="8485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２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認識紐伯瑞金牌獎作家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琳達蘇帕克 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Linda Sue Park</a:t>
            </a:r>
          </a:p>
        </p:txBody>
      </p:sp>
      <p:pic>
        <p:nvPicPr>
          <p:cNvPr id="2056" name="Picture 8" descr="「newbery award」的圖片搜尋結果">
            <a:extLst>
              <a:ext uri="{FF2B5EF4-FFF2-40B4-BE49-F238E27FC236}">
                <a16:creationId xmlns:a16="http://schemas.microsoft.com/office/drawing/2014/main" id="{032D5765-92F5-4D7B-AE18-70B91D78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50" y="1180207"/>
            <a:ext cx="1993004" cy="19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90D66D5-7BB0-4208-9B49-C7D7F6BA0F7A}"/>
              </a:ext>
            </a:extLst>
          </p:cNvPr>
          <p:cNvSpPr/>
          <p:nvPr/>
        </p:nvSpPr>
        <p:spPr>
          <a:xfrm>
            <a:off x="157286" y="2473651"/>
            <a:ext cx="66901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美國兒童文學作家。她為少年讀者寫了許多繪本、詩以及歷史與當代小說。</a:t>
            </a:r>
            <a:endParaRPr lang="en-US" altLang="zh-TW" sz="2800" dirty="0">
              <a:solidFill>
                <a:srgbClr val="2323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她的小說</a:t>
            </a:r>
            <a:r>
              <a:rPr lang="en-US" altLang="zh-TW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碎瓷片</a:t>
            </a:r>
            <a:r>
              <a:rPr lang="en-US" altLang="zh-TW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》(A Single Shard) </a:t>
            </a: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曾榮獲紐伯瑞金牌獎。</a:t>
            </a:r>
            <a:endParaRPr lang="en-US" altLang="zh-TW" sz="2800" dirty="0">
              <a:solidFill>
                <a:srgbClr val="2323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帕克依據薩爾瓦</a:t>
            </a:r>
            <a:r>
              <a:rPr lang="en-US" altLang="zh-TW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杜特的童年經歷撰寫</a:t>
            </a:r>
            <a:r>
              <a:rPr lang="en-US" altLang="zh-TW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尋水之心</a:t>
            </a:r>
            <a:r>
              <a:rPr lang="en-US" altLang="zh-TW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，以此聲援非營利組織「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送水到南蘇丹</a:t>
            </a:r>
            <a:r>
              <a:rPr lang="zh-TW" altLang="en-US" sz="2800" dirty="0">
                <a:solidFill>
                  <a:srgbClr val="2323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」的行動，藉小說文字發揮了巨大影響力，從出版至今已募得超過一百萬美元。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9742910-2F02-441B-9E6F-79D92DD6A2F6}"/>
              </a:ext>
            </a:extLst>
          </p:cNvPr>
          <p:cNvSpPr/>
          <p:nvPr/>
        </p:nvSpPr>
        <p:spPr>
          <a:xfrm>
            <a:off x="5105233" y="6419475"/>
            <a:ext cx="3351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　作者網站：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www.lspark.com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60" name="Picture 12" descr="What's New?">
            <a:extLst>
              <a:ext uri="{FF2B5EF4-FFF2-40B4-BE49-F238E27FC236}">
                <a16:creationId xmlns:a16="http://schemas.microsoft.com/office/drawing/2014/main" id="{7996E892-16A4-45FA-A086-BCB994BD1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60638" r="39722"/>
          <a:stretch/>
        </p:blipFill>
        <p:spPr bwMode="auto">
          <a:xfrm>
            <a:off x="6847450" y="3321984"/>
            <a:ext cx="2027864" cy="2948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7">
            <a:extLst>
              <a:ext uri="{FF2B5EF4-FFF2-40B4-BE49-F238E27FC236}">
                <a16:creationId xmlns:a16="http://schemas.microsoft.com/office/drawing/2014/main" id="{D6935E23-7746-4705-BCB6-29186AA6F36C}"/>
              </a:ext>
            </a:extLst>
          </p:cNvPr>
          <p:cNvSpPr txBox="1">
            <a:spLocks/>
          </p:cNvSpPr>
          <p:nvPr/>
        </p:nvSpPr>
        <p:spPr>
          <a:xfrm>
            <a:off x="1037217" y="21939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BAA358-BEA8-46A3-84D7-E2ED14906C88}"/>
              </a:ext>
            </a:extLst>
          </p:cNvPr>
          <p:cNvSpPr txBox="1"/>
          <p:nvPr/>
        </p:nvSpPr>
        <p:spPr>
          <a:xfrm>
            <a:off x="268686" y="1165357"/>
            <a:ext cx="8715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觀察小說插畫的象徵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 翻頁中找出繪者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葉長青設計的巧思</a:t>
            </a:r>
            <a:endParaRPr lang="zh-TW" altLang="en-US" sz="4000" dirty="0"/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 descr="https://cdn.parenting.com.tw/flipedu/upload/member_50/images/DSC05093%20(2)-1.JPG">
            <a:extLst>
              <a:ext uri="{FF2B5EF4-FFF2-40B4-BE49-F238E27FC236}">
                <a16:creationId xmlns:a16="http://schemas.microsoft.com/office/drawing/2014/main" id="{0A85FC2D-7509-4E97-B55C-6F20AE0638F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7" b="6553"/>
          <a:stretch/>
        </p:blipFill>
        <p:spPr bwMode="auto">
          <a:xfrm>
            <a:off x="306522" y="2444817"/>
            <a:ext cx="8678052" cy="1199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 descr="https://cdn.parenting.com.tw/flipedu/upload/member_50/images/DSC05095%20(2)-2.JPG">
            <a:extLst>
              <a:ext uri="{FF2B5EF4-FFF2-40B4-BE49-F238E27FC236}">
                <a16:creationId xmlns:a16="http://schemas.microsoft.com/office/drawing/2014/main" id="{76611796-8110-4B29-8418-3E06EC5467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2" b="6049"/>
          <a:stretch/>
        </p:blipFill>
        <p:spPr bwMode="auto">
          <a:xfrm>
            <a:off x="306522" y="3723721"/>
            <a:ext cx="8678052" cy="155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4954258-AAC8-4716-A5A8-ED8D66A537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t="51382" r="20828" b="37887"/>
          <a:stretch/>
        </p:blipFill>
        <p:spPr>
          <a:xfrm>
            <a:off x="268686" y="5301980"/>
            <a:ext cx="8753724" cy="1117495"/>
          </a:xfrm>
          <a:prstGeom prst="rect">
            <a:avLst/>
          </a:prstGeom>
        </p:spPr>
      </p:pic>
      <p:sp>
        <p:nvSpPr>
          <p:cNvPr id="14" name="標題 7">
            <a:extLst>
              <a:ext uri="{FF2B5EF4-FFF2-40B4-BE49-F238E27FC236}">
                <a16:creationId xmlns:a16="http://schemas.microsoft.com/office/drawing/2014/main" id="{DC647F20-AAD1-46F1-924D-8C7D11C0518F}"/>
              </a:ext>
            </a:extLst>
          </p:cNvPr>
          <p:cNvSpPr txBox="1">
            <a:spLocks/>
          </p:cNvSpPr>
          <p:nvPr/>
        </p:nvSpPr>
        <p:spPr>
          <a:xfrm>
            <a:off x="1037217" y="21939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2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190663" y="1275113"/>
            <a:ext cx="8201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使用概念構圖分析雙軌故事結構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7">
            <a:extLst>
              <a:ext uri="{FF2B5EF4-FFF2-40B4-BE49-F238E27FC236}">
                <a16:creationId xmlns:a16="http://schemas.microsoft.com/office/drawing/2014/main" id="{57454C4F-AD74-4342-87C2-253D256B2F27}"/>
              </a:ext>
            </a:extLst>
          </p:cNvPr>
          <p:cNvSpPr txBox="1">
            <a:spLocks/>
          </p:cNvSpPr>
          <p:nvPr/>
        </p:nvSpPr>
        <p:spPr>
          <a:xfrm>
            <a:off x="836612" y="19512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  <p:pic>
        <p:nvPicPr>
          <p:cNvPr id="5" name="圖片 4" descr="一張含有 畫畫, 標誌 的圖片&#10;&#10;自動產生的描述">
            <a:extLst>
              <a:ext uri="{FF2B5EF4-FFF2-40B4-BE49-F238E27FC236}">
                <a16:creationId xmlns:a16="http://schemas.microsoft.com/office/drawing/2014/main" id="{7DAEDF8E-AB34-47CF-A7D4-005AE403C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330"/>
            <a:ext cx="9144000" cy="31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5835" y="230655"/>
            <a:ext cx="8673353" cy="939239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國小圖書資訊利用教育課程綱要及教案設計小組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28649" y="1371604"/>
            <a:ext cx="8217834" cy="505046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主持人：國立臺灣師範大學圖資所陳昭珍教授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圖書館利用小組：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臺北市萬興國民小學曾品方老師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新北市土城國民小學謝春貞老師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桃園市建德國民小學郭靜如老師</a:t>
            </a:r>
            <a:endParaRPr lang="en-US" altLang="zh-TW" sz="2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900" dirty="0"/>
              <a:t>　　　　　　　　　臺中市九德國民小學廖英秀老師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閱 讀 素 養 小組：臺北市私立再興小學廖淑霞老師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臺北市民生國民小學黃宏輝老師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臺北市龍安國民小學高毓屏老師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    　新北市海山國民小學邱薏婷老師</a:t>
            </a:r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資 訊 素 養 小組：桃園市石門國民小學陳芳雅老師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基隆市仁愛國民小學林心茹老師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桃園市龍星國民小學傅宓慧老師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　    臺南市文化國民小學林秀娟老師</a:t>
            </a:r>
            <a:endParaRPr lang="en-US" altLang="zh-TW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　　　　　　　    　臺東縣新生國民小學朱惠美老師</a:t>
            </a:r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TW" altLang="en-US" dirty="0"/>
              <a:t>臺  師  大  團  隊：國立臺灣師範大學圖資所鄭水柔助理</a:t>
            </a:r>
            <a:endParaRPr lang="en-US" altLang="zh-TW" dirty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        國立臺灣師範大學圖資所趙子萱助理</a:t>
            </a:r>
            <a:endParaRPr lang="en-US" altLang="zh-TW" dirty="0"/>
          </a:p>
          <a:p>
            <a:pPr marL="16129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dirty="0"/>
              <a:t>        國立臺灣師範大學圖資所温宜琳助理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954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BAA358-BEA8-46A3-84D7-E2ED14906C88}"/>
              </a:ext>
            </a:extLst>
          </p:cNvPr>
          <p:cNvSpPr txBox="1"/>
          <p:nvPr/>
        </p:nvSpPr>
        <p:spPr>
          <a:xfrm>
            <a:off x="468711" y="1174882"/>
            <a:ext cx="84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2-5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認識南蘇丹的地理位置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AE485E3-DA19-4C1E-9758-66BD3DB8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52" y="1911388"/>
            <a:ext cx="4873212" cy="48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BD0153F-D5DD-47CB-A907-0C562B16E278}"/>
              </a:ext>
            </a:extLst>
          </p:cNvPr>
          <p:cNvSpPr/>
          <p:nvPr/>
        </p:nvSpPr>
        <p:spPr>
          <a:xfrm>
            <a:off x="304585" y="2024620"/>
            <a:ext cx="37760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b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南蘇丹共和國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非洲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東北部一個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內陸國家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年從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蘇丹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獨立。東面是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衣索比亞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，南面是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剛果民主共和國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肯亞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烏干達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，西面是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中非共和國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，北面是</a:t>
            </a:r>
            <a:r>
              <a:rPr lang="zh-TW" altLang="en-US" sz="3000" dirty="0">
                <a:solidFill>
                  <a:srgbClr val="0B0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蘇丹</a:t>
            </a:r>
            <a:r>
              <a:rPr lang="zh-TW" altLang="en-US" sz="30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Water For South Sudan">
            <a:extLst>
              <a:ext uri="{FF2B5EF4-FFF2-40B4-BE49-F238E27FC236}">
                <a16:creationId xmlns:a16="http://schemas.microsoft.com/office/drawing/2014/main" id="{690485F0-D60A-44E7-A31B-40F06FA4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25" y="5334787"/>
            <a:ext cx="190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7">
            <a:extLst>
              <a:ext uri="{FF2B5EF4-FFF2-40B4-BE49-F238E27FC236}">
                <a16:creationId xmlns:a16="http://schemas.microsoft.com/office/drawing/2014/main" id="{1F225A0A-4883-425A-A19D-6A0E5E2A035B}"/>
              </a:ext>
            </a:extLst>
          </p:cNvPr>
          <p:cNvSpPr txBox="1">
            <a:spLocks/>
          </p:cNvSpPr>
          <p:nvPr/>
        </p:nvSpPr>
        <p:spPr>
          <a:xfrm>
            <a:off x="836612" y="226373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8BAA358-BEA8-46A3-84D7-E2ED14906C88}"/>
              </a:ext>
            </a:extLst>
          </p:cNvPr>
          <p:cNvSpPr txBox="1"/>
          <p:nvPr/>
        </p:nvSpPr>
        <p:spPr>
          <a:xfrm>
            <a:off x="468711" y="1174882"/>
            <a:ext cx="8485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2-6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薩爾瓦的逃難路線示意圖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圖片 1">
            <a:extLst>
              <a:ext uri="{FF2B5EF4-FFF2-40B4-BE49-F238E27FC236}">
                <a16:creationId xmlns:a16="http://schemas.microsoft.com/office/drawing/2014/main" id="{1016DD91-241A-407A-8E35-5273D829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99" y="1909427"/>
            <a:ext cx="6146034" cy="3999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7">
            <a:extLst>
              <a:ext uri="{FF2B5EF4-FFF2-40B4-BE49-F238E27FC236}">
                <a16:creationId xmlns:a16="http://schemas.microsoft.com/office/drawing/2014/main" id="{02BB7CB0-5A38-4CFF-A840-636001A4C683}"/>
              </a:ext>
            </a:extLst>
          </p:cNvPr>
          <p:cNvSpPr txBox="1">
            <a:spLocks/>
          </p:cNvSpPr>
          <p:nvPr/>
        </p:nvSpPr>
        <p:spPr>
          <a:xfrm>
            <a:off x="871918" y="21437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活動二：前進南蘇丹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5A81E83-60FE-456F-ACA8-F2F707F5B928}"/>
              </a:ext>
            </a:extLst>
          </p:cNvPr>
          <p:cNvGrpSpPr/>
          <p:nvPr/>
        </p:nvGrpSpPr>
        <p:grpSpPr>
          <a:xfrm>
            <a:off x="1491697" y="2349992"/>
            <a:ext cx="5161282" cy="3333126"/>
            <a:chOff x="0" y="0"/>
            <a:chExt cx="5161722" cy="3333474"/>
          </a:xfrm>
        </p:grpSpPr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1A20FD35-0D3E-45DD-8D56-C29D89A5C2C7}"/>
                </a:ext>
              </a:extLst>
            </p:cNvPr>
            <p:cNvCxnSpPr/>
            <p:nvPr/>
          </p:nvCxnSpPr>
          <p:spPr>
            <a:xfrm>
              <a:off x="3409950" y="2044700"/>
              <a:ext cx="1066800" cy="1143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5705329C-F908-48B7-86CB-3B8A5EA9E60F}"/>
                </a:ext>
              </a:extLst>
            </p:cNvPr>
            <p:cNvCxnSpPr/>
            <p:nvPr/>
          </p:nvCxnSpPr>
          <p:spPr>
            <a:xfrm flipH="1">
              <a:off x="4324350" y="2209800"/>
              <a:ext cx="152400" cy="504825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2041937F-E58B-4528-91C4-35E5A0EA15AC}"/>
                </a:ext>
              </a:extLst>
            </p:cNvPr>
            <p:cNvCxnSpPr/>
            <p:nvPr/>
          </p:nvCxnSpPr>
          <p:spPr>
            <a:xfrm flipH="1" flipV="1">
              <a:off x="0" y="0"/>
              <a:ext cx="4686300" cy="327660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0C4C2D8D-5E18-4678-9FA8-DD269AFCF200}"/>
                </a:ext>
              </a:extLst>
            </p:cNvPr>
            <p:cNvCxnSpPr/>
            <p:nvPr/>
          </p:nvCxnSpPr>
          <p:spPr>
            <a:xfrm>
              <a:off x="4343400" y="2711450"/>
              <a:ext cx="476250" cy="476250"/>
            </a:xfrm>
            <a:prstGeom prst="straightConnector1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37B559A2-07B1-4A5F-AA5B-8CF95FE87441}"/>
                </a:ext>
              </a:extLst>
            </p:cNvPr>
            <p:cNvSpPr/>
            <p:nvPr/>
          </p:nvSpPr>
          <p:spPr>
            <a:xfrm>
              <a:off x="4254500" y="1892300"/>
              <a:ext cx="379730" cy="3176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6406CFDB-1703-4F74-9FE3-5955F7735C71}"/>
                </a:ext>
              </a:extLst>
            </p:cNvPr>
            <p:cNvSpPr/>
            <p:nvPr/>
          </p:nvSpPr>
          <p:spPr>
            <a:xfrm>
              <a:off x="5029200" y="3187700"/>
              <a:ext cx="132522" cy="14577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957B08D-D744-45E1-9B55-30816CD9A0B2}"/>
              </a:ext>
            </a:extLst>
          </p:cNvPr>
          <p:cNvSpPr/>
          <p:nvPr/>
        </p:nvSpPr>
        <p:spPr>
          <a:xfrm>
            <a:off x="3835577" y="6033966"/>
            <a:ext cx="511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b="1" dirty="0">
                <a:solidFill>
                  <a:srgbClr val="3737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學習單設計者：高市一甲國中閱讀教師 黃愛真</a:t>
            </a:r>
            <a:endParaRPr lang="zh-TW" altLang="en-US" b="1" i="0" dirty="0">
              <a:solidFill>
                <a:srgbClr val="373737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BE8A265-AE0F-4160-B9A5-D214256EE1FD}"/>
              </a:ext>
            </a:extLst>
          </p:cNvPr>
          <p:cNvSpPr/>
          <p:nvPr/>
        </p:nvSpPr>
        <p:spPr>
          <a:xfrm>
            <a:off x="3921339" y="6451829"/>
            <a:ext cx="451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https://flipedu.parenting.com.tw/article/2231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977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739C8A-A2DE-4E19-8C8B-91B68AC1A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206" y="3003176"/>
            <a:ext cx="6835588" cy="15389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dirty="0">
                <a:solidFill>
                  <a:srgbClr val="002060"/>
                </a:solidFill>
              </a:rPr>
              <a:t>和同學討論一下</a:t>
            </a:r>
            <a:br>
              <a:rPr lang="en-US" altLang="zh-TW" sz="4000" dirty="0">
                <a:solidFill>
                  <a:srgbClr val="002060"/>
                </a:solidFill>
              </a:rPr>
            </a:br>
            <a:r>
              <a:rPr lang="zh-TW" altLang="en-US" sz="4000" dirty="0">
                <a:solidFill>
                  <a:srgbClr val="002060"/>
                </a:solidFill>
              </a:rPr>
              <a:t>這兩節課你學到了什麼！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5C5EB0-DB64-4A41-8887-5998E4D4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42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184583" y="1228397"/>
            <a:ext cx="8774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3-1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種植問題樹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基礎問題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7">
            <a:extLst>
              <a:ext uri="{FF2B5EF4-FFF2-40B4-BE49-F238E27FC236}">
                <a16:creationId xmlns:a16="http://schemas.microsoft.com/office/drawing/2014/main" id="{9571E861-40CB-4A4D-BAD6-5C9F3CCE6707}"/>
              </a:ext>
            </a:extLst>
          </p:cNvPr>
          <p:cNvSpPr txBox="1">
            <a:spLocks/>
          </p:cNvSpPr>
          <p:nvPr/>
        </p:nvSpPr>
        <p:spPr>
          <a:xfrm>
            <a:off x="836612" y="193187"/>
            <a:ext cx="7678737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500" dirty="0">
                <a:solidFill>
                  <a:srgbClr val="7030A0"/>
                </a:solidFill>
              </a:rPr>
              <a:t>活動三：問題追追追</a:t>
            </a:r>
            <a:endParaRPr lang="en-US" altLang="zh-TW" sz="4500" dirty="0">
              <a:solidFill>
                <a:srgbClr val="7030A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0D270C-F9E4-4970-B205-268FB4C51F75}"/>
              </a:ext>
            </a:extLst>
          </p:cNvPr>
          <p:cNvSpPr/>
          <p:nvPr/>
        </p:nvSpPr>
        <p:spPr>
          <a:xfrm>
            <a:off x="836612" y="2914024"/>
            <a:ext cx="32100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測試型問題</a:t>
            </a:r>
          </a:p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求知型問題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追問型問題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291F97-3232-4553-BCF7-6B8DA118B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4572000" y="1871973"/>
            <a:ext cx="3943349" cy="4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82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54D43B-F687-4315-BB62-172805F0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2B05ABEB-2FB9-4A28-B5BD-525AEEE3C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33692"/>
              </p:ext>
            </p:extLst>
          </p:nvPr>
        </p:nvGraphicFramePr>
        <p:xfrm>
          <a:off x="149192" y="155517"/>
          <a:ext cx="8845616" cy="637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6117">
                  <a:extLst>
                    <a:ext uri="{9D8B030D-6E8A-4147-A177-3AD203B41FA5}">
                      <a16:colId xmlns:a16="http://schemas.microsoft.com/office/drawing/2014/main" val="1762581626"/>
                    </a:ext>
                  </a:extLst>
                </a:gridCol>
                <a:gridCol w="2242687">
                  <a:extLst>
                    <a:ext uri="{9D8B030D-6E8A-4147-A177-3AD203B41FA5}">
                      <a16:colId xmlns:a16="http://schemas.microsoft.com/office/drawing/2014/main" val="3771441155"/>
                    </a:ext>
                  </a:extLst>
                </a:gridCol>
                <a:gridCol w="4576812">
                  <a:extLst>
                    <a:ext uri="{9D8B030D-6E8A-4147-A177-3AD203B41FA5}">
                      <a16:colId xmlns:a16="http://schemas.microsoft.com/office/drawing/2014/main" val="1493397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測試型問題</a:t>
                      </a:r>
                    </a:p>
                    <a:p>
                      <a:pPr algn="ctr"/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求知型問題</a:t>
                      </a:r>
                    </a:p>
                    <a:p>
                      <a:pPr algn="ctr"/>
                      <a:endParaRPr lang="zh-TW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追問型問題</a:t>
                      </a:r>
                    </a:p>
                    <a:p>
                      <a:pPr algn="ctr"/>
                      <a:endParaRPr lang="zh-TW" alt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通常只 有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一個簡單的標準答案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能在</a:t>
                      </a: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文中直接找到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答案多為原文中無法直接找到的</a:t>
                      </a:r>
                      <a:endParaRPr lang="en-US" altLang="zh-TW" sz="2600" dirty="0">
                        <a:solidFill>
                          <a:srgbClr val="0000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答案不是單一的。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在之 前討論的內容上進行延展，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延續之前他人所提出的有趣或重要的觀點和問題，</a:t>
                      </a:r>
                      <a:endParaRPr lang="en-US" altLang="zh-TW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也可以鼓勵學生更深入地探究一些觀點和概念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60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妮雅一天要走多少小時的路程去取水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6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sz="26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薩爾瓦為什麼在學校讀書會遭遇叛軍攻擊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</a:p>
                    <a:p>
                      <a:endParaRPr lang="zh-TW" altLang="en-US" sz="26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叛軍的背景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叛軍也是南蘇丹人嗎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為什麼叛軍會攻擊學校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為什麼叛軍可以任意殺平民百姓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薩爾瓦的叔叔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)?</a:t>
                      </a: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叛軍為什麼要殺害叔叔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南蘇丹政府軍在哪裡</a:t>
                      </a:r>
                      <a:r>
                        <a:rPr lang="en-US" altLang="zh-TW" sz="2600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?</a:t>
                      </a:r>
                      <a:endParaRPr lang="zh-TW" altLang="en-US" sz="26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56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1015098" y="279478"/>
            <a:ext cx="7169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練習基礎問題</a:t>
            </a: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46E845-B4DE-4868-9A87-2C91B5894117}"/>
              </a:ext>
            </a:extLst>
          </p:cNvPr>
          <p:cNvSpPr/>
          <p:nvPr/>
        </p:nvSpPr>
        <p:spPr>
          <a:xfrm>
            <a:off x="318052" y="1669485"/>
            <a:ext cx="8661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全班分成六組，學生 4~5 人成立小組。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確認同學都已經在課前閱讀了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尋水之心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每一個小組至少針對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尋水之心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提出一個</a:t>
            </a:r>
            <a:r>
              <a:rPr lang="zh-TW" altLang="en-US" sz="3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求知型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問題，同組同學討論後</a:t>
            </a:r>
            <a:r>
              <a:rPr lang="zh-TW" altLang="en-US" sz="3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設計追問題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，根據他人之前的回答進行提問。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說明規則：學生自行開場、不用舉手、一次一人發言、敬重他人發言權力。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每個小組的同學派出一個代表將他們小組提出的問題貼在</a:t>
            </a: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【小問題樹</a:t>
            </a:r>
            <a:r>
              <a:rPr lang="en-US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上， 並根據問題的類型放在合適的位置上。</a:t>
            </a:r>
          </a:p>
        </p:txBody>
      </p:sp>
    </p:spTree>
    <p:extLst>
      <p:ext uri="{BB962C8B-B14F-4D97-AF65-F5344CB8AC3E}">
        <p14:creationId xmlns:p14="http://schemas.microsoft.com/office/powerpoint/2010/main" val="365048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14AD3CC-FD9A-43C8-A4B3-37FC90A75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375433" y="2010568"/>
            <a:ext cx="4650383" cy="47983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5D67D39-DCC1-479D-8202-5AFDF6283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7424906" y="441960"/>
            <a:ext cx="1463354" cy="1669334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54D43B-F687-4315-BB62-172805F0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CCA5788-24B1-4ED8-A585-92EBC2ACDFDE}" type="slidenum">
              <a:rPr lang="zh-TW" alt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zh-TW" altLang="en-US" sz="190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A3AFE48-E572-48E6-A196-7B8586651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5547630" y="441960"/>
            <a:ext cx="1463354" cy="16693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47F4F4-1F0C-48B2-8622-3EF34977C2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7424906" y="2564488"/>
            <a:ext cx="1463354" cy="16693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F225806-AE24-4A6A-8A6A-6C4E78D2E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5506190" y="2564488"/>
            <a:ext cx="1463354" cy="16693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176B005-9902-4593-95CE-2ADE83A2D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7342027" y="4610816"/>
            <a:ext cx="1463354" cy="166933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AF24DCF-C44F-4FFA-82A7-50557E436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632" t="38306" r="6631" b="11527"/>
          <a:stretch/>
        </p:blipFill>
        <p:spPr>
          <a:xfrm>
            <a:off x="5395089" y="4624513"/>
            <a:ext cx="1463354" cy="166933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9F06DFD-DADA-4133-B211-BE0C00E0B570}"/>
              </a:ext>
            </a:extLst>
          </p:cNvPr>
          <p:cNvSpPr/>
          <p:nvPr/>
        </p:nvSpPr>
        <p:spPr>
          <a:xfrm>
            <a:off x="255740" y="234805"/>
            <a:ext cx="5836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各組統整與討論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基礎問題</a:t>
            </a:r>
            <a:endParaRPr lang="en-US" altLang="zh-TW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貼到老師的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大問題樹</a:t>
            </a:r>
            <a:endParaRPr lang="en-US" altLang="zh-TW" sz="40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全班分享與討論</a:t>
            </a:r>
          </a:p>
        </p:txBody>
      </p:sp>
    </p:spTree>
    <p:extLst>
      <p:ext uri="{BB962C8B-B14F-4D97-AF65-F5344CB8AC3E}">
        <p14:creationId xmlns:p14="http://schemas.microsoft.com/office/powerpoint/2010/main" val="99817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867976" y="319828"/>
            <a:ext cx="8774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3-2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問題追追追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高層次提問與回應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E40FF4-C47B-4F71-8587-22C748FE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93" y="1411228"/>
            <a:ext cx="4303990" cy="483933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7DC5689-DB05-4A24-8DB6-6E0B5508645E}"/>
              </a:ext>
            </a:extLst>
          </p:cNvPr>
          <p:cNvSpPr/>
          <p:nvPr/>
        </p:nvSpPr>
        <p:spPr>
          <a:xfrm>
            <a:off x="297517" y="2157138"/>
            <a:ext cx="37771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教師提問示範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推測型問題</a:t>
            </a:r>
          </a:p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歸納型問題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r>
              <a:rPr lang="zh-TW" altLang="en-US" sz="4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分析型問題</a:t>
            </a: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1200"/>
              </a:spcBef>
            </a:pPr>
            <a:endParaRPr lang="en-US" altLang="zh-TW" sz="4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835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254D43B-F687-4315-BB62-172805F0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3" name="表格 8">
            <a:extLst>
              <a:ext uri="{FF2B5EF4-FFF2-40B4-BE49-F238E27FC236}">
                <a16:creationId xmlns:a16="http://schemas.microsoft.com/office/drawing/2014/main" id="{2B05ABEB-2FB9-4A28-B5BD-525AEEE3C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801111"/>
              </p:ext>
            </p:extLst>
          </p:nvPr>
        </p:nvGraphicFramePr>
        <p:xfrm>
          <a:off x="149192" y="899160"/>
          <a:ext cx="8845616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7145">
                  <a:extLst>
                    <a:ext uri="{9D8B030D-6E8A-4147-A177-3AD203B41FA5}">
                      <a16:colId xmlns:a16="http://schemas.microsoft.com/office/drawing/2014/main" val="1762581626"/>
                    </a:ext>
                  </a:extLst>
                </a:gridCol>
                <a:gridCol w="2887579">
                  <a:extLst>
                    <a:ext uri="{9D8B030D-6E8A-4147-A177-3AD203B41FA5}">
                      <a16:colId xmlns:a16="http://schemas.microsoft.com/office/drawing/2014/main" val="3771441155"/>
                    </a:ext>
                  </a:extLst>
                </a:gridCol>
                <a:gridCol w="2930892">
                  <a:extLst>
                    <a:ext uri="{9D8B030D-6E8A-4147-A177-3AD203B41FA5}">
                      <a16:colId xmlns:a16="http://schemas.microsoft.com/office/drawing/2014/main" val="1493397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推測型問題</a:t>
                      </a:r>
                    </a:p>
                    <a:p>
                      <a:pPr algn="l"/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歸納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型問題</a:t>
                      </a:r>
                    </a:p>
                    <a:p>
                      <a:pPr algn="l"/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分析型問題</a:t>
                      </a:r>
                    </a:p>
                    <a:p>
                      <a:pPr algn="l"/>
                      <a:endParaRPr lang="zh-TW" altLang="en-US" sz="2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2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考慮事物在不同條件下會產生怎樣不同的結果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歸納型問題需歸納總結文章中的資訊。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分析型問題能探究觀點</a:t>
                      </a:r>
                      <a:r>
                        <a:rPr lang="en-US" altLang="zh-TW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6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結論背後的原因，並分析緣由。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60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如果薩爾瓦逃入河中沒有遇到抓脖子的男孩，可能會發生什麼事情？能順利躲過鱷魚的攻擊？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薩爾瓦到達美國，長大後成立了「送水到蘇丹」委員會。妮雅受到這個委員會甚麼樣的影響？</a:t>
                      </a:r>
                    </a:p>
                    <a:p>
                      <a:pPr algn="l"/>
                      <a:endParaRPr lang="zh-TW" altLang="en-US" sz="2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zh-TW" altLang="en-US" sz="26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薩爾瓦為什麼能被選上，成為難民營中少數被送去美國的難民？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67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704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935353" y="256280"/>
            <a:ext cx="6310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練習高層次提問與回應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E46E845-B4DE-4868-9A87-2C91B5894117}"/>
              </a:ext>
            </a:extLst>
          </p:cNvPr>
          <p:cNvSpPr/>
          <p:nvPr/>
        </p:nvSpPr>
        <p:spPr>
          <a:xfrm>
            <a:off x="337303" y="1921266"/>
            <a:ext cx="8509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 4~5 人成立小組。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每個小組列出一個的問題並討論回應</a:t>
            </a:r>
            <a:r>
              <a:rPr lang="zh-TW" altLang="en-US" sz="30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（推測、歸納、分析自行選一種）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小組自行設計問題並討論回應，檢驗是否可以給出多種回應。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每組派出一名同學將問題貼在</a:t>
            </a:r>
            <a:r>
              <a:rPr lang="zh-TW" altLang="en-US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【小問題樹</a:t>
            </a:r>
            <a:r>
              <a:rPr lang="en-US" altLang="zh-TW" sz="3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上。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677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846243" y="-25212"/>
            <a:ext cx="6585124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539750" y="1423194"/>
            <a:ext cx="7886700" cy="46126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綱要構面：閱讀素養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學習單元：</a:t>
            </a:r>
            <a:r>
              <a:rPr lang="zh-TW" altLang="en-US" sz="3600" dirty="0">
                <a:solidFill>
                  <a:srgbClr val="FF0000"/>
                </a:solidFill>
              </a:rPr>
              <a:t>閱讀媒材</a:t>
            </a:r>
            <a:r>
              <a:rPr lang="en-US" altLang="zh-TW" sz="3600" dirty="0">
                <a:solidFill>
                  <a:srgbClr val="FF0000"/>
                </a:solidFill>
              </a:rPr>
              <a:t>&amp;</a:t>
            </a:r>
            <a:r>
              <a:rPr lang="zh-TW" altLang="en-US" sz="3600" dirty="0">
                <a:solidFill>
                  <a:srgbClr val="FF0000"/>
                </a:solidFill>
              </a:rPr>
              <a:t>閱讀活動</a:t>
            </a:r>
            <a:r>
              <a:rPr lang="en-US" altLang="zh-TW" sz="3600" dirty="0">
                <a:solidFill>
                  <a:srgbClr val="FF0000"/>
                </a:solidFill>
              </a:rPr>
              <a:t>&amp;</a:t>
            </a:r>
            <a:r>
              <a:rPr lang="zh-TW" altLang="en-US" sz="3600" dirty="0">
                <a:solidFill>
                  <a:srgbClr val="FF0000"/>
                </a:solidFill>
              </a:rPr>
              <a:t>閱讀態度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綱要編號：閱</a:t>
            </a:r>
            <a:r>
              <a:rPr lang="en-US" altLang="zh-TW" sz="3600" dirty="0"/>
              <a:t>3-3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授課年級：六年級</a:t>
            </a:r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教學主題：嘗試閱讀少年小說（議題文本）</a:t>
            </a:r>
            <a:endParaRPr lang="en-US" altLang="zh-TW" sz="3600" dirty="0"/>
          </a:p>
          <a:p>
            <a:pPr>
              <a:lnSpc>
                <a:spcPct val="150000"/>
              </a:lnSpc>
              <a:defRPr/>
            </a:pPr>
            <a:r>
              <a:rPr lang="zh-TW" altLang="en-US" sz="3600" dirty="0"/>
              <a:t>教學活動：少年小說學思辨（共六節）</a:t>
            </a:r>
          </a:p>
          <a:p>
            <a:pPr>
              <a:lnSpc>
                <a:spcPct val="80000"/>
              </a:lnSpc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9750" y="1341438"/>
            <a:ext cx="82296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zh-TW" altLang="en-US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1663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5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60FC0A-3836-4D51-8735-9BFFE2F57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0" t="39474" r="52421" b="8877"/>
          <a:stretch/>
        </p:blipFill>
        <p:spPr>
          <a:xfrm>
            <a:off x="2099371" y="643467"/>
            <a:ext cx="4945256" cy="557106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F004D6-A6BD-4E6D-82E2-6991CB61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CCA5788-24B1-4ED8-A585-92EBC2ACDFDE}" type="slidenum">
              <a:rPr lang="zh-TW" alt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zh-TW" altLang="en-US" sz="1900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2759F-5784-4EAC-A306-84B93840AA70}"/>
              </a:ext>
            </a:extLst>
          </p:cNvPr>
          <p:cNvSpPr/>
          <p:nvPr/>
        </p:nvSpPr>
        <p:spPr>
          <a:xfrm>
            <a:off x="5159141" y="4577962"/>
            <a:ext cx="3984859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j-cs"/>
              </a:rPr>
              <a:t>全班共同討論</a:t>
            </a:r>
            <a:endParaRPr lang="en-US" altLang="zh-TW" sz="20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j-cs"/>
              </a:rPr>
              <a:t>推測，歸納</a:t>
            </a:r>
            <a:r>
              <a:rPr lang="zh-TW" altLang="en-US" sz="2000" b="1" kern="1200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+mj-cs"/>
              </a:rPr>
              <a:t>及分析型問題與回應 </a:t>
            </a:r>
          </a:p>
        </p:txBody>
      </p:sp>
    </p:spTree>
    <p:extLst>
      <p:ext uri="{BB962C8B-B14F-4D97-AF65-F5344CB8AC3E}">
        <p14:creationId xmlns:p14="http://schemas.microsoft.com/office/powerpoint/2010/main" val="3841014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9E9D44-0A26-4976-B6D0-4F688803505B}"/>
              </a:ext>
            </a:extLst>
          </p:cNvPr>
          <p:cNvSpPr/>
          <p:nvPr/>
        </p:nvSpPr>
        <p:spPr>
          <a:xfrm>
            <a:off x="925729" y="295189"/>
            <a:ext cx="8774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３回應問題樹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支持性的回應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感受型的回應和連結型的回應</a:t>
            </a:r>
          </a:p>
          <a:p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D156CE-48A2-4461-AB3F-476FF8BDE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122987"/>
              </p:ext>
            </p:extLst>
          </p:nvPr>
        </p:nvGraphicFramePr>
        <p:xfrm>
          <a:off x="297517" y="2147553"/>
          <a:ext cx="3982291" cy="307627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82291">
                  <a:extLst>
                    <a:ext uri="{9D8B030D-6E8A-4147-A177-3AD203B41FA5}">
                      <a16:colId xmlns:a16="http://schemas.microsoft.com/office/drawing/2014/main" val="3750788069"/>
                    </a:ext>
                  </a:extLst>
                </a:gridCol>
              </a:tblGrid>
              <a:tr h="12496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感受型回應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64143"/>
                  </a:ext>
                </a:extLst>
              </a:tr>
              <a:tr h="182660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可引導學生在文章和各自的感受及經歷之間建立聯繫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89028"/>
                  </a:ext>
                </a:extLst>
              </a:tr>
            </a:tbl>
          </a:graphicData>
        </a:graphic>
      </p:graphicFrame>
      <p:graphicFrame>
        <p:nvGraphicFramePr>
          <p:cNvPr id="7" name="表格 5">
            <a:extLst>
              <a:ext uri="{FF2B5EF4-FFF2-40B4-BE49-F238E27FC236}">
                <a16:creationId xmlns:a16="http://schemas.microsoft.com/office/drawing/2014/main" id="{2AA4438D-986F-44E1-ABD2-EB766C562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144967"/>
              </p:ext>
            </p:extLst>
          </p:nvPr>
        </p:nvGraphicFramePr>
        <p:xfrm>
          <a:off x="4689216" y="2158182"/>
          <a:ext cx="3926261" cy="306564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26261">
                  <a:extLst>
                    <a:ext uri="{9D8B030D-6E8A-4147-A177-3AD203B41FA5}">
                      <a16:colId xmlns:a16="http://schemas.microsoft.com/office/drawing/2014/main" val="3750788069"/>
                    </a:ext>
                  </a:extLst>
                </a:gridCol>
              </a:tblGrid>
              <a:tr h="11454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連結型回應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64143"/>
                  </a:ext>
                </a:extLst>
              </a:tr>
              <a:tr h="167420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在課文、自己所讀、所見及所聽的事物，和小組一起經歷的事情之間建立連結。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8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851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C61A6E-BFE5-4492-BBEA-3BFC6ABE9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14" t="29894" r="5392" b="16560"/>
          <a:stretch/>
        </p:blipFill>
        <p:spPr>
          <a:xfrm>
            <a:off x="3955983" y="554894"/>
            <a:ext cx="5130949" cy="5777087"/>
          </a:xfrm>
          <a:prstGeom prst="rect">
            <a:avLst/>
          </a:prstGeom>
        </p:spPr>
      </p:pic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F3AF32EA-CED6-4763-BDDC-296D39898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37349"/>
              </p:ext>
            </p:extLst>
          </p:nvPr>
        </p:nvGraphicFramePr>
        <p:xfrm>
          <a:off x="281018" y="554894"/>
          <a:ext cx="3415084" cy="252383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15084">
                  <a:extLst>
                    <a:ext uri="{9D8B030D-6E8A-4147-A177-3AD203B41FA5}">
                      <a16:colId xmlns:a16="http://schemas.microsoft.com/office/drawing/2014/main" val="3750788069"/>
                    </a:ext>
                  </a:extLst>
                </a:gridCol>
              </a:tblGrid>
              <a:tr h="10252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感受型回應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64143"/>
                  </a:ext>
                </a:extLst>
              </a:tr>
              <a:tr h="149858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b="1" dirty="0">
                          <a:solidFill>
                            <a:srgbClr val="C00000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我認為戰爭對兒童的影響</a:t>
                      </a:r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……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89028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65E94F3-D7D1-4575-B32A-85611E5B3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659859"/>
              </p:ext>
            </p:extLst>
          </p:nvPr>
        </p:nvGraphicFramePr>
        <p:xfrm>
          <a:off x="281018" y="3674137"/>
          <a:ext cx="3492086" cy="252383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492086">
                  <a:extLst>
                    <a:ext uri="{9D8B030D-6E8A-4147-A177-3AD203B41FA5}">
                      <a16:colId xmlns:a16="http://schemas.microsoft.com/office/drawing/2014/main" val="3750788069"/>
                    </a:ext>
                  </a:extLst>
                </a:gridCol>
              </a:tblGrid>
              <a:tr h="9448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5000" b="1" dirty="0"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連結型回應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64143"/>
                  </a:ext>
                </a:extLst>
              </a:tr>
              <a:tr h="157894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000" b="1" dirty="0">
                          <a:solidFill>
                            <a:srgbClr val="C00000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我曾經讀過一本書，有類似的情節</a:t>
                      </a:r>
                      <a:r>
                        <a:rPr lang="en-US" altLang="zh-TW" sz="3000" b="1" dirty="0">
                          <a:solidFill>
                            <a:srgbClr val="C00000"/>
                          </a:solidFill>
                          <a:latin typeface="Microsoft JhengHei Light" panose="020B0304030504040204" pitchFamily="34" charset="-120"/>
                          <a:ea typeface="Microsoft JhengHei Light" panose="020B0304030504040204" pitchFamily="34" charset="-120"/>
                        </a:rPr>
                        <a:t>……</a:t>
                      </a:r>
                      <a:endParaRPr lang="zh-TW" altLang="en-US" sz="3000" b="1" dirty="0">
                        <a:solidFill>
                          <a:srgbClr val="C00000"/>
                        </a:solidFill>
                        <a:latin typeface="Microsoft JhengHei Light" panose="020B0304030504040204" pitchFamily="34" charset="-120"/>
                        <a:ea typeface="Microsoft JhengHei Light" panose="020B03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88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648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5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60FC0A-3836-4D51-8735-9BFFE2F57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0" t="39474" r="52421" b="8877"/>
          <a:stretch/>
        </p:blipFill>
        <p:spPr>
          <a:xfrm>
            <a:off x="1050217" y="643467"/>
            <a:ext cx="4945256" cy="557106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EF004D6-A6BD-4E6D-82E2-6991CB61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CCA5788-24B1-4ED8-A585-92EBC2ACDFDE}" type="slidenum">
              <a:rPr kumimoji="0" lang="zh-TW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132759F-5784-4EAC-A306-84B93840AA70}"/>
              </a:ext>
            </a:extLst>
          </p:cNvPr>
          <p:cNvSpPr/>
          <p:nvPr/>
        </p:nvSpPr>
        <p:spPr>
          <a:xfrm>
            <a:off x="5112311" y="5213227"/>
            <a:ext cx="3673930" cy="903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全班討論</a:t>
            </a:r>
            <a:endParaRPr lang="en-US" altLang="zh-TW" sz="2000" b="1" dirty="0">
              <a:solidFill>
                <a:srgbClr val="FF000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感受型的回應和連結型的回應</a:t>
            </a:r>
          </a:p>
        </p:txBody>
      </p:sp>
    </p:spTree>
    <p:extLst>
      <p:ext uri="{BB962C8B-B14F-4D97-AF65-F5344CB8AC3E}">
        <p14:creationId xmlns:p14="http://schemas.microsoft.com/office/powerpoint/2010/main" val="396549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3959" y="1411741"/>
            <a:ext cx="8423786" cy="4773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/>
              <a:t>活動一：</a:t>
            </a:r>
            <a:r>
              <a:rPr lang="zh-TW" altLang="en-US" sz="3200" dirty="0">
                <a:solidFill>
                  <a:srgbClr val="FF0000"/>
                </a:solidFill>
              </a:rPr>
              <a:t>讀小說學思辨</a:t>
            </a:r>
            <a:r>
              <a:rPr lang="en-US" altLang="zh-TW" sz="3200" dirty="0"/>
              <a:t>(</a:t>
            </a:r>
            <a:r>
              <a:rPr lang="zh-TW" altLang="en-US" sz="3200" dirty="0"/>
              <a:t>一節課</a:t>
            </a:r>
            <a:r>
              <a:rPr lang="en-US" altLang="zh-TW" sz="3200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活動二：</a:t>
            </a:r>
            <a:r>
              <a:rPr lang="zh-TW" altLang="en-US" sz="3200" dirty="0">
                <a:solidFill>
                  <a:srgbClr val="FF0000"/>
                </a:solidFill>
              </a:rPr>
              <a:t>前進南蘇丹</a:t>
            </a:r>
            <a:r>
              <a:rPr lang="en-US" altLang="zh-TW" sz="3200" dirty="0"/>
              <a:t>(</a:t>
            </a:r>
            <a:r>
              <a:rPr lang="zh-TW" altLang="en-US" sz="3200" dirty="0"/>
              <a:t>二節課</a:t>
            </a:r>
            <a:r>
              <a:rPr lang="en-US" altLang="zh-TW" sz="3200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活動三：</a:t>
            </a:r>
            <a:r>
              <a:rPr lang="zh-TW" altLang="en-US" sz="3200" dirty="0">
                <a:solidFill>
                  <a:srgbClr val="FF0000"/>
                </a:solidFill>
              </a:rPr>
              <a:t>問題追追追</a:t>
            </a:r>
            <a:r>
              <a:rPr lang="en-US" altLang="zh-TW" sz="3200" dirty="0"/>
              <a:t>(</a:t>
            </a:r>
            <a:r>
              <a:rPr lang="zh-TW" altLang="en-US" sz="3200" dirty="0"/>
              <a:t>三節課</a:t>
            </a:r>
            <a:r>
              <a:rPr lang="en-US" altLang="zh-TW" sz="3200" dirty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dirty="0"/>
              <a:t>圖書館活動：種植問題樹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zh-TW" altLang="en-US" sz="3200" dirty="0"/>
              <a:t>主題書展：「</a:t>
            </a:r>
            <a:r>
              <a:rPr lang="en-US" altLang="zh-TW" sz="3200" dirty="0">
                <a:solidFill>
                  <a:srgbClr val="0000FF"/>
                </a:solidFill>
              </a:rPr>
              <a:t>Wow Africa</a:t>
            </a:r>
            <a:r>
              <a:rPr lang="zh-TW" altLang="en-US" sz="3200" dirty="0">
                <a:solidFill>
                  <a:srgbClr val="0000FF"/>
                </a:solidFill>
              </a:rPr>
              <a:t>閱讀非洲</a:t>
            </a:r>
            <a:r>
              <a:rPr lang="zh-TW" altLang="en-US" sz="3200" dirty="0"/>
              <a:t>」特展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標題 7"/>
          <p:cNvSpPr>
            <a:spLocks noGrp="1"/>
          </p:cNvSpPr>
          <p:nvPr>
            <p:ph type="title"/>
          </p:nvPr>
        </p:nvSpPr>
        <p:spPr>
          <a:xfrm>
            <a:off x="849927" y="0"/>
            <a:ext cx="6769510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教學內容</a:t>
            </a:r>
          </a:p>
        </p:txBody>
      </p:sp>
    </p:spTree>
    <p:extLst>
      <p:ext uri="{BB962C8B-B14F-4D97-AF65-F5344CB8AC3E}">
        <p14:creationId xmlns:p14="http://schemas.microsoft.com/office/powerpoint/2010/main" val="103300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2697" y="1408899"/>
            <a:ext cx="8423786" cy="50750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7030A0"/>
                </a:solidFill>
              </a:rPr>
              <a:t>1.</a:t>
            </a:r>
            <a:r>
              <a:rPr lang="zh-TW" altLang="en-US" sz="3200" dirty="0">
                <a:solidFill>
                  <a:srgbClr val="7030A0"/>
                </a:solidFill>
              </a:rPr>
              <a:t>運用概念圖策略推論文本中的主題、重要細節與結構邏輯，了解作者對議題的觀點，並試著評述文本的內容。 </a:t>
            </a: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rgbClr val="7030A0"/>
                </a:solidFill>
              </a:rPr>
              <a:t>2.</a:t>
            </a:r>
            <a:r>
              <a:rPr lang="zh-TW" altLang="en-US" sz="3200" dirty="0">
                <a:solidFill>
                  <a:srgbClr val="7030A0"/>
                </a:solidFill>
              </a:rPr>
              <a:t>運用自我提問策略，掌握討論內容的表達，與他人分享時能尊重不同意見，再從聽聞內容進行判斷和提問，做合理的應對。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標題 7"/>
          <p:cNvSpPr>
            <a:spLocks noGrp="1"/>
          </p:cNvSpPr>
          <p:nvPr>
            <p:ph type="title"/>
          </p:nvPr>
        </p:nvSpPr>
        <p:spPr>
          <a:xfrm>
            <a:off x="875103" y="-70129"/>
            <a:ext cx="6807088" cy="13255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學習目標</a:t>
            </a:r>
          </a:p>
        </p:txBody>
      </p:sp>
    </p:spTree>
    <p:extLst>
      <p:ext uri="{BB962C8B-B14F-4D97-AF65-F5344CB8AC3E}">
        <p14:creationId xmlns:p14="http://schemas.microsoft.com/office/powerpoint/2010/main" val="12530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7"/>
          <p:cNvSpPr txBox="1">
            <a:spLocks/>
          </p:cNvSpPr>
          <p:nvPr/>
        </p:nvSpPr>
        <p:spPr>
          <a:xfrm>
            <a:off x="910580" y="191350"/>
            <a:ext cx="4469245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/>
              <a:t>教學流程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16541" y="1351494"/>
            <a:ext cx="8942321" cy="4849821"/>
            <a:chOff x="896941" y="1679575"/>
            <a:chExt cx="7232647" cy="4081463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896941" y="1679575"/>
              <a:ext cx="2270128" cy="3740150"/>
              <a:chOff x="565" y="1296"/>
              <a:chExt cx="1430" cy="2356"/>
            </a:xfrm>
            <a:grpFill/>
          </p:grpSpPr>
          <p:sp>
            <p:nvSpPr>
              <p:cNvPr id="36" name="AutoShape 4"/>
              <p:cNvSpPr>
                <a:spLocks noChangeArrowheads="1"/>
              </p:cNvSpPr>
              <p:nvPr/>
            </p:nvSpPr>
            <p:spPr bwMode="gray">
              <a:xfrm>
                <a:off x="565" y="1490"/>
                <a:ext cx="1423" cy="2162"/>
              </a:xfrm>
              <a:prstGeom prst="roundRect">
                <a:avLst>
                  <a:gd name="adj" fmla="val 1750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7" name="AutoShape 5"/>
              <p:cNvSpPr>
                <a:spLocks noChangeArrowheads="1"/>
              </p:cNvSpPr>
              <p:nvPr/>
            </p:nvSpPr>
            <p:spPr bwMode="gray">
              <a:xfrm>
                <a:off x="608" y="1510"/>
                <a:ext cx="1322" cy="17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42" name="Group 10"/>
              <p:cNvGrpSpPr>
                <a:grpSpLocks/>
              </p:cNvGrpSpPr>
              <p:nvPr/>
            </p:nvGrpSpPr>
            <p:grpSpPr bwMode="auto">
              <a:xfrm>
                <a:off x="1186" y="1296"/>
                <a:ext cx="403" cy="405"/>
                <a:chOff x="1289" y="582"/>
                <a:chExt cx="668" cy="668"/>
              </a:xfrm>
              <a:grpFill/>
            </p:grpSpPr>
            <p:sp>
              <p:nvSpPr>
                <p:cNvPr id="45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gray">
                <a:xfrm>
                  <a:off x="1309" y="591"/>
                  <a:ext cx="634" cy="63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gray">
                <a:xfrm>
                  <a:off x="1312" y="597"/>
                  <a:ext cx="600" cy="58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354"/>
                <a:ext cx="223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</a:t>
                </a:r>
                <a:endParaRPr kumimoji="0" lang="en-US" altLang="zh-TW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gray">
              <a:xfrm>
                <a:off x="580" y="1960"/>
                <a:ext cx="1415" cy="104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1-1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怎麼讀少年小說</a:t>
                </a: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1-2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認識紐伯瑞大獎小說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1-3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找一找圖書館裡的少年小說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570" y="1489"/>
                <a:ext cx="1411" cy="44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TW" b="1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2800" b="1" dirty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少年小說學思辨</a:t>
                </a:r>
                <a:endParaRPr kumimoji="0" lang="zh-TW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265491" y="1679575"/>
              <a:ext cx="2579690" cy="4081463"/>
              <a:chOff x="2057" y="1296"/>
              <a:chExt cx="1625" cy="2571"/>
            </a:xfrm>
            <a:grpFill/>
          </p:grpSpPr>
          <p:sp>
            <p:nvSpPr>
              <p:cNvPr id="23" name="AutoShape 19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4" name="AutoShape 20"/>
              <p:cNvSpPr>
                <a:spLocks noChangeArrowheads="1"/>
              </p:cNvSpPr>
              <p:nvPr/>
            </p:nvSpPr>
            <p:spPr bwMode="gray">
              <a:xfrm>
                <a:off x="2057" y="1495"/>
                <a:ext cx="1572" cy="2372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gray">
              <a:xfrm>
                <a:off x="224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7" name="Oval 23"/>
              <p:cNvSpPr>
                <a:spLocks noChangeArrowheads="1"/>
              </p:cNvSpPr>
              <p:nvPr/>
            </p:nvSpPr>
            <p:spPr bwMode="gray">
              <a:xfrm>
                <a:off x="2677" y="1296"/>
                <a:ext cx="405" cy="405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9" name="Oval 25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26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354"/>
                <a:ext cx="223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endParaRPr kumimoji="0" lang="en-US" altLang="zh-TW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gray">
              <a:xfrm>
                <a:off x="2081" y="1914"/>
                <a:ext cx="1601" cy="1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2-1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閱讀小說尋水之心</a:t>
                </a: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2-2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認識紐伯瑞金牌獎作家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2-3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觀察小說插畫的象徵</a:t>
                </a: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2-4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使用概念構圖分析雙軌故事結構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2-5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認識南蘇丹的地理位置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lvl="0">
                  <a:lnSpc>
                    <a:spcPts val="3000"/>
                  </a:lnSpc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2-6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薩爾瓦的逃難路線示意圖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5867400" y="1679575"/>
              <a:ext cx="2262188" cy="3679825"/>
              <a:chOff x="3696" y="1296"/>
              <a:chExt cx="1425" cy="2318"/>
            </a:xfrm>
            <a:grpFill/>
          </p:grpSpPr>
          <p:sp>
            <p:nvSpPr>
              <p:cNvPr id="9" name="AutoShape 33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" name="AutoShape 34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88" cy="211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" name="AutoShape 36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4165" y="1296"/>
                <a:ext cx="405" cy="405"/>
                <a:chOff x="1289" y="582"/>
                <a:chExt cx="668" cy="668"/>
              </a:xfrm>
              <a:grpFill/>
            </p:grpSpPr>
            <p:sp>
              <p:nvSpPr>
                <p:cNvPr id="18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0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13F71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4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354"/>
                <a:ext cx="223" cy="28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</a:t>
                </a:r>
                <a:endParaRPr kumimoji="0" lang="en-US" altLang="zh-TW" sz="1800" b="0" i="0" u="none" strike="noStrike" kern="0" cap="none" spc="0" normalizeH="0" baseline="0" noProof="0">
                  <a:ln>
                    <a:noFill/>
                  </a:ln>
                  <a:solidFill>
                    <a:srgbClr val="113F7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" name="Text Box 44"/>
              <p:cNvSpPr txBox="1">
                <a:spLocks noChangeArrowheads="1"/>
              </p:cNvSpPr>
              <p:nvPr/>
            </p:nvSpPr>
            <p:spPr bwMode="gray">
              <a:xfrm>
                <a:off x="3793" y="1989"/>
                <a:ext cx="1328" cy="641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R="0" lvl="0" fontAlgn="base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3-1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種植問題樹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R="0" lvl="0" fontAlgn="base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3-2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問題追追追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R="0" lvl="0" fontAlgn="base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3-3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回應問題樹</a:t>
                </a:r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3145203" y="2049471"/>
            <a:ext cx="313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前進南蘇丹</a:t>
            </a:r>
          </a:p>
        </p:txBody>
      </p:sp>
      <p:sp>
        <p:nvSpPr>
          <p:cNvPr id="51" name="矩形 50"/>
          <p:cNvSpPr/>
          <p:nvPr/>
        </p:nvSpPr>
        <p:spPr>
          <a:xfrm>
            <a:off x="6169685" y="2041900"/>
            <a:ext cx="2903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問題追追追</a:t>
            </a:r>
          </a:p>
        </p:txBody>
      </p:sp>
    </p:spTree>
    <p:extLst>
      <p:ext uri="{BB962C8B-B14F-4D97-AF65-F5344CB8AC3E}">
        <p14:creationId xmlns:p14="http://schemas.microsoft.com/office/powerpoint/2010/main" val="247941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4" name="標題 7"/>
          <p:cNvSpPr txBox="1">
            <a:spLocks/>
          </p:cNvSpPr>
          <p:nvPr/>
        </p:nvSpPr>
        <p:spPr>
          <a:xfrm>
            <a:off x="888602" y="229750"/>
            <a:ext cx="6739241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7030A0"/>
                </a:solidFill>
              </a:rPr>
              <a:t>活動一：少年小說學思辨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0629" y="1146753"/>
            <a:ext cx="879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怎麼讀少年小說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2997042" y="6001091"/>
            <a:ext cx="5670854" cy="41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參考書目：王淑芬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(2019)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少年小說怎麼讀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。臺北：親子天下。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8AFD5A12-7D21-4C16-842F-53675371C9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24465"/>
              </p:ext>
            </p:extLst>
          </p:nvPr>
        </p:nvGraphicFramePr>
        <p:xfrm>
          <a:off x="476104" y="1668992"/>
          <a:ext cx="8346165" cy="4755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64107EBA-E43C-4FAF-969D-FC93BCC49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3926" r="14306" b="6394"/>
          <a:stretch/>
        </p:blipFill>
        <p:spPr bwMode="auto">
          <a:xfrm>
            <a:off x="7093371" y="74088"/>
            <a:ext cx="1954373" cy="24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5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4" name="標題 7"/>
          <p:cNvSpPr txBox="1">
            <a:spLocks/>
          </p:cNvSpPr>
          <p:nvPr/>
        </p:nvSpPr>
        <p:spPr>
          <a:xfrm>
            <a:off x="816884" y="238258"/>
            <a:ext cx="6739241" cy="806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7030A0"/>
                </a:solidFill>
              </a:rPr>
              <a:t>活動一：少年小說學思辨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73441" y="1179034"/>
            <a:ext cx="879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認識紐伯瑞大獎小說</a:t>
            </a:r>
            <a:endParaRPr lang="zh-TW" altLang="en-US" sz="4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2743200" y="6016676"/>
            <a:ext cx="49925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參考資料來自美國紐伯瑞獎網站：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The John Newbery Medal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DE8EE0-19B8-44DF-8F63-B294D0A282EA}"/>
              </a:ext>
            </a:extLst>
          </p:cNvPr>
          <p:cNvSpPr/>
          <p:nvPr/>
        </p:nvSpPr>
        <p:spPr>
          <a:xfrm>
            <a:off x="231665" y="2021039"/>
            <a:ext cx="8680668" cy="3970318"/>
          </a:xfrm>
          <a:custGeom>
            <a:avLst/>
            <a:gdLst>
              <a:gd name="connsiteX0" fmla="*/ 0 w 8680668"/>
              <a:gd name="connsiteY0" fmla="*/ 0 h 3970318"/>
              <a:gd name="connsiteX1" fmla="*/ 665518 w 8680668"/>
              <a:gd name="connsiteY1" fmla="*/ 0 h 3970318"/>
              <a:gd name="connsiteX2" fmla="*/ 1244229 w 8680668"/>
              <a:gd name="connsiteY2" fmla="*/ 0 h 3970318"/>
              <a:gd name="connsiteX3" fmla="*/ 1736134 w 8680668"/>
              <a:gd name="connsiteY3" fmla="*/ 0 h 3970318"/>
              <a:gd name="connsiteX4" fmla="*/ 2314845 w 8680668"/>
              <a:gd name="connsiteY4" fmla="*/ 0 h 3970318"/>
              <a:gd name="connsiteX5" fmla="*/ 3067169 w 8680668"/>
              <a:gd name="connsiteY5" fmla="*/ 0 h 3970318"/>
              <a:gd name="connsiteX6" fmla="*/ 3385461 w 8680668"/>
              <a:gd name="connsiteY6" fmla="*/ 0 h 3970318"/>
              <a:gd name="connsiteX7" fmla="*/ 4050978 w 8680668"/>
              <a:gd name="connsiteY7" fmla="*/ 0 h 3970318"/>
              <a:gd name="connsiteX8" fmla="*/ 4716496 w 8680668"/>
              <a:gd name="connsiteY8" fmla="*/ 0 h 3970318"/>
              <a:gd name="connsiteX9" fmla="*/ 5034787 w 8680668"/>
              <a:gd name="connsiteY9" fmla="*/ 0 h 3970318"/>
              <a:gd name="connsiteX10" fmla="*/ 5526692 w 8680668"/>
              <a:gd name="connsiteY10" fmla="*/ 0 h 3970318"/>
              <a:gd name="connsiteX11" fmla="*/ 5931790 w 8680668"/>
              <a:gd name="connsiteY11" fmla="*/ 0 h 3970318"/>
              <a:gd name="connsiteX12" fmla="*/ 6250081 w 8680668"/>
              <a:gd name="connsiteY12" fmla="*/ 0 h 3970318"/>
              <a:gd name="connsiteX13" fmla="*/ 6655179 w 8680668"/>
              <a:gd name="connsiteY13" fmla="*/ 0 h 3970318"/>
              <a:gd name="connsiteX14" fmla="*/ 7407503 w 8680668"/>
              <a:gd name="connsiteY14" fmla="*/ 0 h 3970318"/>
              <a:gd name="connsiteX15" fmla="*/ 8073021 w 8680668"/>
              <a:gd name="connsiteY15" fmla="*/ 0 h 3970318"/>
              <a:gd name="connsiteX16" fmla="*/ 8680668 w 8680668"/>
              <a:gd name="connsiteY16" fmla="*/ 0 h 3970318"/>
              <a:gd name="connsiteX17" fmla="*/ 8680668 w 8680668"/>
              <a:gd name="connsiteY17" fmla="*/ 646595 h 3970318"/>
              <a:gd name="connsiteX18" fmla="*/ 8680668 w 8680668"/>
              <a:gd name="connsiteY18" fmla="*/ 1253486 h 3970318"/>
              <a:gd name="connsiteX19" fmla="*/ 8680668 w 8680668"/>
              <a:gd name="connsiteY19" fmla="*/ 1701565 h 3970318"/>
              <a:gd name="connsiteX20" fmla="*/ 8680668 w 8680668"/>
              <a:gd name="connsiteY20" fmla="*/ 2229050 h 3970318"/>
              <a:gd name="connsiteX21" fmla="*/ 8680668 w 8680668"/>
              <a:gd name="connsiteY21" fmla="*/ 2875645 h 3970318"/>
              <a:gd name="connsiteX22" fmla="*/ 8680668 w 8680668"/>
              <a:gd name="connsiteY22" fmla="*/ 3482536 h 3970318"/>
              <a:gd name="connsiteX23" fmla="*/ 8680668 w 8680668"/>
              <a:gd name="connsiteY23" fmla="*/ 3970318 h 3970318"/>
              <a:gd name="connsiteX24" fmla="*/ 8275570 w 8680668"/>
              <a:gd name="connsiteY24" fmla="*/ 3970318 h 3970318"/>
              <a:gd name="connsiteX25" fmla="*/ 7783666 w 8680668"/>
              <a:gd name="connsiteY25" fmla="*/ 3970318 h 3970318"/>
              <a:gd name="connsiteX26" fmla="*/ 7378568 w 8680668"/>
              <a:gd name="connsiteY26" fmla="*/ 3970318 h 3970318"/>
              <a:gd name="connsiteX27" fmla="*/ 6713050 w 8680668"/>
              <a:gd name="connsiteY27" fmla="*/ 3970318 h 3970318"/>
              <a:gd name="connsiteX28" fmla="*/ 6221145 w 8680668"/>
              <a:gd name="connsiteY28" fmla="*/ 3970318 h 3970318"/>
              <a:gd name="connsiteX29" fmla="*/ 5816048 w 8680668"/>
              <a:gd name="connsiteY29" fmla="*/ 3970318 h 3970318"/>
              <a:gd name="connsiteX30" fmla="*/ 5497756 w 8680668"/>
              <a:gd name="connsiteY30" fmla="*/ 3970318 h 3970318"/>
              <a:gd name="connsiteX31" fmla="*/ 5005852 w 8680668"/>
              <a:gd name="connsiteY31" fmla="*/ 3970318 h 3970318"/>
              <a:gd name="connsiteX32" fmla="*/ 4687561 w 8680668"/>
              <a:gd name="connsiteY32" fmla="*/ 3970318 h 3970318"/>
              <a:gd name="connsiteX33" fmla="*/ 4108850 w 8680668"/>
              <a:gd name="connsiteY33" fmla="*/ 3970318 h 3970318"/>
              <a:gd name="connsiteX34" fmla="*/ 3443332 w 8680668"/>
              <a:gd name="connsiteY34" fmla="*/ 3970318 h 3970318"/>
              <a:gd name="connsiteX35" fmla="*/ 3125040 w 8680668"/>
              <a:gd name="connsiteY35" fmla="*/ 3970318 h 3970318"/>
              <a:gd name="connsiteX36" fmla="*/ 2459523 w 8680668"/>
              <a:gd name="connsiteY36" fmla="*/ 3970318 h 3970318"/>
              <a:gd name="connsiteX37" fmla="*/ 1967618 w 8680668"/>
              <a:gd name="connsiteY37" fmla="*/ 3970318 h 3970318"/>
              <a:gd name="connsiteX38" fmla="*/ 1215294 w 8680668"/>
              <a:gd name="connsiteY38" fmla="*/ 3970318 h 3970318"/>
              <a:gd name="connsiteX39" fmla="*/ 0 w 8680668"/>
              <a:gd name="connsiteY39" fmla="*/ 3970318 h 3970318"/>
              <a:gd name="connsiteX40" fmla="*/ 0 w 8680668"/>
              <a:gd name="connsiteY40" fmla="*/ 3442833 h 3970318"/>
              <a:gd name="connsiteX41" fmla="*/ 0 w 8680668"/>
              <a:gd name="connsiteY41" fmla="*/ 2796238 h 3970318"/>
              <a:gd name="connsiteX42" fmla="*/ 0 w 8680668"/>
              <a:gd name="connsiteY42" fmla="*/ 2308456 h 3970318"/>
              <a:gd name="connsiteX43" fmla="*/ 0 w 8680668"/>
              <a:gd name="connsiteY43" fmla="*/ 1701565 h 3970318"/>
              <a:gd name="connsiteX44" fmla="*/ 0 w 8680668"/>
              <a:gd name="connsiteY44" fmla="*/ 1054970 h 3970318"/>
              <a:gd name="connsiteX45" fmla="*/ 0 w 8680668"/>
              <a:gd name="connsiteY45" fmla="*/ 606891 h 3970318"/>
              <a:gd name="connsiteX46" fmla="*/ 0 w 8680668"/>
              <a:gd name="connsiteY46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680668" h="3970318" fill="none" extrusionOk="0">
                <a:moveTo>
                  <a:pt x="0" y="0"/>
                </a:moveTo>
                <a:cubicBezTo>
                  <a:pt x="175749" y="-14541"/>
                  <a:pt x="490614" y="60095"/>
                  <a:pt x="665518" y="0"/>
                </a:cubicBezTo>
                <a:cubicBezTo>
                  <a:pt x="840422" y="-60095"/>
                  <a:pt x="1016637" y="3564"/>
                  <a:pt x="1244229" y="0"/>
                </a:cubicBezTo>
                <a:cubicBezTo>
                  <a:pt x="1471821" y="-3564"/>
                  <a:pt x="1519771" y="52713"/>
                  <a:pt x="1736134" y="0"/>
                </a:cubicBezTo>
                <a:cubicBezTo>
                  <a:pt x="1952497" y="-52713"/>
                  <a:pt x="2194326" y="21158"/>
                  <a:pt x="2314845" y="0"/>
                </a:cubicBezTo>
                <a:cubicBezTo>
                  <a:pt x="2435364" y="-21158"/>
                  <a:pt x="2825774" y="14994"/>
                  <a:pt x="3067169" y="0"/>
                </a:cubicBezTo>
                <a:cubicBezTo>
                  <a:pt x="3308564" y="-14994"/>
                  <a:pt x="3270192" y="28637"/>
                  <a:pt x="3385461" y="0"/>
                </a:cubicBezTo>
                <a:cubicBezTo>
                  <a:pt x="3500730" y="-28637"/>
                  <a:pt x="3914539" y="15879"/>
                  <a:pt x="4050978" y="0"/>
                </a:cubicBezTo>
                <a:cubicBezTo>
                  <a:pt x="4187417" y="-15879"/>
                  <a:pt x="4488466" y="56649"/>
                  <a:pt x="4716496" y="0"/>
                </a:cubicBezTo>
                <a:cubicBezTo>
                  <a:pt x="4944526" y="-56649"/>
                  <a:pt x="4925196" y="20438"/>
                  <a:pt x="5034787" y="0"/>
                </a:cubicBezTo>
                <a:cubicBezTo>
                  <a:pt x="5144378" y="-20438"/>
                  <a:pt x="5385138" y="35876"/>
                  <a:pt x="5526692" y="0"/>
                </a:cubicBezTo>
                <a:cubicBezTo>
                  <a:pt x="5668246" y="-35876"/>
                  <a:pt x="5747705" y="13444"/>
                  <a:pt x="5931790" y="0"/>
                </a:cubicBezTo>
                <a:cubicBezTo>
                  <a:pt x="6115875" y="-13444"/>
                  <a:pt x="6135699" y="15015"/>
                  <a:pt x="6250081" y="0"/>
                </a:cubicBezTo>
                <a:cubicBezTo>
                  <a:pt x="6364463" y="-15015"/>
                  <a:pt x="6512465" y="23930"/>
                  <a:pt x="6655179" y="0"/>
                </a:cubicBezTo>
                <a:cubicBezTo>
                  <a:pt x="6797893" y="-23930"/>
                  <a:pt x="7128096" y="43614"/>
                  <a:pt x="7407503" y="0"/>
                </a:cubicBezTo>
                <a:cubicBezTo>
                  <a:pt x="7686910" y="-43614"/>
                  <a:pt x="7817586" y="25794"/>
                  <a:pt x="8073021" y="0"/>
                </a:cubicBezTo>
                <a:cubicBezTo>
                  <a:pt x="8328456" y="-25794"/>
                  <a:pt x="8455921" y="25550"/>
                  <a:pt x="8680668" y="0"/>
                </a:cubicBezTo>
                <a:cubicBezTo>
                  <a:pt x="8753100" y="295806"/>
                  <a:pt x="8635584" y="398262"/>
                  <a:pt x="8680668" y="646595"/>
                </a:cubicBezTo>
                <a:cubicBezTo>
                  <a:pt x="8725752" y="894929"/>
                  <a:pt x="8649604" y="965357"/>
                  <a:pt x="8680668" y="1253486"/>
                </a:cubicBezTo>
                <a:cubicBezTo>
                  <a:pt x="8711732" y="1541615"/>
                  <a:pt x="8642410" y="1526247"/>
                  <a:pt x="8680668" y="1701565"/>
                </a:cubicBezTo>
                <a:cubicBezTo>
                  <a:pt x="8718926" y="1876883"/>
                  <a:pt x="8679104" y="2044164"/>
                  <a:pt x="8680668" y="2229050"/>
                </a:cubicBezTo>
                <a:cubicBezTo>
                  <a:pt x="8682232" y="2413936"/>
                  <a:pt x="8669003" y="2733135"/>
                  <a:pt x="8680668" y="2875645"/>
                </a:cubicBezTo>
                <a:cubicBezTo>
                  <a:pt x="8692333" y="3018156"/>
                  <a:pt x="8665630" y="3237707"/>
                  <a:pt x="8680668" y="3482536"/>
                </a:cubicBezTo>
                <a:cubicBezTo>
                  <a:pt x="8695706" y="3727365"/>
                  <a:pt x="8625484" y="3845036"/>
                  <a:pt x="8680668" y="3970318"/>
                </a:cubicBezTo>
                <a:cubicBezTo>
                  <a:pt x="8585958" y="3985425"/>
                  <a:pt x="8425372" y="3963219"/>
                  <a:pt x="8275570" y="3970318"/>
                </a:cubicBezTo>
                <a:cubicBezTo>
                  <a:pt x="8125768" y="3977417"/>
                  <a:pt x="7907979" y="3945012"/>
                  <a:pt x="7783666" y="3970318"/>
                </a:cubicBezTo>
                <a:cubicBezTo>
                  <a:pt x="7659353" y="3995624"/>
                  <a:pt x="7485002" y="3945208"/>
                  <a:pt x="7378568" y="3970318"/>
                </a:cubicBezTo>
                <a:cubicBezTo>
                  <a:pt x="7272134" y="3995428"/>
                  <a:pt x="6954583" y="3908939"/>
                  <a:pt x="6713050" y="3970318"/>
                </a:cubicBezTo>
                <a:cubicBezTo>
                  <a:pt x="6471517" y="4031697"/>
                  <a:pt x="6371826" y="3929643"/>
                  <a:pt x="6221145" y="3970318"/>
                </a:cubicBezTo>
                <a:cubicBezTo>
                  <a:pt x="6070465" y="4010993"/>
                  <a:pt x="5903893" y="3941330"/>
                  <a:pt x="5816048" y="3970318"/>
                </a:cubicBezTo>
                <a:cubicBezTo>
                  <a:pt x="5728203" y="3999306"/>
                  <a:pt x="5596584" y="3935666"/>
                  <a:pt x="5497756" y="3970318"/>
                </a:cubicBezTo>
                <a:cubicBezTo>
                  <a:pt x="5398928" y="4004970"/>
                  <a:pt x="5127813" y="3937137"/>
                  <a:pt x="5005852" y="3970318"/>
                </a:cubicBezTo>
                <a:cubicBezTo>
                  <a:pt x="4883891" y="4003499"/>
                  <a:pt x="4775747" y="3954202"/>
                  <a:pt x="4687561" y="3970318"/>
                </a:cubicBezTo>
                <a:cubicBezTo>
                  <a:pt x="4599375" y="3986434"/>
                  <a:pt x="4358095" y="3966412"/>
                  <a:pt x="4108850" y="3970318"/>
                </a:cubicBezTo>
                <a:cubicBezTo>
                  <a:pt x="3859605" y="3974224"/>
                  <a:pt x="3672016" y="3899403"/>
                  <a:pt x="3443332" y="3970318"/>
                </a:cubicBezTo>
                <a:cubicBezTo>
                  <a:pt x="3214648" y="4041233"/>
                  <a:pt x="3255470" y="3947972"/>
                  <a:pt x="3125040" y="3970318"/>
                </a:cubicBezTo>
                <a:cubicBezTo>
                  <a:pt x="2994610" y="3992664"/>
                  <a:pt x="2715362" y="3950289"/>
                  <a:pt x="2459523" y="3970318"/>
                </a:cubicBezTo>
                <a:cubicBezTo>
                  <a:pt x="2203684" y="3990347"/>
                  <a:pt x="2084498" y="3968268"/>
                  <a:pt x="1967618" y="3970318"/>
                </a:cubicBezTo>
                <a:cubicBezTo>
                  <a:pt x="1850738" y="3972368"/>
                  <a:pt x="1558038" y="3964978"/>
                  <a:pt x="1215294" y="3970318"/>
                </a:cubicBezTo>
                <a:cubicBezTo>
                  <a:pt x="872550" y="3975658"/>
                  <a:pt x="591829" y="3902357"/>
                  <a:pt x="0" y="3970318"/>
                </a:cubicBezTo>
                <a:cubicBezTo>
                  <a:pt x="-13781" y="3834960"/>
                  <a:pt x="2185" y="3602067"/>
                  <a:pt x="0" y="3442833"/>
                </a:cubicBezTo>
                <a:cubicBezTo>
                  <a:pt x="-2185" y="3283600"/>
                  <a:pt x="34913" y="3104439"/>
                  <a:pt x="0" y="2796238"/>
                </a:cubicBezTo>
                <a:cubicBezTo>
                  <a:pt x="-34913" y="2488038"/>
                  <a:pt x="52910" y="2433449"/>
                  <a:pt x="0" y="2308456"/>
                </a:cubicBezTo>
                <a:cubicBezTo>
                  <a:pt x="-52910" y="2183463"/>
                  <a:pt x="62739" y="1951607"/>
                  <a:pt x="0" y="1701565"/>
                </a:cubicBezTo>
                <a:cubicBezTo>
                  <a:pt x="-62739" y="1451523"/>
                  <a:pt x="40087" y="1317664"/>
                  <a:pt x="0" y="1054970"/>
                </a:cubicBezTo>
                <a:cubicBezTo>
                  <a:pt x="-40087" y="792276"/>
                  <a:pt x="38853" y="778978"/>
                  <a:pt x="0" y="606891"/>
                </a:cubicBezTo>
                <a:cubicBezTo>
                  <a:pt x="-38853" y="434804"/>
                  <a:pt x="54676" y="141473"/>
                  <a:pt x="0" y="0"/>
                </a:cubicBezTo>
                <a:close/>
              </a:path>
              <a:path w="8680668" h="3970318" stroke="0" extrusionOk="0">
                <a:moveTo>
                  <a:pt x="0" y="0"/>
                </a:moveTo>
                <a:cubicBezTo>
                  <a:pt x="97326" y="-13835"/>
                  <a:pt x="212160" y="17785"/>
                  <a:pt x="318291" y="0"/>
                </a:cubicBezTo>
                <a:cubicBezTo>
                  <a:pt x="424422" y="-17785"/>
                  <a:pt x="576877" y="31551"/>
                  <a:pt x="810196" y="0"/>
                </a:cubicBezTo>
                <a:cubicBezTo>
                  <a:pt x="1043516" y="-31551"/>
                  <a:pt x="1189781" y="7065"/>
                  <a:pt x="1302100" y="0"/>
                </a:cubicBezTo>
                <a:cubicBezTo>
                  <a:pt x="1414419" y="-7065"/>
                  <a:pt x="1681328" y="59187"/>
                  <a:pt x="2054425" y="0"/>
                </a:cubicBezTo>
                <a:cubicBezTo>
                  <a:pt x="2427522" y="-59187"/>
                  <a:pt x="2533272" y="29782"/>
                  <a:pt x="2719943" y="0"/>
                </a:cubicBezTo>
                <a:cubicBezTo>
                  <a:pt x="2906614" y="-29782"/>
                  <a:pt x="3096978" y="15292"/>
                  <a:pt x="3298654" y="0"/>
                </a:cubicBezTo>
                <a:cubicBezTo>
                  <a:pt x="3500330" y="-15292"/>
                  <a:pt x="3477637" y="5327"/>
                  <a:pt x="3616945" y="0"/>
                </a:cubicBezTo>
                <a:cubicBezTo>
                  <a:pt x="3756253" y="-5327"/>
                  <a:pt x="3961017" y="24642"/>
                  <a:pt x="4108850" y="0"/>
                </a:cubicBezTo>
                <a:cubicBezTo>
                  <a:pt x="4256684" y="-24642"/>
                  <a:pt x="4581093" y="26241"/>
                  <a:pt x="4861174" y="0"/>
                </a:cubicBezTo>
                <a:cubicBezTo>
                  <a:pt x="5141255" y="-26241"/>
                  <a:pt x="5158481" y="15162"/>
                  <a:pt x="5353079" y="0"/>
                </a:cubicBezTo>
                <a:cubicBezTo>
                  <a:pt x="5547678" y="-15162"/>
                  <a:pt x="5666846" y="8362"/>
                  <a:pt x="5931790" y="0"/>
                </a:cubicBezTo>
                <a:cubicBezTo>
                  <a:pt x="6196734" y="-8362"/>
                  <a:pt x="6375396" y="80063"/>
                  <a:pt x="6684114" y="0"/>
                </a:cubicBezTo>
                <a:cubicBezTo>
                  <a:pt x="6992832" y="-80063"/>
                  <a:pt x="6888493" y="32426"/>
                  <a:pt x="7089212" y="0"/>
                </a:cubicBezTo>
                <a:cubicBezTo>
                  <a:pt x="7289931" y="-32426"/>
                  <a:pt x="7255346" y="14720"/>
                  <a:pt x="7407503" y="0"/>
                </a:cubicBezTo>
                <a:cubicBezTo>
                  <a:pt x="7559660" y="-14720"/>
                  <a:pt x="7707534" y="46193"/>
                  <a:pt x="7986215" y="0"/>
                </a:cubicBezTo>
                <a:cubicBezTo>
                  <a:pt x="8264896" y="-46193"/>
                  <a:pt x="8397340" y="9826"/>
                  <a:pt x="8680668" y="0"/>
                </a:cubicBezTo>
                <a:cubicBezTo>
                  <a:pt x="8751948" y="200723"/>
                  <a:pt x="8633178" y="424898"/>
                  <a:pt x="8680668" y="606891"/>
                </a:cubicBezTo>
                <a:cubicBezTo>
                  <a:pt x="8728158" y="788884"/>
                  <a:pt x="8674188" y="1082579"/>
                  <a:pt x="8680668" y="1253486"/>
                </a:cubicBezTo>
                <a:cubicBezTo>
                  <a:pt x="8687148" y="1424394"/>
                  <a:pt x="8650942" y="1708511"/>
                  <a:pt x="8680668" y="1900081"/>
                </a:cubicBezTo>
                <a:cubicBezTo>
                  <a:pt x="8710394" y="2091652"/>
                  <a:pt x="8620972" y="2279627"/>
                  <a:pt x="8680668" y="2427566"/>
                </a:cubicBezTo>
                <a:cubicBezTo>
                  <a:pt x="8740364" y="2575506"/>
                  <a:pt x="8638499" y="2797531"/>
                  <a:pt x="8680668" y="3034457"/>
                </a:cubicBezTo>
                <a:cubicBezTo>
                  <a:pt x="8722837" y="3271383"/>
                  <a:pt x="8580712" y="3590663"/>
                  <a:pt x="8680668" y="3970318"/>
                </a:cubicBezTo>
                <a:cubicBezTo>
                  <a:pt x="8521443" y="3998035"/>
                  <a:pt x="8430757" y="3942955"/>
                  <a:pt x="8188763" y="3970318"/>
                </a:cubicBezTo>
                <a:cubicBezTo>
                  <a:pt x="7946769" y="3997681"/>
                  <a:pt x="7729963" y="3935447"/>
                  <a:pt x="7436439" y="3970318"/>
                </a:cubicBezTo>
                <a:cubicBezTo>
                  <a:pt x="7142915" y="4005189"/>
                  <a:pt x="7135536" y="3933034"/>
                  <a:pt x="7031341" y="3970318"/>
                </a:cubicBezTo>
                <a:cubicBezTo>
                  <a:pt x="6927146" y="4007602"/>
                  <a:pt x="6714648" y="3933945"/>
                  <a:pt x="6626243" y="3970318"/>
                </a:cubicBezTo>
                <a:cubicBezTo>
                  <a:pt x="6537838" y="4006691"/>
                  <a:pt x="6301799" y="3916233"/>
                  <a:pt x="6047532" y="3970318"/>
                </a:cubicBezTo>
                <a:cubicBezTo>
                  <a:pt x="5793265" y="4024403"/>
                  <a:pt x="5616382" y="3893883"/>
                  <a:pt x="5295207" y="3970318"/>
                </a:cubicBezTo>
                <a:cubicBezTo>
                  <a:pt x="4974033" y="4046753"/>
                  <a:pt x="5011040" y="3952329"/>
                  <a:pt x="4803303" y="3970318"/>
                </a:cubicBezTo>
                <a:cubicBezTo>
                  <a:pt x="4595566" y="3988307"/>
                  <a:pt x="4518062" y="3953636"/>
                  <a:pt x="4311398" y="3970318"/>
                </a:cubicBezTo>
                <a:cubicBezTo>
                  <a:pt x="4104734" y="3987000"/>
                  <a:pt x="4098435" y="3955887"/>
                  <a:pt x="3993107" y="3970318"/>
                </a:cubicBezTo>
                <a:cubicBezTo>
                  <a:pt x="3887779" y="3984749"/>
                  <a:pt x="3752831" y="3965151"/>
                  <a:pt x="3674816" y="3970318"/>
                </a:cubicBezTo>
                <a:cubicBezTo>
                  <a:pt x="3596801" y="3975485"/>
                  <a:pt x="3287267" y="3939699"/>
                  <a:pt x="3182912" y="3970318"/>
                </a:cubicBezTo>
                <a:cubicBezTo>
                  <a:pt x="3078557" y="4000937"/>
                  <a:pt x="2986485" y="3962518"/>
                  <a:pt x="2864620" y="3970318"/>
                </a:cubicBezTo>
                <a:cubicBezTo>
                  <a:pt x="2742755" y="3978118"/>
                  <a:pt x="2659664" y="3925197"/>
                  <a:pt x="2459523" y="3970318"/>
                </a:cubicBezTo>
                <a:cubicBezTo>
                  <a:pt x="2259382" y="4015439"/>
                  <a:pt x="2169947" y="3942113"/>
                  <a:pt x="2054425" y="3970318"/>
                </a:cubicBezTo>
                <a:cubicBezTo>
                  <a:pt x="1938903" y="3998523"/>
                  <a:pt x="1813131" y="3923657"/>
                  <a:pt x="1649327" y="3970318"/>
                </a:cubicBezTo>
                <a:cubicBezTo>
                  <a:pt x="1485523" y="4016979"/>
                  <a:pt x="1364489" y="3963988"/>
                  <a:pt x="1244229" y="3970318"/>
                </a:cubicBezTo>
                <a:cubicBezTo>
                  <a:pt x="1123969" y="3976648"/>
                  <a:pt x="980850" y="3963442"/>
                  <a:pt x="752325" y="3970318"/>
                </a:cubicBezTo>
                <a:cubicBezTo>
                  <a:pt x="523800" y="3977194"/>
                  <a:pt x="306345" y="3881792"/>
                  <a:pt x="0" y="3970318"/>
                </a:cubicBezTo>
                <a:cubicBezTo>
                  <a:pt x="-29460" y="3715732"/>
                  <a:pt x="51412" y="3657065"/>
                  <a:pt x="0" y="3363427"/>
                </a:cubicBezTo>
                <a:cubicBezTo>
                  <a:pt x="-51412" y="3069789"/>
                  <a:pt x="57989" y="3038523"/>
                  <a:pt x="0" y="2875645"/>
                </a:cubicBezTo>
                <a:cubicBezTo>
                  <a:pt x="-57989" y="2712767"/>
                  <a:pt x="57712" y="2526417"/>
                  <a:pt x="0" y="2348160"/>
                </a:cubicBezTo>
                <a:cubicBezTo>
                  <a:pt x="-57712" y="2169904"/>
                  <a:pt x="31511" y="2017500"/>
                  <a:pt x="0" y="1741268"/>
                </a:cubicBezTo>
                <a:cubicBezTo>
                  <a:pt x="-31511" y="1465036"/>
                  <a:pt x="44182" y="1233162"/>
                  <a:pt x="0" y="1094673"/>
                </a:cubicBezTo>
                <a:cubicBezTo>
                  <a:pt x="-44182" y="956184"/>
                  <a:pt x="37923" y="35189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04337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美國紐伯瑞獎創設於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1922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年，由當時的兒童書商</a:t>
            </a:r>
            <a:r>
              <a:rPr lang="zh-TW" altLang="en-US" sz="36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梅爾契爾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Frederic Melcher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）建議</a:t>
            </a: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美國圖書館學會</a:t>
            </a:r>
            <a:r>
              <a:rPr lang="en-US" altLang="zh-TW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(ALA)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為紀念十八世紀的英國書商，</a:t>
            </a:r>
            <a:r>
              <a:rPr lang="zh-TW" altLang="en-US" sz="3600" b="1" u="sng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約翰．紐伯瑞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(John Newbery)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而設置。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由美國圖書館協會的分支機構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美國圖書館兒童服務學會舉辦。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14F6D5-CFD2-4894-B534-8A2C8091AB61}"/>
              </a:ext>
            </a:extLst>
          </p:cNvPr>
          <p:cNvSpPr/>
          <p:nvPr/>
        </p:nvSpPr>
        <p:spPr>
          <a:xfrm>
            <a:off x="2743200" y="6358132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小天下美國紐伯瑞大獎小說專區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http://gkids.cwgv.com.tw/newbook/BKL123/newbery.asp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7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5788-24B1-4ED8-A585-92EBC2ACDFDE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153417" y="5703677"/>
            <a:ext cx="708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參考資料來自美國紐伯瑞獎網站：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The John Newbery Medal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4DE8EE0-19B8-44DF-8F63-B294D0A282EA}"/>
              </a:ext>
            </a:extLst>
          </p:cNvPr>
          <p:cNvSpPr/>
          <p:nvPr/>
        </p:nvSpPr>
        <p:spPr>
          <a:xfrm>
            <a:off x="231666" y="183776"/>
            <a:ext cx="8680668" cy="4401205"/>
          </a:xfrm>
          <a:custGeom>
            <a:avLst/>
            <a:gdLst>
              <a:gd name="connsiteX0" fmla="*/ 0 w 8680668"/>
              <a:gd name="connsiteY0" fmla="*/ 0 h 4401205"/>
              <a:gd name="connsiteX1" fmla="*/ 491905 w 8680668"/>
              <a:gd name="connsiteY1" fmla="*/ 0 h 4401205"/>
              <a:gd name="connsiteX2" fmla="*/ 1244229 w 8680668"/>
              <a:gd name="connsiteY2" fmla="*/ 0 h 4401205"/>
              <a:gd name="connsiteX3" fmla="*/ 1562520 w 8680668"/>
              <a:gd name="connsiteY3" fmla="*/ 0 h 4401205"/>
              <a:gd name="connsiteX4" fmla="*/ 2228038 w 8680668"/>
              <a:gd name="connsiteY4" fmla="*/ 0 h 4401205"/>
              <a:gd name="connsiteX5" fmla="*/ 2893556 w 8680668"/>
              <a:gd name="connsiteY5" fmla="*/ 0 h 4401205"/>
              <a:gd name="connsiteX6" fmla="*/ 3211847 w 8680668"/>
              <a:gd name="connsiteY6" fmla="*/ 0 h 4401205"/>
              <a:gd name="connsiteX7" fmla="*/ 3703752 w 8680668"/>
              <a:gd name="connsiteY7" fmla="*/ 0 h 4401205"/>
              <a:gd name="connsiteX8" fmla="*/ 4108850 w 8680668"/>
              <a:gd name="connsiteY8" fmla="*/ 0 h 4401205"/>
              <a:gd name="connsiteX9" fmla="*/ 4427141 w 8680668"/>
              <a:gd name="connsiteY9" fmla="*/ 0 h 4401205"/>
              <a:gd name="connsiteX10" fmla="*/ 4832239 w 8680668"/>
              <a:gd name="connsiteY10" fmla="*/ 0 h 4401205"/>
              <a:gd name="connsiteX11" fmla="*/ 5584563 w 8680668"/>
              <a:gd name="connsiteY11" fmla="*/ 0 h 4401205"/>
              <a:gd name="connsiteX12" fmla="*/ 6250081 w 8680668"/>
              <a:gd name="connsiteY12" fmla="*/ 0 h 4401205"/>
              <a:gd name="connsiteX13" fmla="*/ 6655179 w 8680668"/>
              <a:gd name="connsiteY13" fmla="*/ 0 h 4401205"/>
              <a:gd name="connsiteX14" fmla="*/ 7407503 w 8680668"/>
              <a:gd name="connsiteY14" fmla="*/ 0 h 4401205"/>
              <a:gd name="connsiteX15" fmla="*/ 8073021 w 8680668"/>
              <a:gd name="connsiteY15" fmla="*/ 0 h 4401205"/>
              <a:gd name="connsiteX16" fmla="*/ 8680668 w 8680668"/>
              <a:gd name="connsiteY16" fmla="*/ 0 h 4401205"/>
              <a:gd name="connsiteX17" fmla="*/ 8680668 w 8680668"/>
              <a:gd name="connsiteY17" fmla="*/ 418114 h 4401205"/>
              <a:gd name="connsiteX18" fmla="*/ 8680668 w 8680668"/>
              <a:gd name="connsiteY18" fmla="*/ 1056289 h 4401205"/>
              <a:gd name="connsiteX19" fmla="*/ 8680668 w 8680668"/>
              <a:gd name="connsiteY19" fmla="*/ 1650452 h 4401205"/>
              <a:gd name="connsiteX20" fmla="*/ 8680668 w 8680668"/>
              <a:gd name="connsiteY20" fmla="*/ 2068566 h 4401205"/>
              <a:gd name="connsiteX21" fmla="*/ 8680668 w 8680668"/>
              <a:gd name="connsiteY21" fmla="*/ 2530693 h 4401205"/>
              <a:gd name="connsiteX22" fmla="*/ 8680668 w 8680668"/>
              <a:gd name="connsiteY22" fmla="*/ 3036831 h 4401205"/>
              <a:gd name="connsiteX23" fmla="*/ 8680668 w 8680668"/>
              <a:gd name="connsiteY23" fmla="*/ 3542970 h 4401205"/>
              <a:gd name="connsiteX24" fmla="*/ 8680668 w 8680668"/>
              <a:gd name="connsiteY24" fmla="*/ 4401205 h 4401205"/>
              <a:gd name="connsiteX25" fmla="*/ 8362377 w 8680668"/>
              <a:gd name="connsiteY25" fmla="*/ 4401205 h 4401205"/>
              <a:gd name="connsiteX26" fmla="*/ 7957279 w 8680668"/>
              <a:gd name="connsiteY26" fmla="*/ 4401205 h 4401205"/>
              <a:gd name="connsiteX27" fmla="*/ 7638988 w 8680668"/>
              <a:gd name="connsiteY27" fmla="*/ 4401205 h 4401205"/>
              <a:gd name="connsiteX28" fmla="*/ 7147083 w 8680668"/>
              <a:gd name="connsiteY28" fmla="*/ 4401205 h 4401205"/>
              <a:gd name="connsiteX29" fmla="*/ 6828792 w 8680668"/>
              <a:gd name="connsiteY29" fmla="*/ 4401205 h 4401205"/>
              <a:gd name="connsiteX30" fmla="*/ 6250081 w 8680668"/>
              <a:gd name="connsiteY30" fmla="*/ 4401205 h 4401205"/>
              <a:gd name="connsiteX31" fmla="*/ 5584563 w 8680668"/>
              <a:gd name="connsiteY31" fmla="*/ 4401205 h 4401205"/>
              <a:gd name="connsiteX32" fmla="*/ 5266272 w 8680668"/>
              <a:gd name="connsiteY32" fmla="*/ 4401205 h 4401205"/>
              <a:gd name="connsiteX33" fmla="*/ 4600754 w 8680668"/>
              <a:gd name="connsiteY33" fmla="*/ 4401205 h 4401205"/>
              <a:gd name="connsiteX34" fmla="*/ 4108850 w 8680668"/>
              <a:gd name="connsiteY34" fmla="*/ 4401205 h 4401205"/>
              <a:gd name="connsiteX35" fmla="*/ 3356525 w 8680668"/>
              <a:gd name="connsiteY35" fmla="*/ 4401205 h 4401205"/>
              <a:gd name="connsiteX36" fmla="*/ 2604200 w 8680668"/>
              <a:gd name="connsiteY36" fmla="*/ 4401205 h 4401205"/>
              <a:gd name="connsiteX37" fmla="*/ 2112296 w 8680668"/>
              <a:gd name="connsiteY37" fmla="*/ 4401205 h 4401205"/>
              <a:gd name="connsiteX38" fmla="*/ 1359971 w 8680668"/>
              <a:gd name="connsiteY38" fmla="*/ 4401205 h 4401205"/>
              <a:gd name="connsiteX39" fmla="*/ 868067 w 8680668"/>
              <a:gd name="connsiteY39" fmla="*/ 4401205 h 4401205"/>
              <a:gd name="connsiteX40" fmla="*/ 0 w 8680668"/>
              <a:gd name="connsiteY40" fmla="*/ 4401205 h 4401205"/>
              <a:gd name="connsiteX41" fmla="*/ 0 w 8680668"/>
              <a:gd name="connsiteY41" fmla="*/ 3851054 h 4401205"/>
              <a:gd name="connsiteX42" fmla="*/ 0 w 8680668"/>
              <a:gd name="connsiteY42" fmla="*/ 3432940 h 4401205"/>
              <a:gd name="connsiteX43" fmla="*/ 0 w 8680668"/>
              <a:gd name="connsiteY43" fmla="*/ 2882789 h 4401205"/>
              <a:gd name="connsiteX44" fmla="*/ 0 w 8680668"/>
              <a:gd name="connsiteY44" fmla="*/ 2376651 h 4401205"/>
              <a:gd name="connsiteX45" fmla="*/ 0 w 8680668"/>
              <a:gd name="connsiteY45" fmla="*/ 1782488 h 4401205"/>
              <a:gd name="connsiteX46" fmla="*/ 0 w 8680668"/>
              <a:gd name="connsiteY46" fmla="*/ 1232337 h 4401205"/>
              <a:gd name="connsiteX47" fmla="*/ 0 w 8680668"/>
              <a:gd name="connsiteY47" fmla="*/ 638175 h 4401205"/>
              <a:gd name="connsiteX48" fmla="*/ 0 w 8680668"/>
              <a:gd name="connsiteY48" fmla="*/ 0 h 440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680668" h="4401205" fill="none" extrusionOk="0">
                <a:moveTo>
                  <a:pt x="0" y="0"/>
                </a:moveTo>
                <a:cubicBezTo>
                  <a:pt x="101319" y="-5871"/>
                  <a:pt x="276742" y="33075"/>
                  <a:pt x="491905" y="0"/>
                </a:cubicBezTo>
                <a:cubicBezTo>
                  <a:pt x="707068" y="-33075"/>
                  <a:pt x="1002834" y="14994"/>
                  <a:pt x="1244229" y="0"/>
                </a:cubicBezTo>
                <a:cubicBezTo>
                  <a:pt x="1485624" y="-14994"/>
                  <a:pt x="1450799" y="1992"/>
                  <a:pt x="1562520" y="0"/>
                </a:cubicBezTo>
                <a:cubicBezTo>
                  <a:pt x="1674241" y="-1992"/>
                  <a:pt x="2089779" y="15141"/>
                  <a:pt x="2228038" y="0"/>
                </a:cubicBezTo>
                <a:cubicBezTo>
                  <a:pt x="2366297" y="-15141"/>
                  <a:pt x="2665526" y="56649"/>
                  <a:pt x="2893556" y="0"/>
                </a:cubicBezTo>
                <a:cubicBezTo>
                  <a:pt x="3121586" y="-56649"/>
                  <a:pt x="3102256" y="20438"/>
                  <a:pt x="3211847" y="0"/>
                </a:cubicBezTo>
                <a:cubicBezTo>
                  <a:pt x="3321438" y="-20438"/>
                  <a:pt x="3562198" y="35876"/>
                  <a:pt x="3703752" y="0"/>
                </a:cubicBezTo>
                <a:cubicBezTo>
                  <a:pt x="3845306" y="-35876"/>
                  <a:pt x="3924765" y="13444"/>
                  <a:pt x="4108850" y="0"/>
                </a:cubicBezTo>
                <a:cubicBezTo>
                  <a:pt x="4292935" y="-13444"/>
                  <a:pt x="4312759" y="15015"/>
                  <a:pt x="4427141" y="0"/>
                </a:cubicBezTo>
                <a:cubicBezTo>
                  <a:pt x="4541523" y="-15015"/>
                  <a:pt x="4689525" y="23930"/>
                  <a:pt x="4832239" y="0"/>
                </a:cubicBezTo>
                <a:cubicBezTo>
                  <a:pt x="4974953" y="-23930"/>
                  <a:pt x="5305156" y="43614"/>
                  <a:pt x="5584563" y="0"/>
                </a:cubicBezTo>
                <a:cubicBezTo>
                  <a:pt x="5863970" y="-43614"/>
                  <a:pt x="5994646" y="25794"/>
                  <a:pt x="6250081" y="0"/>
                </a:cubicBezTo>
                <a:cubicBezTo>
                  <a:pt x="6505516" y="-25794"/>
                  <a:pt x="6521163" y="1244"/>
                  <a:pt x="6655179" y="0"/>
                </a:cubicBezTo>
                <a:cubicBezTo>
                  <a:pt x="6789195" y="-1244"/>
                  <a:pt x="7148836" y="6533"/>
                  <a:pt x="7407503" y="0"/>
                </a:cubicBezTo>
                <a:cubicBezTo>
                  <a:pt x="7666170" y="-6533"/>
                  <a:pt x="7794520" y="7434"/>
                  <a:pt x="8073021" y="0"/>
                </a:cubicBezTo>
                <a:cubicBezTo>
                  <a:pt x="8351522" y="-7434"/>
                  <a:pt x="8484613" y="52786"/>
                  <a:pt x="8680668" y="0"/>
                </a:cubicBezTo>
                <a:cubicBezTo>
                  <a:pt x="8692087" y="198057"/>
                  <a:pt x="8678261" y="327092"/>
                  <a:pt x="8680668" y="418114"/>
                </a:cubicBezTo>
                <a:cubicBezTo>
                  <a:pt x="8683075" y="509136"/>
                  <a:pt x="8605130" y="802460"/>
                  <a:pt x="8680668" y="1056289"/>
                </a:cubicBezTo>
                <a:cubicBezTo>
                  <a:pt x="8756206" y="1310118"/>
                  <a:pt x="8611904" y="1503785"/>
                  <a:pt x="8680668" y="1650452"/>
                </a:cubicBezTo>
                <a:cubicBezTo>
                  <a:pt x="8749432" y="1797119"/>
                  <a:pt x="8669076" y="1942183"/>
                  <a:pt x="8680668" y="2068566"/>
                </a:cubicBezTo>
                <a:cubicBezTo>
                  <a:pt x="8692260" y="2194949"/>
                  <a:pt x="8669781" y="2331509"/>
                  <a:pt x="8680668" y="2530693"/>
                </a:cubicBezTo>
                <a:cubicBezTo>
                  <a:pt x="8691555" y="2729877"/>
                  <a:pt x="8633431" y="2916555"/>
                  <a:pt x="8680668" y="3036831"/>
                </a:cubicBezTo>
                <a:cubicBezTo>
                  <a:pt x="8727905" y="3157107"/>
                  <a:pt x="8634380" y="3402807"/>
                  <a:pt x="8680668" y="3542970"/>
                </a:cubicBezTo>
                <a:cubicBezTo>
                  <a:pt x="8726956" y="3683133"/>
                  <a:pt x="8586234" y="4089888"/>
                  <a:pt x="8680668" y="4401205"/>
                </a:cubicBezTo>
                <a:cubicBezTo>
                  <a:pt x="8582709" y="4431395"/>
                  <a:pt x="8484271" y="4393293"/>
                  <a:pt x="8362377" y="4401205"/>
                </a:cubicBezTo>
                <a:cubicBezTo>
                  <a:pt x="8240483" y="4409117"/>
                  <a:pt x="8048752" y="4378523"/>
                  <a:pt x="7957279" y="4401205"/>
                </a:cubicBezTo>
                <a:cubicBezTo>
                  <a:pt x="7865806" y="4423887"/>
                  <a:pt x="7728156" y="4400210"/>
                  <a:pt x="7638988" y="4401205"/>
                </a:cubicBezTo>
                <a:cubicBezTo>
                  <a:pt x="7549820" y="4402200"/>
                  <a:pt x="7276556" y="4373824"/>
                  <a:pt x="7147083" y="4401205"/>
                </a:cubicBezTo>
                <a:cubicBezTo>
                  <a:pt x="7017611" y="4428586"/>
                  <a:pt x="6916978" y="4385089"/>
                  <a:pt x="6828792" y="4401205"/>
                </a:cubicBezTo>
                <a:cubicBezTo>
                  <a:pt x="6740606" y="4417321"/>
                  <a:pt x="6499326" y="4397299"/>
                  <a:pt x="6250081" y="4401205"/>
                </a:cubicBezTo>
                <a:cubicBezTo>
                  <a:pt x="6000836" y="4405111"/>
                  <a:pt x="5813247" y="4330290"/>
                  <a:pt x="5584563" y="4401205"/>
                </a:cubicBezTo>
                <a:cubicBezTo>
                  <a:pt x="5355879" y="4472120"/>
                  <a:pt x="5394010" y="4373166"/>
                  <a:pt x="5266272" y="4401205"/>
                </a:cubicBezTo>
                <a:cubicBezTo>
                  <a:pt x="5138534" y="4429244"/>
                  <a:pt x="4859401" y="4386981"/>
                  <a:pt x="4600754" y="4401205"/>
                </a:cubicBezTo>
                <a:cubicBezTo>
                  <a:pt x="4342107" y="4415429"/>
                  <a:pt x="4218189" y="4395778"/>
                  <a:pt x="4108850" y="4401205"/>
                </a:cubicBezTo>
                <a:cubicBezTo>
                  <a:pt x="3999511" y="4406632"/>
                  <a:pt x="3702725" y="4399266"/>
                  <a:pt x="3356525" y="4401205"/>
                </a:cubicBezTo>
                <a:cubicBezTo>
                  <a:pt x="3010325" y="4403144"/>
                  <a:pt x="2809755" y="4354359"/>
                  <a:pt x="2604200" y="4401205"/>
                </a:cubicBezTo>
                <a:cubicBezTo>
                  <a:pt x="2398645" y="4448051"/>
                  <a:pt x="2307306" y="4368917"/>
                  <a:pt x="2112296" y="4401205"/>
                </a:cubicBezTo>
                <a:cubicBezTo>
                  <a:pt x="1917286" y="4433493"/>
                  <a:pt x="1575828" y="4373495"/>
                  <a:pt x="1359971" y="4401205"/>
                </a:cubicBezTo>
                <a:cubicBezTo>
                  <a:pt x="1144115" y="4428915"/>
                  <a:pt x="1107061" y="4347755"/>
                  <a:pt x="868067" y="4401205"/>
                </a:cubicBezTo>
                <a:cubicBezTo>
                  <a:pt x="629073" y="4454655"/>
                  <a:pt x="268082" y="4333504"/>
                  <a:pt x="0" y="4401205"/>
                </a:cubicBezTo>
                <a:cubicBezTo>
                  <a:pt x="-5767" y="4134021"/>
                  <a:pt x="32941" y="3972586"/>
                  <a:pt x="0" y="3851054"/>
                </a:cubicBezTo>
                <a:cubicBezTo>
                  <a:pt x="-32941" y="3729522"/>
                  <a:pt x="34240" y="3532835"/>
                  <a:pt x="0" y="3432940"/>
                </a:cubicBezTo>
                <a:cubicBezTo>
                  <a:pt x="-34240" y="3333045"/>
                  <a:pt x="3804" y="3143951"/>
                  <a:pt x="0" y="2882789"/>
                </a:cubicBezTo>
                <a:cubicBezTo>
                  <a:pt x="-3804" y="2621627"/>
                  <a:pt x="57332" y="2537028"/>
                  <a:pt x="0" y="2376651"/>
                </a:cubicBezTo>
                <a:cubicBezTo>
                  <a:pt x="-57332" y="2216274"/>
                  <a:pt x="37991" y="1993949"/>
                  <a:pt x="0" y="1782488"/>
                </a:cubicBezTo>
                <a:cubicBezTo>
                  <a:pt x="-37991" y="1571027"/>
                  <a:pt x="56370" y="1388336"/>
                  <a:pt x="0" y="1232337"/>
                </a:cubicBezTo>
                <a:cubicBezTo>
                  <a:pt x="-56370" y="1076338"/>
                  <a:pt x="38238" y="787059"/>
                  <a:pt x="0" y="638175"/>
                </a:cubicBezTo>
                <a:cubicBezTo>
                  <a:pt x="-38238" y="489291"/>
                  <a:pt x="50055" y="317114"/>
                  <a:pt x="0" y="0"/>
                </a:cubicBezTo>
                <a:close/>
              </a:path>
              <a:path w="8680668" h="4401205" stroke="0" extrusionOk="0">
                <a:moveTo>
                  <a:pt x="0" y="0"/>
                </a:moveTo>
                <a:cubicBezTo>
                  <a:pt x="97326" y="-13835"/>
                  <a:pt x="212160" y="17785"/>
                  <a:pt x="318291" y="0"/>
                </a:cubicBezTo>
                <a:cubicBezTo>
                  <a:pt x="424422" y="-17785"/>
                  <a:pt x="576877" y="31551"/>
                  <a:pt x="810196" y="0"/>
                </a:cubicBezTo>
                <a:cubicBezTo>
                  <a:pt x="1043516" y="-31551"/>
                  <a:pt x="1189781" y="7065"/>
                  <a:pt x="1302100" y="0"/>
                </a:cubicBezTo>
                <a:cubicBezTo>
                  <a:pt x="1414419" y="-7065"/>
                  <a:pt x="1681328" y="59187"/>
                  <a:pt x="2054425" y="0"/>
                </a:cubicBezTo>
                <a:cubicBezTo>
                  <a:pt x="2427522" y="-59187"/>
                  <a:pt x="2533272" y="29782"/>
                  <a:pt x="2719943" y="0"/>
                </a:cubicBezTo>
                <a:cubicBezTo>
                  <a:pt x="2906614" y="-29782"/>
                  <a:pt x="3096978" y="15292"/>
                  <a:pt x="3298654" y="0"/>
                </a:cubicBezTo>
                <a:cubicBezTo>
                  <a:pt x="3500330" y="-15292"/>
                  <a:pt x="3477637" y="5327"/>
                  <a:pt x="3616945" y="0"/>
                </a:cubicBezTo>
                <a:cubicBezTo>
                  <a:pt x="3756253" y="-5327"/>
                  <a:pt x="3961017" y="24642"/>
                  <a:pt x="4108850" y="0"/>
                </a:cubicBezTo>
                <a:cubicBezTo>
                  <a:pt x="4256684" y="-24642"/>
                  <a:pt x="4581093" y="26241"/>
                  <a:pt x="4861174" y="0"/>
                </a:cubicBezTo>
                <a:cubicBezTo>
                  <a:pt x="5141255" y="-26241"/>
                  <a:pt x="5158481" y="15162"/>
                  <a:pt x="5353079" y="0"/>
                </a:cubicBezTo>
                <a:cubicBezTo>
                  <a:pt x="5547678" y="-15162"/>
                  <a:pt x="5666846" y="8362"/>
                  <a:pt x="5931790" y="0"/>
                </a:cubicBezTo>
                <a:cubicBezTo>
                  <a:pt x="6196734" y="-8362"/>
                  <a:pt x="6375396" y="80063"/>
                  <a:pt x="6684114" y="0"/>
                </a:cubicBezTo>
                <a:cubicBezTo>
                  <a:pt x="6992832" y="-80063"/>
                  <a:pt x="6888493" y="32426"/>
                  <a:pt x="7089212" y="0"/>
                </a:cubicBezTo>
                <a:cubicBezTo>
                  <a:pt x="7289931" y="-32426"/>
                  <a:pt x="7255346" y="14720"/>
                  <a:pt x="7407503" y="0"/>
                </a:cubicBezTo>
                <a:cubicBezTo>
                  <a:pt x="7559660" y="-14720"/>
                  <a:pt x="7707534" y="46193"/>
                  <a:pt x="7986215" y="0"/>
                </a:cubicBezTo>
                <a:cubicBezTo>
                  <a:pt x="8264896" y="-46193"/>
                  <a:pt x="8397340" y="9826"/>
                  <a:pt x="8680668" y="0"/>
                </a:cubicBezTo>
                <a:cubicBezTo>
                  <a:pt x="8688611" y="216906"/>
                  <a:pt x="8620642" y="334514"/>
                  <a:pt x="8680668" y="594163"/>
                </a:cubicBezTo>
                <a:cubicBezTo>
                  <a:pt x="8740694" y="853812"/>
                  <a:pt x="8654647" y="1094296"/>
                  <a:pt x="8680668" y="1232337"/>
                </a:cubicBezTo>
                <a:cubicBezTo>
                  <a:pt x="8706689" y="1370378"/>
                  <a:pt x="8652991" y="1651760"/>
                  <a:pt x="8680668" y="1870512"/>
                </a:cubicBezTo>
                <a:cubicBezTo>
                  <a:pt x="8708345" y="2089265"/>
                  <a:pt x="8666757" y="2136524"/>
                  <a:pt x="8680668" y="2376651"/>
                </a:cubicBezTo>
                <a:cubicBezTo>
                  <a:pt x="8694579" y="2616778"/>
                  <a:pt x="8618313" y="2721393"/>
                  <a:pt x="8680668" y="2970813"/>
                </a:cubicBezTo>
                <a:cubicBezTo>
                  <a:pt x="8743023" y="3220233"/>
                  <a:pt x="8661454" y="3279924"/>
                  <a:pt x="8680668" y="3476952"/>
                </a:cubicBezTo>
                <a:cubicBezTo>
                  <a:pt x="8699882" y="3673980"/>
                  <a:pt x="8575443" y="3949661"/>
                  <a:pt x="8680668" y="4401205"/>
                </a:cubicBezTo>
                <a:cubicBezTo>
                  <a:pt x="8536427" y="4439030"/>
                  <a:pt x="8463361" y="4374173"/>
                  <a:pt x="8362377" y="4401205"/>
                </a:cubicBezTo>
                <a:cubicBezTo>
                  <a:pt x="8261393" y="4428237"/>
                  <a:pt x="8061474" y="4363921"/>
                  <a:pt x="7957279" y="4401205"/>
                </a:cubicBezTo>
                <a:cubicBezTo>
                  <a:pt x="7853084" y="4438489"/>
                  <a:pt x="7640586" y="4364832"/>
                  <a:pt x="7552181" y="4401205"/>
                </a:cubicBezTo>
                <a:cubicBezTo>
                  <a:pt x="7463776" y="4437578"/>
                  <a:pt x="7227737" y="4347120"/>
                  <a:pt x="6973470" y="4401205"/>
                </a:cubicBezTo>
                <a:cubicBezTo>
                  <a:pt x="6719203" y="4455290"/>
                  <a:pt x="6542320" y="4324770"/>
                  <a:pt x="6221145" y="4401205"/>
                </a:cubicBezTo>
                <a:cubicBezTo>
                  <a:pt x="5899971" y="4477640"/>
                  <a:pt x="5936978" y="4383216"/>
                  <a:pt x="5729241" y="4401205"/>
                </a:cubicBezTo>
                <a:cubicBezTo>
                  <a:pt x="5521504" y="4419194"/>
                  <a:pt x="5444000" y="4384523"/>
                  <a:pt x="5237336" y="4401205"/>
                </a:cubicBezTo>
                <a:cubicBezTo>
                  <a:pt x="5030672" y="4417887"/>
                  <a:pt x="5024373" y="4386774"/>
                  <a:pt x="4919045" y="4401205"/>
                </a:cubicBezTo>
                <a:cubicBezTo>
                  <a:pt x="4813717" y="4415636"/>
                  <a:pt x="4678769" y="4396038"/>
                  <a:pt x="4600754" y="4401205"/>
                </a:cubicBezTo>
                <a:cubicBezTo>
                  <a:pt x="4522739" y="4406372"/>
                  <a:pt x="4213205" y="4370586"/>
                  <a:pt x="4108850" y="4401205"/>
                </a:cubicBezTo>
                <a:cubicBezTo>
                  <a:pt x="4004495" y="4431824"/>
                  <a:pt x="3912423" y="4393405"/>
                  <a:pt x="3790558" y="4401205"/>
                </a:cubicBezTo>
                <a:cubicBezTo>
                  <a:pt x="3668693" y="4409005"/>
                  <a:pt x="3585602" y="4356084"/>
                  <a:pt x="3385461" y="4401205"/>
                </a:cubicBezTo>
                <a:cubicBezTo>
                  <a:pt x="3185320" y="4446326"/>
                  <a:pt x="3095885" y="4373000"/>
                  <a:pt x="2980363" y="4401205"/>
                </a:cubicBezTo>
                <a:cubicBezTo>
                  <a:pt x="2864841" y="4429410"/>
                  <a:pt x="2739069" y="4354544"/>
                  <a:pt x="2575265" y="4401205"/>
                </a:cubicBezTo>
                <a:cubicBezTo>
                  <a:pt x="2411461" y="4447866"/>
                  <a:pt x="2290427" y="4394875"/>
                  <a:pt x="2170167" y="4401205"/>
                </a:cubicBezTo>
                <a:cubicBezTo>
                  <a:pt x="2049907" y="4407535"/>
                  <a:pt x="1908219" y="4397662"/>
                  <a:pt x="1678262" y="4401205"/>
                </a:cubicBezTo>
                <a:cubicBezTo>
                  <a:pt x="1448306" y="4404748"/>
                  <a:pt x="1467300" y="4392844"/>
                  <a:pt x="1359971" y="4401205"/>
                </a:cubicBezTo>
                <a:cubicBezTo>
                  <a:pt x="1252642" y="4409566"/>
                  <a:pt x="1009248" y="4353014"/>
                  <a:pt x="694453" y="4401205"/>
                </a:cubicBezTo>
                <a:cubicBezTo>
                  <a:pt x="379658" y="4449396"/>
                  <a:pt x="312103" y="4361723"/>
                  <a:pt x="0" y="4401205"/>
                </a:cubicBezTo>
                <a:cubicBezTo>
                  <a:pt x="-39901" y="4178161"/>
                  <a:pt x="14276" y="4024549"/>
                  <a:pt x="0" y="3851054"/>
                </a:cubicBezTo>
                <a:cubicBezTo>
                  <a:pt x="-14276" y="3677559"/>
                  <a:pt x="24751" y="3552514"/>
                  <a:pt x="0" y="3256892"/>
                </a:cubicBezTo>
                <a:cubicBezTo>
                  <a:pt x="-24751" y="2961270"/>
                  <a:pt x="64096" y="2890217"/>
                  <a:pt x="0" y="2618717"/>
                </a:cubicBezTo>
                <a:cubicBezTo>
                  <a:pt x="-64096" y="2347217"/>
                  <a:pt x="37564" y="2199477"/>
                  <a:pt x="0" y="1980542"/>
                </a:cubicBezTo>
                <a:cubicBezTo>
                  <a:pt x="-37564" y="1761608"/>
                  <a:pt x="59484" y="1548126"/>
                  <a:pt x="0" y="1386380"/>
                </a:cubicBezTo>
                <a:cubicBezTo>
                  <a:pt x="-59484" y="1224634"/>
                  <a:pt x="57600" y="1043900"/>
                  <a:pt x="0" y="748205"/>
                </a:cubicBezTo>
                <a:cubicBezTo>
                  <a:pt x="-57600" y="452511"/>
                  <a:pt x="4913" y="364435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043376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40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約翰．紐伯瑞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1713-1767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，出生於英國柏克夏的小鎮。他的第一份工作是報社員工，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1740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他開始出版自己的書籍，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1743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年到倫敦開設屬於自己的第一間書店，專門經營兒童文學市場。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紐伯瑞文學獎即是以他命名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Newbery Honor Seal ">
            <a:extLst>
              <a:ext uri="{FF2B5EF4-FFF2-40B4-BE49-F238E27FC236}">
                <a16:creationId xmlns:a16="http://schemas.microsoft.com/office/drawing/2014/main" id="{615001F4-995F-44D5-9D8E-D224C8BD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78" y="4704342"/>
            <a:ext cx="1816943" cy="18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wbery Medal image">
            <a:extLst>
              <a:ext uri="{FF2B5EF4-FFF2-40B4-BE49-F238E27FC236}">
                <a16:creationId xmlns:a16="http://schemas.microsoft.com/office/drawing/2014/main" id="{0112C9E9-AC92-4041-9E52-5F6C1552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67" y="4705412"/>
            <a:ext cx="1927833" cy="19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10CC1B7-29F5-4F0F-BF4E-966BB9F00C1C}"/>
              </a:ext>
            </a:extLst>
          </p:cNvPr>
          <p:cNvSpPr/>
          <p:nvPr/>
        </p:nvSpPr>
        <p:spPr>
          <a:xfrm>
            <a:off x="153417" y="6288452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小天下美國紐伯瑞大獎小說專區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http://gkids.cwgv.com.tw/newbook/BKL123/newbery.asp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05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2214</Words>
  <Application>Microsoft Office PowerPoint</Application>
  <PresentationFormat>如螢幕大小 (4:3)</PresentationFormat>
  <Paragraphs>229</Paragraphs>
  <Slides>33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2" baseType="lpstr">
      <vt:lpstr>Microsoft JhengHei Light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閱3-3 少年小說學思辨</vt:lpstr>
      <vt:lpstr>國小圖書資訊利用教育課程綱要及教案設計小組</vt:lpstr>
      <vt:lpstr>大綱</vt:lpstr>
      <vt:lpstr>教學內容</vt:lpstr>
      <vt:lpstr>學習目標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找一本自己喜歡的少年小說 坐下來閱讀吧！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和同學討論一下 這兩節課你學到了什麼！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閱2-6 少年小說學思辯</dc:title>
  <dc:creator>vicky kuo</dc:creator>
  <cp:lastModifiedBy>User</cp:lastModifiedBy>
  <cp:revision>31</cp:revision>
  <dcterms:created xsi:type="dcterms:W3CDTF">2019-12-05T04:16:14Z</dcterms:created>
  <dcterms:modified xsi:type="dcterms:W3CDTF">2021-11-19T05:52:17Z</dcterms:modified>
</cp:coreProperties>
</file>