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4C3"/>
    <a:srgbClr val="FFCC00"/>
    <a:srgbClr val="0066FF"/>
    <a:srgbClr val="1BBFE5"/>
    <a:srgbClr val="99CC00"/>
    <a:srgbClr val="FF0066"/>
    <a:srgbClr val="E4551C"/>
    <a:srgbClr val="13ED8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79E04CB-DF95-4ABB-8C66-4A87B42FA361}" type="slidenum">
              <a:rPr lang="zh-TW" altLang="en-US" smtClean="0"/>
              <a:t>‹#›</a:t>
            </a:fld>
            <a:endParaRPr lang="zh-TW"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79E04CB-DF95-4ABB-8C66-4A87B42FA361}"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79E04CB-DF95-4ABB-8C66-4A87B42FA361}" type="slidenum">
              <a:rPr lang="zh-TW" altLang="en-US" smtClean="0"/>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79E04CB-DF95-4ABB-8C66-4A87B42FA361}"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79E04CB-DF95-4ABB-8C66-4A87B42FA361}" type="slidenum">
              <a:rPr lang="zh-TW" altLang="en-US" smtClean="0"/>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884863A-0A9F-4DB0-B010-F200D246FFD0}" type="datetimeFigureOut">
              <a:rPr lang="zh-TW" altLang="en-US" smtClean="0"/>
              <a:t>2015/1/7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79E04CB-DF95-4ABB-8C66-4A87B42FA361}"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884863A-0A9F-4DB0-B010-F200D246FFD0}" type="datetimeFigureOut">
              <a:rPr lang="zh-TW" altLang="en-US" smtClean="0"/>
              <a:t>2015/1/7</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79E04CB-DF95-4ABB-8C66-4A87B42FA36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908720"/>
            <a:ext cx="7200800" cy="2547714"/>
          </a:xfrm>
        </p:spPr>
        <p:txBody>
          <a:bodyPr>
            <a:normAutofit fontScale="90000"/>
          </a:bodyPr>
          <a:lstStyle/>
          <a:p>
            <a:pPr algn="l"/>
            <a:r>
              <a:rPr lang="zh-TW" altLang="en-US" sz="8900" b="1" dirty="0" smtClean="0">
                <a:solidFill>
                  <a:srgbClr val="FF0066"/>
                </a:solidFill>
                <a:effectLst>
                  <a:outerShdw blurRad="50800" dist="38100" dir="8100000" algn="tr" rotWithShape="0">
                    <a:prstClr val="black">
                      <a:alpha val="40000"/>
                    </a:prstClr>
                  </a:outerShdw>
                </a:effectLst>
                <a:latin typeface="微軟正黑體" pitchFamily="34" charset="-120"/>
                <a:ea typeface="微軟正黑體" pitchFamily="34" charset="-120"/>
              </a:rPr>
              <a:t>賞書悅目 </a:t>
            </a:r>
            <a:r>
              <a:rPr lang="en-US" altLang="zh-TW" sz="7500" b="1" dirty="0" smtClean="0">
                <a:solidFill>
                  <a:srgbClr val="99CC00"/>
                </a:solidFill>
                <a:latin typeface="微軟正黑體" pitchFamily="34" charset="-120"/>
                <a:ea typeface="微軟正黑體" pitchFamily="34" charset="-120"/>
              </a:rPr>
              <a:t/>
            </a:r>
            <a:br>
              <a:rPr lang="en-US" altLang="zh-TW" sz="7500" b="1" dirty="0" smtClean="0">
                <a:solidFill>
                  <a:srgbClr val="99CC00"/>
                </a:solidFill>
                <a:latin typeface="微軟正黑體" pitchFamily="34" charset="-120"/>
                <a:ea typeface="微軟正黑體" pitchFamily="34" charset="-120"/>
              </a:rPr>
            </a:br>
            <a:r>
              <a:rPr lang="zh-TW" altLang="en-US" sz="7500" b="1" dirty="0" smtClean="0">
                <a:solidFill>
                  <a:srgbClr val="99CC00"/>
                </a:solidFill>
                <a:latin typeface="微軟正黑體" pitchFamily="34" charset="-120"/>
                <a:ea typeface="微軟正黑體" pitchFamily="34" charset="-120"/>
              </a:rPr>
              <a:t>               </a:t>
            </a:r>
            <a:r>
              <a:rPr lang="zh-TW" altLang="en-US" sz="3100" b="1" i="1" dirty="0" smtClean="0">
                <a:solidFill>
                  <a:srgbClr val="1BBFE5"/>
                </a:solidFill>
                <a:latin typeface="微軟正黑體" pitchFamily="34" charset="-120"/>
                <a:ea typeface="微軟正黑體" pitchFamily="34" charset="-120"/>
              </a:rPr>
              <a:t>我的專屬小書書展</a:t>
            </a:r>
            <a:endParaRPr lang="zh-TW" altLang="en-US" sz="8000" b="1" i="1" dirty="0">
              <a:solidFill>
                <a:srgbClr val="1BBFE5"/>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899592" y="3717032"/>
            <a:ext cx="7272808" cy="1512168"/>
          </a:xfrm>
        </p:spPr>
        <p:txBody>
          <a:bodyPr>
            <a:normAutofit fontScale="32500" lnSpcReduction="20000"/>
          </a:bodyPr>
          <a:lstStyle/>
          <a:p>
            <a:r>
              <a:rPr lang="zh-TW" altLang="en-US" sz="6200" b="1" dirty="0" smtClean="0">
                <a:solidFill>
                  <a:srgbClr val="99CC00"/>
                </a:solidFill>
                <a:latin typeface="微軟正黑體" pitchFamily="34" charset="-120"/>
                <a:ea typeface="微軟正黑體" pitchFamily="34" charset="-120"/>
              </a:rPr>
              <a:t>書可以讓人改變</a:t>
            </a:r>
            <a:endParaRPr lang="en-US" altLang="zh-TW" sz="6200" b="1" dirty="0" smtClean="0">
              <a:solidFill>
                <a:srgbClr val="99CC00"/>
              </a:solidFill>
              <a:latin typeface="微軟正黑體" pitchFamily="34" charset="-120"/>
              <a:ea typeface="微軟正黑體" pitchFamily="34" charset="-120"/>
            </a:endParaRPr>
          </a:p>
          <a:p>
            <a:r>
              <a:rPr lang="zh-TW" altLang="en-US" dirty="0" smtClean="0">
                <a:solidFill>
                  <a:schemeClr val="tx1"/>
                </a:solidFill>
              </a:rPr>
              <a:t>    </a:t>
            </a:r>
            <a:r>
              <a:rPr lang="zh-TW" altLang="en-US" dirty="0">
                <a:solidFill>
                  <a:schemeClr val="tx1"/>
                </a:solidFill>
              </a:rPr>
              <a:t> </a:t>
            </a:r>
            <a:r>
              <a:rPr lang="zh-TW" altLang="en-US" dirty="0" smtClean="0">
                <a:solidFill>
                  <a:schemeClr val="tx1"/>
                </a:solidFill>
              </a:rPr>
              <a:t> </a:t>
            </a:r>
            <a:r>
              <a:rPr lang="en-US" altLang="zh-TW" sz="4200" dirty="0" smtClean="0">
                <a:solidFill>
                  <a:schemeClr val="tx1"/>
                </a:solidFill>
              </a:rPr>
              <a:t>-------                                                              -------</a:t>
            </a:r>
          </a:p>
          <a:p>
            <a:r>
              <a:rPr lang="zh-TW" altLang="en-US" sz="6000" b="1" dirty="0" smtClean="0">
                <a:solidFill>
                  <a:srgbClr val="99CC00"/>
                </a:solidFill>
                <a:latin typeface="微軟正黑體" pitchFamily="34" charset="-120"/>
                <a:ea typeface="微軟正黑體" pitchFamily="34" charset="-120"/>
              </a:rPr>
              <a:t>書</a:t>
            </a:r>
            <a:r>
              <a:rPr lang="zh-TW" altLang="en-US" sz="6000" b="1" dirty="0">
                <a:solidFill>
                  <a:srgbClr val="99CC00"/>
                </a:solidFill>
                <a:latin typeface="微軟正黑體" pitchFamily="34" charset="-120"/>
                <a:ea typeface="微軟正黑體" pitchFamily="34" charset="-120"/>
              </a:rPr>
              <a:t>可以增廣見聞</a:t>
            </a:r>
          </a:p>
        </p:txBody>
      </p:sp>
    </p:spTree>
    <p:extLst>
      <p:ext uri="{BB962C8B-B14F-4D97-AF65-F5344CB8AC3E}">
        <p14:creationId xmlns:p14="http://schemas.microsoft.com/office/powerpoint/2010/main" val="270562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EC14C3"/>
                </a:solidFill>
                <a:latin typeface="微軟正黑體" pitchFamily="34" charset="-120"/>
                <a:ea typeface="微軟正黑體" pitchFamily="34" charset="-120"/>
              </a:rPr>
              <a:t>簡介</a:t>
            </a:r>
            <a:endParaRPr lang="zh-TW" altLang="en-US" b="1" dirty="0">
              <a:solidFill>
                <a:srgbClr val="EC14C3"/>
              </a:solidFill>
              <a:latin typeface="微軟正黑體" pitchFamily="34" charset="-120"/>
              <a:ea typeface="微軟正黑體" pitchFamily="34" charset="-120"/>
            </a:endParaRPr>
          </a:p>
        </p:txBody>
      </p:sp>
      <p:sp>
        <p:nvSpPr>
          <p:cNvPr id="3" name="內容版面配置區 2"/>
          <p:cNvSpPr>
            <a:spLocks noGrp="1"/>
          </p:cNvSpPr>
          <p:nvPr>
            <p:ph idx="4294967295"/>
          </p:nvPr>
        </p:nvSpPr>
        <p:spPr>
          <a:xfrm>
            <a:off x="1331640" y="2420888"/>
            <a:ext cx="6400800" cy="3048000"/>
          </a:xfrm>
        </p:spPr>
        <p:txBody>
          <a:bodyPr>
            <a:normAutofit fontScale="92500" lnSpcReduction="10000"/>
          </a:bodyPr>
          <a:lstStyle/>
          <a:p>
            <a:pPr indent="0">
              <a:buNone/>
            </a:pPr>
            <a:r>
              <a:rPr lang="zh-TW" altLang="en-US" sz="2800" b="1" dirty="0" smtClean="0">
                <a:solidFill>
                  <a:srgbClr val="0066FF"/>
                </a:solidFill>
                <a:latin typeface="微軟正黑體" pitchFamily="34" charset="-120"/>
                <a:ea typeface="微軟正黑體" pitchFamily="34" charset="-120"/>
              </a:rPr>
              <a:t>在這次書展上的每本小書都是從八上開學以來精心製作的，每週大家不分日夜</a:t>
            </a:r>
            <a:r>
              <a:rPr lang="en-US" altLang="zh-TW" sz="2800" b="1" dirty="0" smtClean="0">
                <a:solidFill>
                  <a:srgbClr val="0066FF"/>
                </a:solidFill>
                <a:latin typeface="微軟正黑體" pitchFamily="34" charset="-120"/>
                <a:ea typeface="微軟正黑體" pitchFamily="34" charset="-120"/>
              </a:rPr>
              <a:t>.</a:t>
            </a:r>
            <a:r>
              <a:rPr lang="zh-TW" altLang="en-US" sz="2800" b="1" dirty="0" smtClean="0">
                <a:solidFill>
                  <a:srgbClr val="0066FF"/>
                </a:solidFill>
                <a:latin typeface="微軟正黑體" pitchFamily="34" charset="-120"/>
                <a:ea typeface="微軟正黑體" pitchFamily="34" charset="-120"/>
              </a:rPr>
              <a:t>絞盡腦汁用心創作，就是為了辦這一次書展，向學弟妹們展現我們的作品以及我們想表達的東西。</a:t>
            </a:r>
            <a:endParaRPr lang="zh-TW" altLang="en-US" sz="28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93657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2D050"/>
                </a:solidFill>
                <a:latin typeface="微軟正黑體" pitchFamily="34" charset="-120"/>
                <a:ea typeface="微軟正黑體" pitchFamily="34" charset="-120"/>
              </a:rPr>
              <a:t>為什麼要辦書展ㄚ？</a:t>
            </a:r>
            <a:endParaRPr lang="zh-TW" altLang="en-US" b="1" dirty="0">
              <a:solidFill>
                <a:srgbClr val="92D05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indent="0">
              <a:buNone/>
            </a:pPr>
            <a:r>
              <a:rPr lang="zh-TW" altLang="en-US" sz="2400" b="1" dirty="0" smtClean="0">
                <a:solidFill>
                  <a:srgbClr val="0066FF"/>
                </a:solidFill>
                <a:latin typeface="微軟正黑體" pitchFamily="34" charset="-120"/>
                <a:ea typeface="微軟正黑體" pitchFamily="34" charset="-120"/>
              </a:rPr>
              <a:t>這應該是很多在場的人想問的問題，如果以七年級的你們來說，辦書展是為了培養看書的興趣，增加你們的閱讀能力，也讓你們了解一些學長姐們的真實故事或經驗，以改進現在的你們。</a:t>
            </a:r>
            <a:endParaRPr lang="zh-TW" altLang="en-US" sz="24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100297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indent="0">
              <a:buNone/>
            </a:pPr>
            <a:r>
              <a:rPr lang="zh-TW" altLang="en-US" sz="2400" b="1" dirty="0" smtClean="0">
                <a:solidFill>
                  <a:srgbClr val="0066FF"/>
                </a:solidFill>
                <a:latin typeface="微軟正黑體" pitchFamily="34" charset="-120"/>
                <a:ea typeface="微軟正黑體" pitchFamily="34" charset="-120"/>
              </a:rPr>
              <a:t>但如果從八年級的角度來看，辦書展是為了讓學弟妹們了解什麼是閱讀，以及所有有關閱讀的認知與方法，除此之外也要讓你們看看</a:t>
            </a:r>
            <a:r>
              <a:rPr lang="en-US" altLang="zh-TW" sz="2400" b="1" dirty="0" smtClean="0">
                <a:solidFill>
                  <a:srgbClr val="0066FF"/>
                </a:solidFill>
                <a:latin typeface="微軟正黑體" pitchFamily="34" charset="-120"/>
                <a:ea typeface="微軟正黑體" pitchFamily="34" charset="-120"/>
              </a:rPr>
              <a:t>810</a:t>
            </a:r>
            <a:r>
              <a:rPr lang="zh-TW" altLang="en-US" sz="2400" b="1" dirty="0" smtClean="0">
                <a:solidFill>
                  <a:srgbClr val="0066FF"/>
                </a:solidFill>
                <a:latin typeface="微軟正黑體" pitchFamily="34" charset="-120"/>
                <a:ea typeface="微軟正黑體" pitchFamily="34" charset="-120"/>
              </a:rPr>
              <a:t>班的大家合作出來的成果。</a:t>
            </a:r>
            <a:endParaRPr lang="zh-TW" altLang="en-US" sz="24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174847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C000"/>
                </a:solidFill>
                <a:latin typeface="微軟正黑體" pitchFamily="34" charset="-120"/>
                <a:ea typeface="微軟正黑體" pitchFamily="34" charset="-120"/>
              </a:rPr>
              <a:t>要怎麼製作小書呢？</a:t>
            </a:r>
            <a:endParaRPr lang="zh-TW" altLang="en-US" b="1" dirty="0">
              <a:solidFill>
                <a:srgbClr val="FFC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371600" y="2438400"/>
            <a:ext cx="6512768" cy="3048001"/>
          </a:xfrm>
        </p:spPr>
        <p:txBody>
          <a:bodyPr>
            <a:normAutofit/>
          </a:bodyPr>
          <a:lstStyle/>
          <a:p>
            <a:pPr indent="0">
              <a:buNone/>
            </a:pPr>
            <a:r>
              <a:rPr lang="zh-TW" altLang="en-US" sz="2400" b="1" dirty="0" smtClean="0">
                <a:solidFill>
                  <a:srgbClr val="0066FF"/>
                </a:solidFill>
                <a:latin typeface="微軟正黑體" pitchFamily="34" charset="-120"/>
                <a:ea typeface="微軟正黑體" pitchFamily="34" charset="-120"/>
              </a:rPr>
              <a:t>製作小書其實並不難，只要懂一些編輯小書的規則，其他就只需要自己的發揮和創意了。首先要先訂一個主題</a:t>
            </a:r>
            <a:r>
              <a:rPr lang="en-US" altLang="zh-TW" sz="2400" b="1" dirty="0" smtClean="0">
                <a:solidFill>
                  <a:srgbClr val="0066FF"/>
                </a:solidFill>
                <a:latin typeface="微軟正黑體" pitchFamily="34" charset="-120"/>
                <a:ea typeface="微軟正黑體" pitchFamily="34" charset="-120"/>
              </a:rPr>
              <a:t>，</a:t>
            </a:r>
            <a:r>
              <a:rPr lang="zh-TW" altLang="en-US" sz="2400" b="1" dirty="0" smtClean="0">
                <a:solidFill>
                  <a:srgbClr val="0066FF"/>
                </a:solidFill>
                <a:latin typeface="微軟正黑體" pitchFamily="34" charset="-120"/>
                <a:ea typeface="微軟正黑體" pitchFamily="34" charset="-120"/>
              </a:rPr>
              <a:t>而這次我們辦的書展主要大概分成四類，例：童年趣事</a:t>
            </a:r>
            <a:r>
              <a:rPr lang="en-US" altLang="zh-TW" sz="2400" b="1" dirty="0" smtClean="0">
                <a:solidFill>
                  <a:srgbClr val="0066FF"/>
                </a:solidFill>
                <a:latin typeface="微軟正黑體" pitchFamily="34" charset="-120"/>
                <a:ea typeface="微軟正黑體" pitchFamily="34" charset="-120"/>
              </a:rPr>
              <a:t>.</a:t>
            </a:r>
            <a:r>
              <a:rPr lang="zh-TW" altLang="en-US" sz="2400" b="1" dirty="0" smtClean="0">
                <a:solidFill>
                  <a:srgbClr val="0066FF"/>
                </a:solidFill>
                <a:latin typeface="微軟正黑體" pitchFamily="34" charset="-120"/>
                <a:ea typeface="微軟正黑體" pitchFamily="34" charset="-120"/>
              </a:rPr>
              <a:t>職場甘苦</a:t>
            </a:r>
            <a:r>
              <a:rPr lang="en-US" altLang="zh-TW" sz="2400" b="1" dirty="0" smtClean="0">
                <a:solidFill>
                  <a:srgbClr val="0066FF"/>
                </a:solidFill>
                <a:latin typeface="微軟正黑體" pitchFamily="34" charset="-120"/>
                <a:ea typeface="微軟正黑體" pitchFamily="34" charset="-120"/>
              </a:rPr>
              <a:t>.</a:t>
            </a:r>
            <a:r>
              <a:rPr lang="zh-TW" altLang="en-US" sz="2400" b="1" dirty="0" smtClean="0">
                <a:solidFill>
                  <a:srgbClr val="0066FF"/>
                </a:solidFill>
                <a:latin typeface="微軟正黑體" pitchFamily="34" charset="-120"/>
                <a:ea typeface="微軟正黑體" pitchFamily="34" charset="-120"/>
              </a:rPr>
              <a:t>旅行見聞</a:t>
            </a:r>
            <a:r>
              <a:rPr lang="en-US" altLang="zh-TW" sz="2400" b="1" dirty="0" smtClean="0">
                <a:solidFill>
                  <a:srgbClr val="0066FF"/>
                </a:solidFill>
                <a:latin typeface="微軟正黑體" pitchFamily="34" charset="-120"/>
                <a:ea typeface="微軟正黑體" pitchFamily="34" charset="-120"/>
              </a:rPr>
              <a:t>.</a:t>
            </a:r>
            <a:r>
              <a:rPr lang="zh-TW" altLang="en-US" sz="2400" b="1" dirty="0" smtClean="0">
                <a:solidFill>
                  <a:srgbClr val="0066FF"/>
                </a:solidFill>
                <a:latin typeface="微軟正黑體" pitchFamily="34" charset="-120"/>
                <a:ea typeface="微軟正黑體" pitchFamily="34" charset="-120"/>
              </a:rPr>
              <a:t>待人接物。</a:t>
            </a:r>
            <a:endParaRPr lang="zh-TW" altLang="en-US" sz="24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80707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2348880"/>
            <a:ext cx="6400800" cy="3048001"/>
          </a:xfrm>
        </p:spPr>
        <p:txBody>
          <a:bodyPr>
            <a:noAutofit/>
          </a:bodyPr>
          <a:lstStyle/>
          <a:p>
            <a:pPr indent="0">
              <a:buNone/>
            </a:pPr>
            <a:r>
              <a:rPr lang="zh-TW" altLang="en-US" sz="2300" b="1" dirty="0">
                <a:solidFill>
                  <a:srgbClr val="0066FF"/>
                </a:solidFill>
                <a:latin typeface="微軟正黑體" pitchFamily="34" charset="-120"/>
                <a:ea typeface="微軟正黑體" pitchFamily="34" charset="-120"/>
              </a:rPr>
              <a:t>接下</a:t>
            </a:r>
            <a:r>
              <a:rPr lang="zh-TW" altLang="en-US" sz="2300" b="1" dirty="0" smtClean="0">
                <a:solidFill>
                  <a:srgbClr val="0066FF"/>
                </a:solidFill>
                <a:latin typeface="微軟正黑體" pitchFamily="34" charset="-120"/>
                <a:ea typeface="微軟正黑體" pitchFamily="34" charset="-120"/>
              </a:rPr>
              <a:t>來就是發揮自己的寫作能力，寫出幾則符合標題的小書故事，之後就要開始按照書的編排方式完成其他的內頁，大致規則如下：封面</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扉頁</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書名頁</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目錄</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作者序</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內頁</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版權頁。這些如果都已經完美的做好了</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最後就只剩下按照順序排好裝訂好就好了。</a:t>
            </a:r>
            <a:endParaRPr lang="zh-TW" altLang="en-US" sz="23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9478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1BBFE5"/>
                </a:solidFill>
                <a:latin typeface="微軟正黑體" pitchFamily="34" charset="-120"/>
                <a:ea typeface="微軟正黑體" pitchFamily="34" charset="-120"/>
              </a:rPr>
              <a:t>寫小書需要注意什麼呢？</a:t>
            </a:r>
            <a:endParaRPr lang="zh-TW" altLang="en-US" b="1" dirty="0">
              <a:solidFill>
                <a:srgbClr val="1BBFE5"/>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115616" y="2348880"/>
            <a:ext cx="6840760" cy="3240360"/>
          </a:xfrm>
        </p:spPr>
        <p:txBody>
          <a:bodyPr>
            <a:noAutofit/>
          </a:bodyPr>
          <a:lstStyle/>
          <a:p>
            <a:pPr indent="0">
              <a:buNone/>
            </a:pPr>
            <a:r>
              <a:rPr lang="zh-TW" altLang="en-US" sz="2300" b="1" dirty="0" smtClean="0">
                <a:solidFill>
                  <a:srgbClr val="0066FF"/>
                </a:solidFill>
                <a:latin typeface="微軟正黑體" pitchFamily="34" charset="-120"/>
                <a:ea typeface="微軟正黑體" pitchFamily="34" charset="-120"/>
              </a:rPr>
              <a:t>在寫作者序的時候必須要注意不能太單調的概述內容，需要用一些簡單的疑問句或技巧來讓讀者好奇故事是什麼而達成讓他</a:t>
            </a:r>
            <a:r>
              <a:rPr lang="en-US" altLang="zh-TW" sz="2300" b="1" dirty="0" smtClean="0">
                <a:solidFill>
                  <a:srgbClr val="0066FF"/>
                </a:solidFill>
                <a:latin typeface="微軟正黑體" pitchFamily="34" charset="-120"/>
                <a:ea typeface="微軟正黑體" pitchFamily="34" charset="-120"/>
              </a:rPr>
              <a:t>(</a:t>
            </a:r>
            <a:r>
              <a:rPr lang="zh-TW" altLang="en-US" sz="2300" b="1" dirty="0" smtClean="0">
                <a:solidFill>
                  <a:srgbClr val="0066FF"/>
                </a:solidFill>
                <a:latin typeface="微軟正黑體" pitchFamily="34" charset="-120"/>
                <a:ea typeface="微軟正黑體" pitchFamily="34" charset="-120"/>
              </a:rPr>
              <a:t>她</a:t>
            </a:r>
            <a:r>
              <a:rPr lang="en-US" altLang="zh-TW" sz="2300" b="1" dirty="0" smtClean="0">
                <a:solidFill>
                  <a:srgbClr val="0066FF"/>
                </a:solidFill>
                <a:latin typeface="微軟正黑體" pitchFamily="34" charset="-120"/>
                <a:ea typeface="微軟正黑體" pitchFamily="34" charset="-120"/>
              </a:rPr>
              <a:t>)</a:t>
            </a:r>
            <a:r>
              <a:rPr lang="zh-TW" altLang="en-US" sz="2300" b="1" dirty="0">
                <a:solidFill>
                  <a:srgbClr val="0066FF"/>
                </a:solidFill>
                <a:latin typeface="微軟正黑體" pitchFamily="34" charset="-120"/>
                <a:ea typeface="微軟正黑體" pitchFamily="34" charset="-120"/>
              </a:rPr>
              <a:t>有</a:t>
            </a:r>
            <a:r>
              <a:rPr lang="zh-TW" altLang="en-US" sz="2300" b="1" dirty="0" smtClean="0">
                <a:solidFill>
                  <a:srgbClr val="0066FF"/>
                </a:solidFill>
                <a:latin typeface="微軟正黑體" pitchFamily="34" charset="-120"/>
                <a:ea typeface="微軟正黑體" pitchFamily="34" charset="-120"/>
              </a:rPr>
              <a:t>興趣繼續看下去的目的。而版權頁是代表圖書的身分證，在身分證裡會有很多關於書的一些重要資訊，且最重要的是</a:t>
            </a:r>
            <a:r>
              <a:rPr lang="en-US" altLang="zh-TW" sz="2300" b="1" dirty="0" smtClean="0">
                <a:solidFill>
                  <a:srgbClr val="0066FF"/>
                </a:solidFill>
                <a:latin typeface="微軟正黑體" pitchFamily="34" charset="-120"/>
                <a:ea typeface="微軟正黑體" pitchFamily="34" charset="-120"/>
              </a:rPr>
              <a:t>ISBN</a:t>
            </a:r>
            <a:r>
              <a:rPr lang="zh-TW" altLang="en-US" sz="2300" b="1" dirty="0" smtClean="0">
                <a:solidFill>
                  <a:srgbClr val="0066FF"/>
                </a:solidFill>
                <a:latin typeface="微軟正黑體" pitchFamily="34" charset="-120"/>
                <a:ea typeface="微軟正黑體" pitchFamily="34" charset="-120"/>
              </a:rPr>
              <a:t>，它是每本書要流通全世界的編號，就像是書的護照喔！</a:t>
            </a:r>
            <a:endParaRPr lang="zh-TW" altLang="en-US" sz="2300" b="1" dirty="0">
              <a:solidFill>
                <a:srgbClr val="0066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108548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indent="0" algn="ctr">
              <a:buNone/>
            </a:pPr>
            <a:r>
              <a:rPr lang="zh-TW" altLang="en-US" sz="4000" b="1" dirty="0" smtClean="0">
                <a:solidFill>
                  <a:srgbClr val="7030A0"/>
                </a:solidFill>
                <a:latin typeface="微軟正黑體" pitchFamily="34" charset="-120"/>
                <a:ea typeface="微軟正黑體" pitchFamily="34" charset="-120"/>
              </a:rPr>
              <a:t>最後就請學長姐帶領學弟妹參觀我們精心籌畫的書展囉</a:t>
            </a:r>
            <a:r>
              <a:rPr lang="en-US" altLang="zh-TW" sz="4000" b="1" dirty="0" smtClean="0">
                <a:solidFill>
                  <a:srgbClr val="7030A0"/>
                </a:solidFill>
                <a:latin typeface="微軟正黑體" pitchFamily="34" charset="-120"/>
                <a:ea typeface="微軟正黑體" pitchFamily="34" charset="-120"/>
              </a:rPr>
              <a:t>!</a:t>
            </a:r>
            <a:endParaRPr lang="zh-TW" altLang="en-US" sz="4000"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13166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216</TotalTime>
  <Words>435</Words>
  <Application>Microsoft Office PowerPoint</Application>
  <PresentationFormat>如螢幕大小 (4:3)</PresentationFormat>
  <Paragraphs>15</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時裝</vt:lpstr>
      <vt:lpstr>賞書悅目                 我的專屬小書書展</vt:lpstr>
      <vt:lpstr>簡介</vt:lpstr>
      <vt:lpstr>為什麼要辦書展ㄚ？</vt:lpstr>
      <vt:lpstr>PowerPoint 簡報</vt:lpstr>
      <vt:lpstr>要怎麼製作小書呢？</vt:lpstr>
      <vt:lpstr>PowerPoint 簡報</vt:lpstr>
      <vt:lpstr>寫小書需要注意什麼呢？</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我的小布可                       我的專屬小書書展</dc:title>
  <dc:creator>Jemmy</dc:creator>
  <cp:lastModifiedBy>classroom2014-01</cp:lastModifiedBy>
  <cp:revision>21</cp:revision>
  <dcterms:created xsi:type="dcterms:W3CDTF">2014-12-29T12:38:48Z</dcterms:created>
  <dcterms:modified xsi:type="dcterms:W3CDTF">2015-01-07T02:23:16Z</dcterms:modified>
</cp:coreProperties>
</file>